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media/image1.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 id="336" r:id="rId88"/>
    <p:sldId id="337" r:id="rId89"/>
    <p:sldId id="338" r:id="rId90"/>
    <p:sldId id="339" r:id="rId91"/>
    <p:sldId id="340" r:id="rId92"/>
    <p:sldId id="341" r:id="rId93"/>
    <p:sldId id="342" r:id="rId94"/>
    <p:sldId id="343" r:id="rId95"/>
    <p:sldId id="344" r:id="rId96"/>
    <p:sldId id="345" r:id="rId97"/>
    <p:sldId id="346" r:id="rId98"/>
    <p:sldId id="347" r:id="rId99"/>
  </p:sldIdLst>
  <p:sldSz cx="10058400" cy="77724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1018823" rtl="0" fontAlgn="auto" latinLnBrk="0" hangingPunct="0">
      <a:lnSpc>
        <a:spcPct val="100000"/>
      </a:lnSpc>
      <a:spcBef>
        <a:spcPts val="0"/>
      </a:spcBef>
      <a:spcAft>
        <a:spcPts val="0"/>
      </a:spcAft>
      <a:buClrTx/>
      <a:buSzTx/>
      <a:buFontTx/>
      <a:buNone/>
      <a:tabLst/>
      <a:defRPr b="0" baseline="0" cap="none" i="0" spc="0" strike="noStrike" sz="2000" u="none" kumimoji="0" normalizeH="0">
        <a:ln>
          <a:noFill/>
        </a:ln>
        <a:solidFill>
          <a:srgbClr val="000000"/>
        </a:solidFill>
        <a:effectLst/>
        <a:uFillTx/>
        <a:latin typeface="+mj-lt"/>
        <a:ea typeface="+mj-ea"/>
        <a:cs typeface="+mj-cs"/>
        <a:sym typeface="Calibri"/>
      </a:defRPr>
    </a:lvl1pPr>
    <a:lvl2pPr marL="0" marR="0" indent="509411" algn="l" defTabSz="1018823" rtl="0" fontAlgn="auto" latinLnBrk="0" hangingPunct="0">
      <a:lnSpc>
        <a:spcPct val="100000"/>
      </a:lnSpc>
      <a:spcBef>
        <a:spcPts val="0"/>
      </a:spcBef>
      <a:spcAft>
        <a:spcPts val="0"/>
      </a:spcAft>
      <a:buClrTx/>
      <a:buSzTx/>
      <a:buFontTx/>
      <a:buNone/>
      <a:tabLst/>
      <a:defRPr b="0" baseline="0" cap="none" i="0" spc="0" strike="noStrike" sz="2000" u="none" kumimoji="0" normalizeH="0">
        <a:ln>
          <a:noFill/>
        </a:ln>
        <a:solidFill>
          <a:srgbClr val="000000"/>
        </a:solidFill>
        <a:effectLst/>
        <a:uFillTx/>
        <a:latin typeface="+mj-lt"/>
        <a:ea typeface="+mj-ea"/>
        <a:cs typeface="+mj-cs"/>
        <a:sym typeface="Calibri"/>
      </a:defRPr>
    </a:lvl2pPr>
    <a:lvl3pPr marL="0" marR="0" indent="1018823" algn="l" defTabSz="1018823" rtl="0" fontAlgn="auto" latinLnBrk="0" hangingPunct="0">
      <a:lnSpc>
        <a:spcPct val="100000"/>
      </a:lnSpc>
      <a:spcBef>
        <a:spcPts val="0"/>
      </a:spcBef>
      <a:spcAft>
        <a:spcPts val="0"/>
      </a:spcAft>
      <a:buClrTx/>
      <a:buSzTx/>
      <a:buFontTx/>
      <a:buNone/>
      <a:tabLst/>
      <a:defRPr b="0" baseline="0" cap="none" i="0" spc="0" strike="noStrike" sz="2000" u="none" kumimoji="0" normalizeH="0">
        <a:ln>
          <a:noFill/>
        </a:ln>
        <a:solidFill>
          <a:srgbClr val="000000"/>
        </a:solidFill>
        <a:effectLst/>
        <a:uFillTx/>
        <a:latin typeface="+mj-lt"/>
        <a:ea typeface="+mj-ea"/>
        <a:cs typeface="+mj-cs"/>
        <a:sym typeface="Calibri"/>
      </a:defRPr>
    </a:lvl3pPr>
    <a:lvl4pPr marL="0" marR="0" indent="1528237" algn="l" defTabSz="1018823" rtl="0" fontAlgn="auto" latinLnBrk="0" hangingPunct="0">
      <a:lnSpc>
        <a:spcPct val="100000"/>
      </a:lnSpc>
      <a:spcBef>
        <a:spcPts val="0"/>
      </a:spcBef>
      <a:spcAft>
        <a:spcPts val="0"/>
      </a:spcAft>
      <a:buClrTx/>
      <a:buSzTx/>
      <a:buFontTx/>
      <a:buNone/>
      <a:tabLst/>
      <a:defRPr b="0" baseline="0" cap="none" i="0" spc="0" strike="noStrike" sz="2000" u="none" kumimoji="0" normalizeH="0">
        <a:ln>
          <a:noFill/>
        </a:ln>
        <a:solidFill>
          <a:srgbClr val="000000"/>
        </a:solidFill>
        <a:effectLst/>
        <a:uFillTx/>
        <a:latin typeface="+mj-lt"/>
        <a:ea typeface="+mj-ea"/>
        <a:cs typeface="+mj-cs"/>
        <a:sym typeface="Calibri"/>
      </a:defRPr>
    </a:lvl4pPr>
    <a:lvl5pPr marL="0" marR="0" indent="2037649" algn="l" defTabSz="1018823" rtl="0" fontAlgn="auto" latinLnBrk="0" hangingPunct="0">
      <a:lnSpc>
        <a:spcPct val="100000"/>
      </a:lnSpc>
      <a:spcBef>
        <a:spcPts val="0"/>
      </a:spcBef>
      <a:spcAft>
        <a:spcPts val="0"/>
      </a:spcAft>
      <a:buClrTx/>
      <a:buSzTx/>
      <a:buFontTx/>
      <a:buNone/>
      <a:tabLst/>
      <a:defRPr b="0" baseline="0" cap="none" i="0" spc="0" strike="noStrike" sz="2000" u="none" kumimoji="0" normalizeH="0">
        <a:ln>
          <a:noFill/>
        </a:ln>
        <a:solidFill>
          <a:srgbClr val="000000"/>
        </a:solidFill>
        <a:effectLst/>
        <a:uFillTx/>
        <a:latin typeface="+mj-lt"/>
        <a:ea typeface="+mj-ea"/>
        <a:cs typeface="+mj-cs"/>
        <a:sym typeface="Calibri"/>
      </a:defRPr>
    </a:lvl5pPr>
    <a:lvl6pPr marL="0" marR="0" indent="2547061" algn="l" defTabSz="1018823" rtl="0" fontAlgn="auto" latinLnBrk="0" hangingPunct="0">
      <a:lnSpc>
        <a:spcPct val="100000"/>
      </a:lnSpc>
      <a:spcBef>
        <a:spcPts val="0"/>
      </a:spcBef>
      <a:spcAft>
        <a:spcPts val="0"/>
      </a:spcAft>
      <a:buClrTx/>
      <a:buSzTx/>
      <a:buFontTx/>
      <a:buNone/>
      <a:tabLst/>
      <a:defRPr b="0" baseline="0" cap="none" i="0" spc="0" strike="noStrike" sz="2000" u="none" kumimoji="0" normalizeH="0">
        <a:ln>
          <a:noFill/>
        </a:ln>
        <a:solidFill>
          <a:srgbClr val="000000"/>
        </a:solidFill>
        <a:effectLst/>
        <a:uFillTx/>
        <a:latin typeface="+mj-lt"/>
        <a:ea typeface="+mj-ea"/>
        <a:cs typeface="+mj-cs"/>
        <a:sym typeface="Calibri"/>
      </a:defRPr>
    </a:lvl6pPr>
    <a:lvl7pPr marL="0" marR="0" indent="3056472" algn="l" defTabSz="1018823" rtl="0" fontAlgn="auto" latinLnBrk="0" hangingPunct="0">
      <a:lnSpc>
        <a:spcPct val="100000"/>
      </a:lnSpc>
      <a:spcBef>
        <a:spcPts val="0"/>
      </a:spcBef>
      <a:spcAft>
        <a:spcPts val="0"/>
      </a:spcAft>
      <a:buClrTx/>
      <a:buSzTx/>
      <a:buFontTx/>
      <a:buNone/>
      <a:tabLst/>
      <a:defRPr b="0" baseline="0" cap="none" i="0" spc="0" strike="noStrike" sz="2000" u="none" kumimoji="0" normalizeH="0">
        <a:ln>
          <a:noFill/>
        </a:ln>
        <a:solidFill>
          <a:srgbClr val="000000"/>
        </a:solidFill>
        <a:effectLst/>
        <a:uFillTx/>
        <a:latin typeface="+mj-lt"/>
        <a:ea typeface="+mj-ea"/>
        <a:cs typeface="+mj-cs"/>
        <a:sym typeface="Calibri"/>
      </a:defRPr>
    </a:lvl7pPr>
    <a:lvl8pPr marL="0" marR="0" indent="3565885" algn="l" defTabSz="1018823" rtl="0" fontAlgn="auto" latinLnBrk="0" hangingPunct="0">
      <a:lnSpc>
        <a:spcPct val="100000"/>
      </a:lnSpc>
      <a:spcBef>
        <a:spcPts val="0"/>
      </a:spcBef>
      <a:spcAft>
        <a:spcPts val="0"/>
      </a:spcAft>
      <a:buClrTx/>
      <a:buSzTx/>
      <a:buFontTx/>
      <a:buNone/>
      <a:tabLst/>
      <a:defRPr b="0" baseline="0" cap="none" i="0" spc="0" strike="noStrike" sz="2000" u="none" kumimoji="0" normalizeH="0">
        <a:ln>
          <a:noFill/>
        </a:ln>
        <a:solidFill>
          <a:srgbClr val="000000"/>
        </a:solidFill>
        <a:effectLst/>
        <a:uFillTx/>
        <a:latin typeface="+mj-lt"/>
        <a:ea typeface="+mj-ea"/>
        <a:cs typeface="+mj-cs"/>
        <a:sym typeface="Calibri"/>
      </a:defRPr>
    </a:lvl8pPr>
    <a:lvl9pPr marL="0" marR="0" indent="4075298" algn="l" defTabSz="1018823" rtl="0" fontAlgn="auto" latinLnBrk="0" hangingPunct="0">
      <a:lnSpc>
        <a:spcPct val="100000"/>
      </a:lnSpc>
      <a:spcBef>
        <a:spcPts val="0"/>
      </a:spcBef>
      <a:spcAft>
        <a:spcPts val="0"/>
      </a:spcAft>
      <a:buClrTx/>
      <a:buSzTx/>
      <a:buFontTx/>
      <a:buNone/>
      <a:tabLst/>
      <a:defRPr b="0" baseline="0" cap="none" i="0" spc="0" strike="noStrike" sz="2000" u="none" kumimoji="0" normalizeH="0">
        <a:ln>
          <a:noFill/>
        </a:ln>
        <a:solidFill>
          <a:srgbClr val="000000"/>
        </a:solidFill>
        <a:effectLst/>
        <a:uFillTx/>
        <a:latin typeface="+mj-lt"/>
        <a:ea typeface="+mj-ea"/>
        <a:cs typeface="+mj-cs"/>
        <a:sym typeface="Calibri"/>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D7E7"/>
          </a:solidFill>
        </a:fill>
      </a:tcStyle>
    </a:wholeTbl>
    <a:band2H>
      <a:tcTxStyle b="def" i="def"/>
      <a:tcStyle>
        <a:tcBdr/>
        <a:fill>
          <a:solidFill>
            <a:srgbClr val="E8ECF4"/>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EE7D0"/>
          </a:solidFill>
        </a:fill>
      </a:tcStyle>
    </a:wholeTbl>
    <a:band2H>
      <a:tcTxStyle b="def" i="def"/>
      <a:tcStyle>
        <a:tcBdr/>
        <a:fill>
          <a:solidFill>
            <a:srgbClr val="EFF3E9"/>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CDCCE"/>
          </a:solidFill>
        </a:fill>
      </a:tcStyle>
    </a:wholeTbl>
    <a:band2H>
      <a:tcTxStyle b="def" i="def"/>
      <a:tcStyle>
        <a:tcBdr/>
        <a:fill>
          <a:solidFill>
            <a:srgbClr val="FDEEE8"/>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60" Type="http://schemas.openxmlformats.org/officeDocument/2006/relationships/slide" Target="slides/slide53.xml"/><Relationship Id="rId61" Type="http://schemas.openxmlformats.org/officeDocument/2006/relationships/slide" Target="slides/slide54.xml"/><Relationship Id="rId62" Type="http://schemas.openxmlformats.org/officeDocument/2006/relationships/slide" Target="slides/slide55.xml"/><Relationship Id="rId63" Type="http://schemas.openxmlformats.org/officeDocument/2006/relationships/slide" Target="slides/slide56.xml"/><Relationship Id="rId64" Type="http://schemas.openxmlformats.org/officeDocument/2006/relationships/slide" Target="slides/slide57.xml"/><Relationship Id="rId65" Type="http://schemas.openxmlformats.org/officeDocument/2006/relationships/slide" Target="slides/slide58.xml"/><Relationship Id="rId66" Type="http://schemas.openxmlformats.org/officeDocument/2006/relationships/slide" Target="slides/slide59.xml"/><Relationship Id="rId67" Type="http://schemas.openxmlformats.org/officeDocument/2006/relationships/slide" Target="slides/slide60.xml"/><Relationship Id="rId68" Type="http://schemas.openxmlformats.org/officeDocument/2006/relationships/slide" Target="slides/slide61.xml"/><Relationship Id="rId69" Type="http://schemas.openxmlformats.org/officeDocument/2006/relationships/slide" Target="slides/slide62.xml"/><Relationship Id="rId70" Type="http://schemas.openxmlformats.org/officeDocument/2006/relationships/slide" Target="slides/slide63.xml"/><Relationship Id="rId71" Type="http://schemas.openxmlformats.org/officeDocument/2006/relationships/slide" Target="slides/slide64.xml"/><Relationship Id="rId72" Type="http://schemas.openxmlformats.org/officeDocument/2006/relationships/slide" Target="slides/slide65.xml"/><Relationship Id="rId73" Type="http://schemas.openxmlformats.org/officeDocument/2006/relationships/slide" Target="slides/slide66.xml"/><Relationship Id="rId74" Type="http://schemas.openxmlformats.org/officeDocument/2006/relationships/slide" Target="slides/slide67.xml"/><Relationship Id="rId75" Type="http://schemas.openxmlformats.org/officeDocument/2006/relationships/slide" Target="slides/slide68.xml"/><Relationship Id="rId76" Type="http://schemas.openxmlformats.org/officeDocument/2006/relationships/slide" Target="slides/slide69.xml"/><Relationship Id="rId77" Type="http://schemas.openxmlformats.org/officeDocument/2006/relationships/slide" Target="slides/slide70.xml"/><Relationship Id="rId78" Type="http://schemas.openxmlformats.org/officeDocument/2006/relationships/slide" Target="slides/slide71.xml"/><Relationship Id="rId79" Type="http://schemas.openxmlformats.org/officeDocument/2006/relationships/slide" Target="slides/slide72.xml"/><Relationship Id="rId80" Type="http://schemas.openxmlformats.org/officeDocument/2006/relationships/slide" Target="slides/slide73.xml"/><Relationship Id="rId81" Type="http://schemas.openxmlformats.org/officeDocument/2006/relationships/slide" Target="slides/slide74.xml"/><Relationship Id="rId82" Type="http://schemas.openxmlformats.org/officeDocument/2006/relationships/slide" Target="slides/slide75.xml"/><Relationship Id="rId83" Type="http://schemas.openxmlformats.org/officeDocument/2006/relationships/slide" Target="slides/slide76.xml"/><Relationship Id="rId84" Type="http://schemas.openxmlformats.org/officeDocument/2006/relationships/slide" Target="slides/slide77.xml"/><Relationship Id="rId85" Type="http://schemas.openxmlformats.org/officeDocument/2006/relationships/slide" Target="slides/slide78.xml"/><Relationship Id="rId86" Type="http://schemas.openxmlformats.org/officeDocument/2006/relationships/slide" Target="slides/slide79.xml"/><Relationship Id="rId87" Type="http://schemas.openxmlformats.org/officeDocument/2006/relationships/slide" Target="slides/slide80.xml"/><Relationship Id="rId88" Type="http://schemas.openxmlformats.org/officeDocument/2006/relationships/slide" Target="slides/slide81.xml"/><Relationship Id="rId89" Type="http://schemas.openxmlformats.org/officeDocument/2006/relationships/slide" Target="slides/slide82.xml"/><Relationship Id="rId90" Type="http://schemas.openxmlformats.org/officeDocument/2006/relationships/slide" Target="slides/slide83.xml"/><Relationship Id="rId91" Type="http://schemas.openxmlformats.org/officeDocument/2006/relationships/slide" Target="slides/slide84.xml"/><Relationship Id="rId92" Type="http://schemas.openxmlformats.org/officeDocument/2006/relationships/slide" Target="slides/slide85.xml"/><Relationship Id="rId93" Type="http://schemas.openxmlformats.org/officeDocument/2006/relationships/slide" Target="slides/slide86.xml"/><Relationship Id="rId94" Type="http://schemas.openxmlformats.org/officeDocument/2006/relationships/slide" Target="slides/slide87.xml"/><Relationship Id="rId95" Type="http://schemas.openxmlformats.org/officeDocument/2006/relationships/slide" Target="slides/slide88.xml"/><Relationship Id="rId96" Type="http://schemas.openxmlformats.org/officeDocument/2006/relationships/slide" Target="slides/slide89.xml"/><Relationship Id="rId97" Type="http://schemas.openxmlformats.org/officeDocument/2006/relationships/slide" Target="slides/slide90.xml"/><Relationship Id="rId98" Type="http://schemas.openxmlformats.org/officeDocument/2006/relationships/slide" Target="slides/slide91.xml"/><Relationship Id="rId99" Type="http://schemas.openxmlformats.org/officeDocument/2006/relationships/slide" Target="slides/slide92.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39" name="Shape 39"/>
          <p:cNvSpPr/>
          <p:nvPr>
            <p:ph type="sldImg"/>
          </p:nvPr>
        </p:nvSpPr>
        <p:spPr>
          <a:xfrm>
            <a:off x="1143000" y="685800"/>
            <a:ext cx="4572000" cy="3429000"/>
          </a:xfrm>
          <a:prstGeom prst="rect">
            <a:avLst/>
          </a:prstGeom>
        </p:spPr>
        <p:txBody>
          <a:bodyPr/>
          <a:lstStyle/>
          <a:p>
            <a:pPr/>
          </a:p>
        </p:txBody>
      </p:sp>
      <p:sp>
        <p:nvSpPr>
          <p:cNvPr id="40" name="Shape 40"/>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1018823" latinLnBrk="0">
      <a:defRPr>
        <a:latin typeface="+mj-lt"/>
        <a:ea typeface="+mj-ea"/>
        <a:cs typeface="+mj-cs"/>
        <a:sym typeface="Calibri"/>
      </a:defRPr>
    </a:lvl1pPr>
    <a:lvl2pPr indent="228600" defTabSz="1018823" latinLnBrk="0">
      <a:defRPr>
        <a:latin typeface="+mj-lt"/>
        <a:ea typeface="+mj-ea"/>
        <a:cs typeface="+mj-cs"/>
        <a:sym typeface="Calibri"/>
      </a:defRPr>
    </a:lvl2pPr>
    <a:lvl3pPr indent="457200" defTabSz="1018823" latinLnBrk="0">
      <a:defRPr>
        <a:latin typeface="+mj-lt"/>
        <a:ea typeface="+mj-ea"/>
        <a:cs typeface="+mj-cs"/>
        <a:sym typeface="Calibri"/>
      </a:defRPr>
    </a:lvl3pPr>
    <a:lvl4pPr indent="685800" defTabSz="1018823" latinLnBrk="0">
      <a:defRPr>
        <a:latin typeface="+mj-lt"/>
        <a:ea typeface="+mj-ea"/>
        <a:cs typeface="+mj-cs"/>
        <a:sym typeface="Calibri"/>
      </a:defRPr>
    </a:lvl4pPr>
    <a:lvl5pPr indent="914400" defTabSz="1018823" latinLnBrk="0">
      <a:defRPr>
        <a:latin typeface="+mj-lt"/>
        <a:ea typeface="+mj-ea"/>
        <a:cs typeface="+mj-cs"/>
        <a:sym typeface="Calibri"/>
      </a:defRPr>
    </a:lvl5pPr>
    <a:lvl6pPr indent="1143000" defTabSz="1018823" latinLnBrk="0">
      <a:defRPr>
        <a:latin typeface="+mj-lt"/>
        <a:ea typeface="+mj-ea"/>
        <a:cs typeface="+mj-cs"/>
        <a:sym typeface="Calibri"/>
      </a:defRPr>
    </a:lvl6pPr>
    <a:lvl7pPr indent="1371600" defTabSz="1018823" latinLnBrk="0">
      <a:defRPr>
        <a:latin typeface="+mj-lt"/>
        <a:ea typeface="+mj-ea"/>
        <a:cs typeface="+mj-cs"/>
        <a:sym typeface="Calibri"/>
      </a:defRPr>
    </a:lvl7pPr>
    <a:lvl8pPr indent="1600200" defTabSz="1018823" latinLnBrk="0">
      <a:defRPr>
        <a:latin typeface="+mj-lt"/>
        <a:ea typeface="+mj-ea"/>
        <a:cs typeface="+mj-cs"/>
        <a:sym typeface="Calibri"/>
      </a:defRPr>
    </a:lvl8pPr>
    <a:lvl9pPr indent="1828800" defTabSz="1018823" latinLnBrk="0">
      <a:defRPr>
        <a:latin typeface="+mj-lt"/>
        <a:ea typeface="+mj-ea"/>
        <a:cs typeface="+mj-cs"/>
        <a:sym typeface="Calibri"/>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0" showMasterPhAnim="1">
  <p:cSld name="Title Slide">
    <p:spTree>
      <p:nvGrpSpPr>
        <p:cNvPr id="1" name=""/>
        <p:cNvGrpSpPr/>
        <p:nvPr/>
      </p:nvGrpSpPr>
      <p:grpSpPr>
        <a:xfrm>
          <a:off x="0" y="0"/>
          <a:ext cx="0" cy="0"/>
          <a:chOff x="0" y="0"/>
          <a:chExt cx="0" cy="0"/>
        </a:xfrm>
      </p:grpSpPr>
      <p:sp>
        <p:nvSpPr>
          <p:cNvPr id="12" name="Title Text"/>
          <p:cNvSpPr txBox="1"/>
          <p:nvPr>
            <p:ph type="title"/>
          </p:nvPr>
        </p:nvSpPr>
        <p:spPr>
          <a:xfrm>
            <a:off x="754380" y="2414482"/>
            <a:ext cx="8549641" cy="1666029"/>
          </a:xfrm>
          <a:prstGeom prst="rect">
            <a:avLst/>
          </a:prstGeom>
        </p:spPr>
        <p:txBody>
          <a:bodyPr/>
          <a:lstStyle>
            <a:lvl1pPr>
              <a:defRPr sz="4300">
                <a:solidFill>
                  <a:srgbClr val="000000"/>
                </a:solidFill>
                <a:latin typeface="+mj-lt"/>
                <a:ea typeface="+mj-ea"/>
                <a:cs typeface="+mj-cs"/>
                <a:sym typeface="Calibri"/>
              </a:defRPr>
            </a:lvl1pPr>
          </a:lstStyle>
          <a:p>
            <a:pPr/>
            <a:r>
              <a:t>Title Text</a:t>
            </a:r>
          </a:p>
        </p:txBody>
      </p:sp>
      <p:sp>
        <p:nvSpPr>
          <p:cNvPr id="13" name="Body Level One…"/>
          <p:cNvSpPr txBox="1"/>
          <p:nvPr>
            <p:ph type="body" sz="quarter" idx="1"/>
          </p:nvPr>
        </p:nvSpPr>
        <p:spPr>
          <a:xfrm>
            <a:off x="1508760" y="4404359"/>
            <a:ext cx="7040881" cy="1986281"/>
          </a:xfrm>
          <a:prstGeom prst="rect">
            <a:avLst/>
          </a:prstGeom>
        </p:spPr>
        <p:txBody>
          <a:bodyPr/>
          <a:lstStyle>
            <a:lvl1pPr marL="0" indent="0" algn="ctr">
              <a:spcBef>
                <a:spcPts val="700"/>
              </a:spcBef>
              <a:buSzTx/>
              <a:buFontTx/>
              <a:buNone/>
              <a:defRPr sz="3200">
                <a:solidFill>
                  <a:srgbClr val="888888"/>
                </a:solidFill>
                <a:latin typeface="+mj-lt"/>
                <a:ea typeface="+mj-ea"/>
                <a:cs typeface="+mj-cs"/>
                <a:sym typeface="Calibri"/>
              </a:defRPr>
            </a:lvl1pPr>
            <a:lvl2pPr marL="0" indent="457162" algn="ctr">
              <a:spcBef>
                <a:spcPts val="700"/>
              </a:spcBef>
              <a:buSzTx/>
              <a:buFontTx/>
              <a:buNone/>
              <a:defRPr sz="3200">
                <a:solidFill>
                  <a:srgbClr val="888888"/>
                </a:solidFill>
                <a:latin typeface="+mj-lt"/>
                <a:ea typeface="+mj-ea"/>
                <a:cs typeface="+mj-cs"/>
                <a:sym typeface="Calibri"/>
              </a:defRPr>
            </a:lvl2pPr>
            <a:lvl3pPr marL="0" indent="914322" algn="ctr">
              <a:spcBef>
                <a:spcPts val="700"/>
              </a:spcBef>
              <a:buSzTx/>
              <a:buFontTx/>
              <a:buNone/>
              <a:defRPr sz="3200">
                <a:solidFill>
                  <a:srgbClr val="888888"/>
                </a:solidFill>
                <a:latin typeface="+mj-lt"/>
                <a:ea typeface="+mj-ea"/>
                <a:cs typeface="+mj-cs"/>
                <a:sym typeface="Calibri"/>
              </a:defRPr>
            </a:lvl3pPr>
            <a:lvl4pPr marL="0" indent="1371484" algn="ctr">
              <a:spcBef>
                <a:spcPts val="700"/>
              </a:spcBef>
              <a:buSzTx/>
              <a:buFontTx/>
              <a:buNone/>
              <a:defRPr sz="3200">
                <a:solidFill>
                  <a:srgbClr val="888888"/>
                </a:solidFill>
                <a:latin typeface="+mj-lt"/>
                <a:ea typeface="+mj-ea"/>
                <a:cs typeface="+mj-cs"/>
                <a:sym typeface="Calibri"/>
              </a:defRPr>
            </a:lvl4pPr>
            <a:lvl5pPr marL="0" indent="1828646" algn="ctr">
              <a:spcBef>
                <a:spcPts val="700"/>
              </a:spcBef>
              <a:buSzTx/>
              <a:buFontTx/>
              <a:buNone/>
              <a:defRPr sz="3200">
                <a:solidFill>
                  <a:srgbClr val="888888"/>
                </a:solidFill>
                <a:latin typeface="+mj-lt"/>
                <a:ea typeface="+mj-ea"/>
                <a:cs typeface="+mj-cs"/>
                <a:sym typeface="Calibri"/>
              </a:defRPr>
            </a:lvl5pPr>
          </a:lstStyle>
          <a:p>
            <a:pPr/>
            <a:r>
              <a:t>Body Level One</a:t>
            </a:r>
          </a:p>
          <a:p>
            <a:pPr lvl="1"/>
            <a:r>
              <a:t>Body Level Two</a:t>
            </a:r>
          </a:p>
          <a:p>
            <a:pPr lvl="2"/>
            <a:r>
              <a:t>Body Level Three</a:t>
            </a:r>
          </a:p>
          <a:p>
            <a:pPr lvl="3"/>
            <a:r>
              <a:t>Body Level Four</a:t>
            </a:r>
          </a:p>
          <a:p>
            <a:pPr lvl="4"/>
            <a:r>
              <a:t>Body Level Five</a:t>
            </a:r>
          </a:p>
        </p:txBody>
      </p:sp>
      <p:sp>
        <p:nvSpPr>
          <p:cNvPr id="14" name="Slide Number"/>
          <p:cNvSpPr txBox="1"/>
          <p:nvPr>
            <p:ph type="sldNum" sz="quarter" idx="2"/>
          </p:nvPr>
        </p:nvSpPr>
        <p:spPr>
          <a:xfrm>
            <a:off x="9296855" y="7286615"/>
            <a:ext cx="258625" cy="248306"/>
          </a:xfrm>
          <a:prstGeom prst="rect">
            <a:avLst/>
          </a:prstGeom>
        </p:spPr>
        <p:txBody>
          <a:bodyPr anchor="ctr"/>
          <a:lstStyle>
            <a:lvl1pPr>
              <a:defRPr>
                <a:solidFill>
                  <a:srgbClr val="888888"/>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2_Title and Content">
    <p:spTree>
      <p:nvGrpSpPr>
        <p:cNvPr id="1" name=""/>
        <p:cNvGrpSpPr/>
        <p:nvPr/>
      </p:nvGrpSpPr>
      <p:grpSpPr>
        <a:xfrm>
          <a:off x="0" y="0"/>
          <a:ext cx="0" cy="0"/>
          <a:chOff x="0" y="0"/>
          <a:chExt cx="0" cy="0"/>
        </a:xfrm>
      </p:grpSpPr>
      <p:sp>
        <p:nvSpPr>
          <p:cNvPr id="21" name="Title Text"/>
          <p:cNvSpPr txBox="1"/>
          <p:nvPr>
            <p:ph type="title"/>
          </p:nvPr>
        </p:nvSpPr>
        <p:spPr>
          <a:xfrm>
            <a:off x="0" y="458620"/>
            <a:ext cx="10058400" cy="1050574"/>
          </a:xfrm>
          <a:prstGeom prst="rect">
            <a:avLst/>
          </a:prstGeom>
        </p:spPr>
        <p:txBody>
          <a:bodyPr/>
          <a:lstStyle>
            <a:lvl1pPr>
              <a:defRPr sz="4300"/>
            </a:lvl1pPr>
          </a:lstStyle>
          <a:p>
            <a:pPr/>
            <a:r>
              <a:t>Title Text</a:t>
            </a:r>
          </a:p>
        </p:txBody>
      </p:sp>
      <p:sp>
        <p:nvSpPr>
          <p:cNvPr id="22" name="Body Level One…"/>
          <p:cNvSpPr txBox="1"/>
          <p:nvPr>
            <p:ph type="body" idx="1"/>
          </p:nvPr>
        </p:nvSpPr>
        <p:spPr>
          <a:prstGeom prst="rect">
            <a:avLst/>
          </a:prstGeom>
        </p:spPr>
        <p:txBody>
          <a:bodyPr/>
          <a:lstStyle>
            <a:lvl1pPr marL="288925" indent="-288925">
              <a:spcBef>
                <a:spcPts val="400"/>
              </a:spcBef>
              <a:buClr>
                <a:srgbClr val="1F497D"/>
              </a:buClr>
              <a:buSzPct val="90000"/>
              <a:buFont typeface="Times Roman"/>
              <a:defRPr sz="2000"/>
            </a:lvl1pPr>
            <a:lvl2pPr marL="657048" indent="-252236">
              <a:spcBef>
                <a:spcPts val="400"/>
              </a:spcBef>
              <a:buClr>
                <a:srgbClr val="1F497D"/>
              </a:buClr>
              <a:buSzPct val="90000"/>
              <a:buFont typeface="Times Roman"/>
              <a:buChar char="▪"/>
              <a:defRPr sz="2000"/>
            </a:lvl2pPr>
            <a:lvl3pPr marL="1031081" indent="-289718">
              <a:spcBef>
                <a:spcPts val="400"/>
              </a:spcBef>
              <a:buClr>
                <a:srgbClr val="1F497D"/>
              </a:buClr>
              <a:buFont typeface="Times Roman"/>
              <a:buChar char="o"/>
              <a:defRPr sz="2000"/>
            </a:lvl3pPr>
            <a:lvl4pPr marL="1349375" indent="-317500">
              <a:spcBef>
                <a:spcPts val="400"/>
              </a:spcBef>
              <a:buClr>
                <a:srgbClr val="1F497D"/>
              </a:buClr>
              <a:buFont typeface="Times Roman"/>
              <a:defRPr sz="2000"/>
            </a:lvl4pPr>
            <a:lvl5pPr marL="1547813" indent="-293688">
              <a:spcBef>
                <a:spcPts val="400"/>
              </a:spcBef>
              <a:buClr>
                <a:srgbClr val="1F497D"/>
              </a:buClr>
              <a:buFont typeface="Times Roman"/>
              <a:defRPr sz="2000"/>
            </a:lvl5pPr>
          </a:lstStyle>
          <a:p>
            <a:pPr/>
            <a:r>
              <a:t>Body Level One</a:t>
            </a:r>
          </a:p>
          <a:p>
            <a:pPr lvl="1"/>
            <a:r>
              <a:t>Body Level Two</a:t>
            </a:r>
          </a:p>
          <a:p>
            <a:pPr lvl="2"/>
            <a:r>
              <a:t>Body Level Three</a:t>
            </a:r>
          </a:p>
          <a:p>
            <a:pPr lvl="3"/>
            <a:r>
              <a:t>Body Level Four</a:t>
            </a:r>
          </a:p>
          <a:p>
            <a:pPr lvl="4"/>
            <a:r>
              <a:t>Body Level Five</a:t>
            </a:r>
          </a:p>
        </p:txBody>
      </p:sp>
      <p:sp>
        <p:nvSpPr>
          <p:cNvPr id="23" name="Slide Number"/>
          <p:cNvSpPr txBox="1"/>
          <p:nvPr>
            <p:ph type="sldNum" sz="quarter" idx="2"/>
          </p:nvPr>
        </p:nvSpPr>
        <p:spPr>
          <a:prstGeom prst="rect">
            <a:avLst/>
          </a:prstGeom>
        </p:spPr>
        <p:txBody>
          <a:bodyPr/>
          <a:lstStyle/>
          <a:p>
            <a:pPr/>
            <a:fld id="{86CB4B4D-7CA3-9044-876B-883B54F8677D}" type="slidenum"/>
          </a:p>
        </p:txBody>
      </p:sp>
      <p:sp>
        <p:nvSpPr>
          <p:cNvPr id="24" name="Straight Connector 5"/>
          <p:cNvSpPr/>
          <p:nvPr/>
        </p:nvSpPr>
        <p:spPr>
          <a:xfrm>
            <a:off x="276672" y="1519536"/>
            <a:ext cx="9584267" cy="1"/>
          </a:xfrm>
          <a:prstGeom prst="line">
            <a:avLst/>
          </a:prstGeom>
          <a:ln w="25400" cap="rnd">
            <a:solidFill>
              <a:srgbClr val="002060"/>
            </a:solidFill>
          </a:ln>
        </p:spPr>
        <p:txBody>
          <a:bodyPr lIns="45719" rIns="45719"/>
          <a:lstStyle/>
          <a:p>
            <a:pPr/>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1_Title and Content">
    <p:spTree>
      <p:nvGrpSpPr>
        <p:cNvPr id="1" name=""/>
        <p:cNvGrpSpPr/>
        <p:nvPr/>
      </p:nvGrpSpPr>
      <p:grpSpPr>
        <a:xfrm>
          <a:off x="0" y="0"/>
          <a:ext cx="0" cy="0"/>
          <a:chOff x="0" y="0"/>
          <a:chExt cx="0" cy="0"/>
        </a:xfrm>
      </p:grpSpPr>
      <p:sp>
        <p:nvSpPr>
          <p:cNvPr id="31" name="Title Text"/>
          <p:cNvSpPr txBox="1"/>
          <p:nvPr>
            <p:ph type="title"/>
          </p:nvPr>
        </p:nvSpPr>
        <p:spPr>
          <a:prstGeom prst="rect">
            <a:avLst/>
          </a:prstGeom>
        </p:spPr>
        <p:txBody>
          <a:bodyPr/>
          <a:lstStyle/>
          <a:p>
            <a:pPr/>
            <a:r>
              <a:t>Title Text</a:t>
            </a:r>
          </a:p>
        </p:txBody>
      </p:sp>
      <p:sp>
        <p:nvSpPr>
          <p:cNvPr id="32"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3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Title Text"/>
          <p:cNvSpPr txBox="1"/>
          <p:nvPr>
            <p:ph type="title"/>
          </p:nvPr>
        </p:nvSpPr>
        <p:spPr>
          <a:xfrm>
            <a:off x="502919" y="632183"/>
            <a:ext cx="9052561" cy="1050574"/>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p>
            <a:pPr/>
            <a:r>
              <a:t>Title Text</a:t>
            </a:r>
          </a:p>
        </p:txBody>
      </p:sp>
      <p:sp>
        <p:nvSpPr>
          <p:cNvPr id="3" name="Body Level One…"/>
          <p:cNvSpPr txBox="1"/>
          <p:nvPr>
            <p:ph type="body" idx="1"/>
          </p:nvPr>
        </p:nvSpPr>
        <p:spPr>
          <a:xfrm>
            <a:off x="276673" y="2090802"/>
            <a:ext cx="9584266" cy="5367668"/>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9760731" y="7458470"/>
            <a:ext cx="258625" cy="248306"/>
          </a:xfrm>
          <a:prstGeom prst="rect">
            <a:avLst/>
          </a:prstGeom>
          <a:ln w="12700">
            <a:miter lim="400000"/>
          </a:ln>
        </p:spPr>
        <p:txBody>
          <a:bodyPr wrap="none" lIns="45719" rIns="45719">
            <a:spAutoFit/>
          </a:bodyPr>
          <a:lstStyle>
            <a:lvl1pPr algn="r">
              <a:defRPr sz="1200">
                <a:solidFill>
                  <a:srgbClr val="808080"/>
                </a:solidFill>
              </a:defRPr>
            </a:lvl1pPr>
          </a:lstStyle>
          <a:p>
            <a:pPr/>
            <a:fld id="{86CB4B4D-7CA3-9044-876B-883B54F8677D}" type="slidenum"/>
          </a:p>
        </p:txBody>
      </p:sp>
      <p:sp>
        <p:nvSpPr>
          <p:cNvPr id="5" name="Group 11"/>
          <p:cNvSpPr/>
          <p:nvPr/>
        </p:nvSpPr>
        <p:spPr>
          <a:xfrm>
            <a:off x="79208" y="295401"/>
            <a:ext cx="9940147" cy="1"/>
          </a:xfrm>
          <a:prstGeom prst="line">
            <a:avLst/>
          </a:prstGeom>
          <a:ln w="19050">
            <a:solidFill>
              <a:srgbClr val="92782F"/>
            </a:solidFill>
          </a:ln>
        </p:spPr>
        <p:txBody>
          <a:bodyPr lIns="45719" rIns="45719"/>
          <a:lstStyle/>
          <a:p>
            <a:pPr/>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Lst>
  <p:transition xmlns:p14="http://schemas.microsoft.com/office/powerpoint/2010/main" spd="med" advClick="1"/>
  <p:txStyles>
    <p:titleStyle>
      <a:lvl1pPr marL="0" marR="0" indent="0" algn="ctr" defTabSz="914322" rtl="0" latinLnBrk="0">
        <a:lnSpc>
          <a:spcPct val="100000"/>
        </a:lnSpc>
        <a:spcBef>
          <a:spcPts val="0"/>
        </a:spcBef>
        <a:spcAft>
          <a:spcPts val="0"/>
        </a:spcAft>
        <a:buClrTx/>
        <a:buSzTx/>
        <a:buFontTx/>
        <a:buNone/>
        <a:tabLst/>
        <a:defRPr b="0" baseline="0" cap="none" i="0" spc="0" strike="noStrike" sz="3500" u="none">
          <a:solidFill>
            <a:srgbClr val="002060"/>
          </a:solidFill>
          <a:uFillTx/>
          <a:latin typeface="Arial"/>
          <a:ea typeface="Arial"/>
          <a:cs typeface="Arial"/>
          <a:sym typeface="Arial"/>
        </a:defRPr>
      </a:lvl1pPr>
      <a:lvl2pPr marL="0" marR="0" indent="0" algn="ctr" defTabSz="914322" rtl="0" latinLnBrk="0">
        <a:lnSpc>
          <a:spcPct val="100000"/>
        </a:lnSpc>
        <a:spcBef>
          <a:spcPts val="0"/>
        </a:spcBef>
        <a:spcAft>
          <a:spcPts val="0"/>
        </a:spcAft>
        <a:buClrTx/>
        <a:buSzTx/>
        <a:buFontTx/>
        <a:buNone/>
        <a:tabLst/>
        <a:defRPr b="0" baseline="0" cap="none" i="0" spc="0" strike="noStrike" sz="3500" u="none">
          <a:solidFill>
            <a:srgbClr val="002060"/>
          </a:solidFill>
          <a:uFillTx/>
          <a:latin typeface="Arial"/>
          <a:ea typeface="Arial"/>
          <a:cs typeface="Arial"/>
          <a:sym typeface="Arial"/>
        </a:defRPr>
      </a:lvl2pPr>
      <a:lvl3pPr marL="0" marR="0" indent="0" algn="ctr" defTabSz="914322" rtl="0" latinLnBrk="0">
        <a:lnSpc>
          <a:spcPct val="100000"/>
        </a:lnSpc>
        <a:spcBef>
          <a:spcPts val="0"/>
        </a:spcBef>
        <a:spcAft>
          <a:spcPts val="0"/>
        </a:spcAft>
        <a:buClrTx/>
        <a:buSzTx/>
        <a:buFontTx/>
        <a:buNone/>
        <a:tabLst/>
        <a:defRPr b="0" baseline="0" cap="none" i="0" spc="0" strike="noStrike" sz="3500" u="none">
          <a:solidFill>
            <a:srgbClr val="002060"/>
          </a:solidFill>
          <a:uFillTx/>
          <a:latin typeface="Arial"/>
          <a:ea typeface="Arial"/>
          <a:cs typeface="Arial"/>
          <a:sym typeface="Arial"/>
        </a:defRPr>
      </a:lvl3pPr>
      <a:lvl4pPr marL="0" marR="0" indent="0" algn="ctr" defTabSz="914322" rtl="0" latinLnBrk="0">
        <a:lnSpc>
          <a:spcPct val="100000"/>
        </a:lnSpc>
        <a:spcBef>
          <a:spcPts val="0"/>
        </a:spcBef>
        <a:spcAft>
          <a:spcPts val="0"/>
        </a:spcAft>
        <a:buClrTx/>
        <a:buSzTx/>
        <a:buFontTx/>
        <a:buNone/>
        <a:tabLst/>
        <a:defRPr b="0" baseline="0" cap="none" i="0" spc="0" strike="noStrike" sz="3500" u="none">
          <a:solidFill>
            <a:srgbClr val="002060"/>
          </a:solidFill>
          <a:uFillTx/>
          <a:latin typeface="Arial"/>
          <a:ea typeface="Arial"/>
          <a:cs typeface="Arial"/>
          <a:sym typeface="Arial"/>
        </a:defRPr>
      </a:lvl4pPr>
      <a:lvl5pPr marL="0" marR="0" indent="0" algn="ctr" defTabSz="914322" rtl="0" latinLnBrk="0">
        <a:lnSpc>
          <a:spcPct val="100000"/>
        </a:lnSpc>
        <a:spcBef>
          <a:spcPts val="0"/>
        </a:spcBef>
        <a:spcAft>
          <a:spcPts val="0"/>
        </a:spcAft>
        <a:buClrTx/>
        <a:buSzTx/>
        <a:buFontTx/>
        <a:buNone/>
        <a:tabLst/>
        <a:defRPr b="0" baseline="0" cap="none" i="0" spc="0" strike="noStrike" sz="3500" u="none">
          <a:solidFill>
            <a:srgbClr val="002060"/>
          </a:solidFill>
          <a:uFillTx/>
          <a:latin typeface="Arial"/>
          <a:ea typeface="Arial"/>
          <a:cs typeface="Arial"/>
          <a:sym typeface="Arial"/>
        </a:defRPr>
      </a:lvl5pPr>
      <a:lvl6pPr marL="0" marR="0" indent="0" algn="ctr" defTabSz="914322" rtl="0" latinLnBrk="0">
        <a:lnSpc>
          <a:spcPct val="100000"/>
        </a:lnSpc>
        <a:spcBef>
          <a:spcPts val="0"/>
        </a:spcBef>
        <a:spcAft>
          <a:spcPts val="0"/>
        </a:spcAft>
        <a:buClrTx/>
        <a:buSzTx/>
        <a:buFontTx/>
        <a:buNone/>
        <a:tabLst/>
        <a:defRPr b="0" baseline="0" cap="none" i="0" spc="0" strike="noStrike" sz="3500" u="none">
          <a:solidFill>
            <a:srgbClr val="002060"/>
          </a:solidFill>
          <a:uFillTx/>
          <a:latin typeface="Arial"/>
          <a:ea typeface="Arial"/>
          <a:cs typeface="Arial"/>
          <a:sym typeface="Arial"/>
        </a:defRPr>
      </a:lvl6pPr>
      <a:lvl7pPr marL="0" marR="0" indent="0" algn="ctr" defTabSz="914322" rtl="0" latinLnBrk="0">
        <a:lnSpc>
          <a:spcPct val="100000"/>
        </a:lnSpc>
        <a:spcBef>
          <a:spcPts val="0"/>
        </a:spcBef>
        <a:spcAft>
          <a:spcPts val="0"/>
        </a:spcAft>
        <a:buClrTx/>
        <a:buSzTx/>
        <a:buFontTx/>
        <a:buNone/>
        <a:tabLst/>
        <a:defRPr b="0" baseline="0" cap="none" i="0" spc="0" strike="noStrike" sz="3500" u="none">
          <a:solidFill>
            <a:srgbClr val="002060"/>
          </a:solidFill>
          <a:uFillTx/>
          <a:latin typeface="Arial"/>
          <a:ea typeface="Arial"/>
          <a:cs typeface="Arial"/>
          <a:sym typeface="Arial"/>
        </a:defRPr>
      </a:lvl7pPr>
      <a:lvl8pPr marL="0" marR="0" indent="0" algn="ctr" defTabSz="914322" rtl="0" latinLnBrk="0">
        <a:lnSpc>
          <a:spcPct val="100000"/>
        </a:lnSpc>
        <a:spcBef>
          <a:spcPts val="0"/>
        </a:spcBef>
        <a:spcAft>
          <a:spcPts val="0"/>
        </a:spcAft>
        <a:buClrTx/>
        <a:buSzTx/>
        <a:buFontTx/>
        <a:buNone/>
        <a:tabLst/>
        <a:defRPr b="0" baseline="0" cap="none" i="0" spc="0" strike="noStrike" sz="3500" u="none">
          <a:solidFill>
            <a:srgbClr val="002060"/>
          </a:solidFill>
          <a:uFillTx/>
          <a:latin typeface="Arial"/>
          <a:ea typeface="Arial"/>
          <a:cs typeface="Arial"/>
          <a:sym typeface="Arial"/>
        </a:defRPr>
      </a:lvl8pPr>
      <a:lvl9pPr marL="0" marR="0" indent="0" algn="ctr" defTabSz="914322" rtl="0" latinLnBrk="0">
        <a:lnSpc>
          <a:spcPct val="100000"/>
        </a:lnSpc>
        <a:spcBef>
          <a:spcPts val="0"/>
        </a:spcBef>
        <a:spcAft>
          <a:spcPts val="0"/>
        </a:spcAft>
        <a:buClrTx/>
        <a:buSzTx/>
        <a:buFontTx/>
        <a:buNone/>
        <a:tabLst/>
        <a:defRPr b="0" baseline="0" cap="none" i="0" spc="0" strike="noStrike" sz="3500" u="none">
          <a:solidFill>
            <a:srgbClr val="002060"/>
          </a:solidFill>
          <a:uFillTx/>
          <a:latin typeface="Arial"/>
          <a:ea typeface="Arial"/>
          <a:cs typeface="Arial"/>
          <a:sym typeface="Arial"/>
        </a:defRPr>
      </a:lvl9pPr>
    </p:titleStyle>
    <p:bodyStyle>
      <a:lvl1pPr marL="342871" marR="0" indent="-342871" algn="l" defTabSz="914322" rtl="0" latinLnBrk="0">
        <a:lnSpc>
          <a:spcPct val="100000"/>
        </a:lnSpc>
        <a:spcBef>
          <a:spcPts val="500"/>
        </a:spcBef>
        <a:spcAft>
          <a:spcPts val="0"/>
        </a:spcAft>
        <a:buClrTx/>
        <a:buSzPct val="100000"/>
        <a:buFont typeface="Arial"/>
        <a:buChar char="•"/>
        <a:tabLst/>
        <a:defRPr b="0" baseline="0" cap="none" i="0" spc="0" strike="noStrike" sz="2400" u="none">
          <a:solidFill>
            <a:srgbClr val="000000"/>
          </a:solidFill>
          <a:uFillTx/>
          <a:latin typeface="Arial"/>
          <a:ea typeface="Arial"/>
          <a:cs typeface="Arial"/>
          <a:sym typeface="Arial"/>
        </a:defRPr>
      </a:lvl1pPr>
      <a:lvl2pPr marL="740983" marR="0" indent="-283821" algn="l" defTabSz="914322" rtl="0" latinLnBrk="0">
        <a:lnSpc>
          <a:spcPct val="100000"/>
        </a:lnSpc>
        <a:spcBef>
          <a:spcPts val="500"/>
        </a:spcBef>
        <a:spcAft>
          <a:spcPts val="0"/>
        </a:spcAft>
        <a:buClrTx/>
        <a:buSzPct val="100000"/>
        <a:buFont typeface="Arial"/>
        <a:buChar char="–"/>
        <a:tabLst/>
        <a:defRPr b="0" baseline="0" cap="none" i="0" spc="0" strike="noStrike" sz="2400" u="none">
          <a:solidFill>
            <a:srgbClr val="000000"/>
          </a:solidFill>
          <a:uFillTx/>
          <a:latin typeface="Arial"/>
          <a:ea typeface="Arial"/>
          <a:cs typeface="Arial"/>
          <a:sym typeface="Arial"/>
        </a:defRPr>
      </a:lvl2pPr>
      <a:lvl3pPr marL="1219097" marR="0" indent="-304774" algn="l" defTabSz="914322" rtl="0" latinLnBrk="0">
        <a:lnSpc>
          <a:spcPct val="100000"/>
        </a:lnSpc>
        <a:spcBef>
          <a:spcPts val="500"/>
        </a:spcBef>
        <a:spcAft>
          <a:spcPts val="0"/>
        </a:spcAft>
        <a:buClrTx/>
        <a:buSzPct val="100000"/>
        <a:buFont typeface="Arial"/>
        <a:buChar char="•"/>
        <a:tabLst/>
        <a:defRPr b="0" baseline="0" cap="none" i="0" spc="0" strike="noStrike" sz="2400" u="none">
          <a:solidFill>
            <a:srgbClr val="000000"/>
          </a:solidFill>
          <a:uFillTx/>
          <a:latin typeface="Arial"/>
          <a:ea typeface="Arial"/>
          <a:cs typeface="Arial"/>
          <a:sym typeface="Arial"/>
        </a:defRPr>
      </a:lvl3pPr>
      <a:lvl4pPr marL="1714356" marR="0" indent="-342871" algn="l" defTabSz="914322" rtl="0" latinLnBrk="0">
        <a:lnSpc>
          <a:spcPct val="100000"/>
        </a:lnSpc>
        <a:spcBef>
          <a:spcPts val="500"/>
        </a:spcBef>
        <a:spcAft>
          <a:spcPts val="0"/>
        </a:spcAft>
        <a:buClrTx/>
        <a:buSzPct val="100000"/>
        <a:buFont typeface="Arial"/>
        <a:buChar char="–"/>
        <a:tabLst/>
        <a:defRPr b="0" baseline="0" cap="none" i="0" spc="0" strike="noStrike" sz="2400" u="none">
          <a:solidFill>
            <a:srgbClr val="000000"/>
          </a:solidFill>
          <a:uFillTx/>
          <a:latin typeface="Arial"/>
          <a:ea typeface="Arial"/>
          <a:cs typeface="Arial"/>
          <a:sym typeface="Arial"/>
        </a:defRPr>
      </a:lvl4pPr>
      <a:lvl5pPr marL="2220499" marR="0" indent="-391853" algn="l" defTabSz="914322" rtl="0" latinLnBrk="0">
        <a:lnSpc>
          <a:spcPct val="100000"/>
        </a:lnSpc>
        <a:spcBef>
          <a:spcPts val="500"/>
        </a:spcBef>
        <a:spcAft>
          <a:spcPts val="0"/>
        </a:spcAft>
        <a:buClrTx/>
        <a:buSzPct val="100000"/>
        <a:buFont typeface="Arial"/>
        <a:buChar char="»"/>
        <a:tabLst/>
        <a:defRPr b="0" baseline="0" cap="none" i="0" spc="0" strike="noStrike" sz="2400" u="none">
          <a:solidFill>
            <a:srgbClr val="000000"/>
          </a:solidFill>
          <a:uFillTx/>
          <a:latin typeface="Arial"/>
          <a:ea typeface="Arial"/>
          <a:cs typeface="Arial"/>
          <a:sym typeface="Arial"/>
        </a:defRPr>
      </a:lvl5pPr>
      <a:lvl6pPr marL="2560105" marR="0" indent="-274297" algn="l" defTabSz="914322" rtl="0" latinLnBrk="0">
        <a:lnSpc>
          <a:spcPct val="100000"/>
        </a:lnSpc>
        <a:spcBef>
          <a:spcPts val="500"/>
        </a:spcBef>
        <a:spcAft>
          <a:spcPts val="0"/>
        </a:spcAft>
        <a:buClrTx/>
        <a:buSzPct val="100000"/>
        <a:buFont typeface="Arial"/>
        <a:buChar char="•"/>
        <a:tabLst/>
        <a:defRPr b="0" baseline="0" cap="none" i="0" spc="0" strike="noStrike" sz="2400" u="none">
          <a:solidFill>
            <a:srgbClr val="000000"/>
          </a:solidFill>
          <a:uFillTx/>
          <a:latin typeface="Arial"/>
          <a:ea typeface="Arial"/>
          <a:cs typeface="Arial"/>
          <a:sym typeface="Arial"/>
        </a:defRPr>
      </a:lvl6pPr>
      <a:lvl7pPr marL="3017267" marR="0" indent="-274297" algn="l" defTabSz="914322" rtl="0" latinLnBrk="0">
        <a:lnSpc>
          <a:spcPct val="100000"/>
        </a:lnSpc>
        <a:spcBef>
          <a:spcPts val="500"/>
        </a:spcBef>
        <a:spcAft>
          <a:spcPts val="0"/>
        </a:spcAft>
        <a:buClrTx/>
        <a:buSzPct val="100000"/>
        <a:buFont typeface="Arial"/>
        <a:buChar char="•"/>
        <a:tabLst/>
        <a:defRPr b="0" baseline="0" cap="none" i="0" spc="0" strike="noStrike" sz="2400" u="none">
          <a:solidFill>
            <a:srgbClr val="000000"/>
          </a:solidFill>
          <a:uFillTx/>
          <a:latin typeface="Arial"/>
          <a:ea typeface="Arial"/>
          <a:cs typeface="Arial"/>
          <a:sym typeface="Arial"/>
        </a:defRPr>
      </a:lvl7pPr>
      <a:lvl8pPr marL="3474429" marR="0" indent="-274297" algn="l" defTabSz="914322" rtl="0" latinLnBrk="0">
        <a:lnSpc>
          <a:spcPct val="100000"/>
        </a:lnSpc>
        <a:spcBef>
          <a:spcPts val="500"/>
        </a:spcBef>
        <a:spcAft>
          <a:spcPts val="0"/>
        </a:spcAft>
        <a:buClrTx/>
        <a:buSzPct val="100000"/>
        <a:buFont typeface="Arial"/>
        <a:buChar char="•"/>
        <a:tabLst/>
        <a:defRPr b="0" baseline="0" cap="none" i="0" spc="0" strike="noStrike" sz="2400" u="none">
          <a:solidFill>
            <a:srgbClr val="000000"/>
          </a:solidFill>
          <a:uFillTx/>
          <a:latin typeface="Arial"/>
          <a:ea typeface="Arial"/>
          <a:cs typeface="Arial"/>
          <a:sym typeface="Arial"/>
        </a:defRPr>
      </a:lvl8pPr>
      <a:lvl9pPr marL="3931590" marR="0" indent="-274297" algn="l" defTabSz="914322" rtl="0" latinLnBrk="0">
        <a:lnSpc>
          <a:spcPct val="100000"/>
        </a:lnSpc>
        <a:spcBef>
          <a:spcPts val="500"/>
        </a:spcBef>
        <a:spcAft>
          <a:spcPts val="0"/>
        </a:spcAft>
        <a:buClrTx/>
        <a:buSzPct val="100000"/>
        <a:buFont typeface="Arial"/>
        <a:buChar char="•"/>
        <a:tabLst/>
        <a:defRPr b="0" baseline="0" cap="none" i="0" spc="0" strike="noStrike" sz="2400" u="none">
          <a:solidFill>
            <a:srgbClr val="000000"/>
          </a:solidFill>
          <a:uFillTx/>
          <a:latin typeface="Arial"/>
          <a:ea typeface="Arial"/>
          <a:cs typeface="Arial"/>
          <a:sym typeface="Arial"/>
        </a:defRPr>
      </a:lvl9pPr>
    </p:bodyStyle>
    <p:otherStyle>
      <a:lvl1pPr marL="0" marR="0" indent="0" algn="r" defTabSz="101882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1pPr>
      <a:lvl2pPr marL="0" marR="0" indent="509411" algn="r" defTabSz="101882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2pPr>
      <a:lvl3pPr marL="0" marR="0" indent="1018823" algn="r" defTabSz="101882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3pPr>
      <a:lvl4pPr marL="0" marR="0" indent="1528237" algn="r" defTabSz="101882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4pPr>
      <a:lvl5pPr marL="0" marR="0" indent="2037649" algn="r" defTabSz="101882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5pPr>
      <a:lvl6pPr marL="0" marR="0" indent="2547061" algn="r" defTabSz="101882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6pPr>
      <a:lvl7pPr marL="0" marR="0" indent="3056472" algn="r" defTabSz="101882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7pPr>
      <a:lvl8pPr marL="0" marR="0" indent="3565885" algn="r" defTabSz="101882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8pPr>
      <a:lvl9pPr marL="0" marR="0" indent="4075298" algn="r" defTabSz="1018823"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 Id="rId3" Type="http://schemas.openxmlformats.org/officeDocument/2006/relationships/hyperlink" Target="https://cs231n.github.io/classification/" TargetMode="External"/></Relationships>

</file>

<file path=ppt/slides/_rels/slide12.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 Id="rId3" Type="http://schemas.openxmlformats.org/officeDocument/2006/relationships/image" Target="../media/image7.png"/><Relationship Id="rId4" Type="http://schemas.openxmlformats.org/officeDocument/2006/relationships/image" Target="../media/image8.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 Id="rId3" Type="http://schemas.openxmlformats.org/officeDocument/2006/relationships/image" Target="../media/image10.png"/><Relationship Id="rId4" Type="http://schemas.openxmlformats.org/officeDocument/2006/relationships/image" Target="../media/image11.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 Id="rId3" Type="http://schemas.openxmlformats.org/officeDocument/2006/relationships/image" Target="../media/image10.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link.springer.com/chapter/10.1007/978-1-4471-0123-9_3" TargetMode="External"/></Relationships>

</file>

<file path=ppt/slides/_rels/slide21.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22.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 Id="rId3" Type="http://schemas.openxmlformats.org/officeDocument/2006/relationships/hyperlink" Target="https://www.xenonstack.com/blog/static/public/uploads/media/machine-learning-vs-deep-learning.png" TargetMode="External"/></Relationships>

</file>

<file path=ppt/slides/_rels/slide23.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0.png"/><Relationship Id="rId6" Type="http://schemas.openxmlformats.org/officeDocument/2006/relationships/image" Target="../media/image21.png"/><Relationship Id="rId7" Type="http://schemas.openxmlformats.org/officeDocument/2006/relationships/image" Target="../media/image22.png"/><Relationship Id="rId8" Type="http://schemas.openxmlformats.org/officeDocument/2006/relationships/image" Target="../media/image23.png"/><Relationship Id="rId9" Type="http://schemas.openxmlformats.org/officeDocument/2006/relationships/image" Target="../media/image24.png"/><Relationship Id="rId10" Type="http://schemas.openxmlformats.org/officeDocument/2006/relationships/image" Target="../media/image25.png"/><Relationship Id="rId11" Type="http://schemas.openxmlformats.org/officeDocument/2006/relationships/image" Target="../media/image26.png"/><Relationship Id="rId12" Type="http://schemas.openxmlformats.org/officeDocument/2006/relationships/image" Target="../media/image27.png"/><Relationship Id="rId13" Type="http://schemas.openxmlformats.org/officeDocument/2006/relationships/image" Target="../media/image28.png"/><Relationship Id="rId14" Type="http://schemas.openxmlformats.org/officeDocument/2006/relationships/image" Target="../media/image29.png"/><Relationship Id="rId15" Type="http://schemas.openxmlformats.org/officeDocument/2006/relationships/image" Target="../media/image30.png"/><Relationship Id="rId16" Type="http://schemas.openxmlformats.org/officeDocument/2006/relationships/image" Target="../media/image31.png"/><Relationship Id="rId17" Type="http://schemas.openxmlformats.org/officeDocument/2006/relationships/image" Target="../media/image32.png"/><Relationship Id="rId18" Type="http://schemas.openxmlformats.org/officeDocument/2006/relationships/image" Target="../media/image33.png"/><Relationship Id="rId19" Type="http://schemas.openxmlformats.org/officeDocument/2006/relationships/image" Target="../media/image34.png"/><Relationship Id="rId20" Type="http://schemas.openxmlformats.org/officeDocument/2006/relationships/image" Target="../media/image35.png"/><Relationship Id="rId21" Type="http://schemas.openxmlformats.org/officeDocument/2006/relationships/image" Target="../media/image36.png"/><Relationship Id="rId22" Type="http://schemas.openxmlformats.org/officeDocument/2006/relationships/image" Target="../media/image37.png"/><Relationship Id="rId23" Type="http://schemas.openxmlformats.org/officeDocument/2006/relationships/image" Target="../media/image38.png"/><Relationship Id="rId24" Type="http://schemas.openxmlformats.org/officeDocument/2006/relationships/image" Target="../media/image39.png"/><Relationship Id="rId25" Type="http://schemas.openxmlformats.org/officeDocument/2006/relationships/image" Target="../media/image40.png"/><Relationship Id="rId26" Type="http://schemas.openxmlformats.org/officeDocument/2006/relationships/image" Target="../media/image41.png"/><Relationship Id="rId27" Type="http://schemas.openxmlformats.org/officeDocument/2006/relationships/image" Target="../media/image42.png"/><Relationship Id="rId28" Type="http://schemas.openxmlformats.org/officeDocument/2006/relationships/image" Target="../media/image43.png"/><Relationship Id="rId29" Type="http://schemas.openxmlformats.org/officeDocument/2006/relationships/image" Target="../media/image44.png"/><Relationship Id="rId30" Type="http://schemas.openxmlformats.org/officeDocument/2006/relationships/image" Target="../media/image45.png"/><Relationship Id="rId31" Type="http://schemas.openxmlformats.org/officeDocument/2006/relationships/image" Target="../media/image46.png"/><Relationship Id="rId32" Type="http://schemas.openxmlformats.org/officeDocument/2006/relationships/image" Target="../media/image47.png"/><Relationship Id="rId33" Type="http://schemas.openxmlformats.org/officeDocument/2006/relationships/image" Target="../media/image48.png"/><Relationship Id="rId34" Type="http://schemas.openxmlformats.org/officeDocument/2006/relationships/image" Target="../media/image49.png"/><Relationship Id="rId35" Type="http://schemas.openxmlformats.org/officeDocument/2006/relationships/image" Target="../media/image50.png"/><Relationship Id="rId36" Type="http://schemas.openxmlformats.org/officeDocument/2006/relationships/image" Target="../media/image51.png"/><Relationship Id="rId37" Type="http://schemas.openxmlformats.org/officeDocument/2006/relationships/image" Target="../media/image52.png"/><Relationship Id="rId38" Type="http://schemas.openxmlformats.org/officeDocument/2006/relationships/image" Target="../media/image53.png"/><Relationship Id="rId39" Type="http://schemas.openxmlformats.org/officeDocument/2006/relationships/image" Target="../media/image54.png"/><Relationship Id="rId40" Type="http://schemas.openxmlformats.org/officeDocument/2006/relationships/image" Target="../media/image55.png"/><Relationship Id="rId41" Type="http://schemas.openxmlformats.org/officeDocument/2006/relationships/image" Target="../media/image1.jpeg"/></Relationships>

</file>

<file path=ppt/slides/_rels/slide24.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6.png"/></Relationships>

</file>

<file path=ppt/slides/_rels/slide26.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7.png"/><Relationship Id="rId3" Type="http://schemas.openxmlformats.org/officeDocument/2006/relationships/image" Target="../media/image58.png"/><Relationship Id="rId4" Type="http://schemas.openxmlformats.org/officeDocument/2006/relationships/image" Target="../media/image59.png"/><Relationship Id="rId5" Type="http://schemas.openxmlformats.org/officeDocument/2006/relationships/image" Target="../media/image60.png"/></Relationships>

</file>

<file path=ppt/slides/_rels/slide27.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7.png"/><Relationship Id="rId3" Type="http://schemas.openxmlformats.org/officeDocument/2006/relationships/image" Target="../media/image58.png"/><Relationship Id="rId4" Type="http://schemas.openxmlformats.org/officeDocument/2006/relationships/image" Target="../media/image59.png"/><Relationship Id="rId5" Type="http://schemas.openxmlformats.org/officeDocument/2006/relationships/image" Target="../media/image60.png"/></Relationships>

</file>

<file path=ppt/slides/_rels/slide28.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1.png"/><Relationship Id="rId3" Type="http://schemas.openxmlformats.org/officeDocument/2006/relationships/image" Target="../media/image62.png"/><Relationship Id="rId4" Type="http://schemas.openxmlformats.org/officeDocument/2006/relationships/image" Target="../media/image63.png"/><Relationship Id="rId5" Type="http://schemas.openxmlformats.org/officeDocument/2006/relationships/image" Target="../media/image64.png"/><Relationship Id="rId6" Type="http://schemas.openxmlformats.org/officeDocument/2006/relationships/image" Target="../media/image65.png"/><Relationship Id="rId7" Type="http://schemas.openxmlformats.org/officeDocument/2006/relationships/image" Target="../media/image66.png"/><Relationship Id="rId8" Type="http://schemas.openxmlformats.org/officeDocument/2006/relationships/image" Target="../media/image67.png"/><Relationship Id="rId9" Type="http://schemas.openxmlformats.org/officeDocument/2006/relationships/image" Target="../media/image68.png"/><Relationship Id="rId10" Type="http://schemas.openxmlformats.org/officeDocument/2006/relationships/image" Target="../media/image69.png"/><Relationship Id="rId11" Type="http://schemas.openxmlformats.org/officeDocument/2006/relationships/image" Target="../media/image70.png"/><Relationship Id="rId12" Type="http://schemas.openxmlformats.org/officeDocument/2006/relationships/image" Target="../media/image71.png"/><Relationship Id="rId13" Type="http://schemas.openxmlformats.org/officeDocument/2006/relationships/image" Target="../media/image72.png"/></Relationships>

</file>

<file path=ppt/slides/_rels/slide29.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3.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playground.tensorflow.org/#activation=tanh&amp;batchSize=10&amp;dataset=circle&amp;regDataset=reg-plane&amp;learningRate=0.03&amp;regularizationRate=0&amp;noise=0&amp;networkShape=4,2&amp;seed=0.45430&amp;showTestData=false&amp;discretize=false&amp;percTrainData=50&amp;x=true&amp;y=true&amp;xTimesY=false&amp;xSquared=false&amp;ySquared=false&amp;cosX=false&amp;sinX=false&amp;cosY=false&amp;sinY=false&amp;collectStats=false&amp;problem=classification&amp;initZero=false&amp;hideText=false" TargetMode="External"/><Relationship Id="rId3" Type="http://schemas.openxmlformats.org/officeDocument/2006/relationships/image" Target="../media/image74.png"/></Relationships>

</file>

<file path=ppt/slides/_rels/slide31.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8.png"/><Relationship Id="rId3" Type="http://schemas.openxmlformats.org/officeDocument/2006/relationships/image" Target="../media/image59.png"/><Relationship Id="rId4" Type="http://schemas.openxmlformats.org/officeDocument/2006/relationships/image" Target="../media/image75.png"/></Relationships>

</file>

<file path=ppt/slides/_rels/slide32.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6.png"/><Relationship Id="rId3" Type="http://schemas.openxmlformats.org/officeDocument/2006/relationships/image" Target="../media/image77.png"/><Relationship Id="rId4" Type="http://schemas.openxmlformats.org/officeDocument/2006/relationships/image" Target="../media/image78.png"/><Relationship Id="rId5" Type="http://schemas.openxmlformats.org/officeDocument/2006/relationships/image" Target="../media/image79.png"/></Relationships>

</file>

<file path=ppt/slides/_rels/slide33.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8.png"/><Relationship Id="rId3" Type="http://schemas.openxmlformats.org/officeDocument/2006/relationships/image" Target="../media/image59.png"/><Relationship Id="rId4" Type="http://schemas.openxmlformats.org/officeDocument/2006/relationships/image" Target="../media/image75.png"/></Relationships>

</file>

<file path=ppt/slides/_rels/slide36.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8.png"/><Relationship Id="rId3" Type="http://schemas.openxmlformats.org/officeDocument/2006/relationships/image" Target="../media/image59.png"/><Relationship Id="rId4" Type="http://schemas.openxmlformats.org/officeDocument/2006/relationships/image" Target="../media/image75.png"/></Relationships>

</file>

<file path=ppt/slides/_rels/slide37.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8.png"/><Relationship Id="rId3" Type="http://schemas.openxmlformats.org/officeDocument/2006/relationships/image" Target="../media/image59.png"/><Relationship Id="rId4" Type="http://schemas.openxmlformats.org/officeDocument/2006/relationships/image" Target="../media/image75.png"/></Relationships>

</file>

<file path=ppt/slides/_rels/slide38.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0.png"/><Relationship Id="rId3" Type="http://schemas.openxmlformats.org/officeDocument/2006/relationships/image" Target="../media/image81.png"/><Relationship Id="rId4" Type="http://schemas.openxmlformats.org/officeDocument/2006/relationships/image" Target="../media/image82.png"/><Relationship Id="rId5" Type="http://schemas.openxmlformats.org/officeDocument/2006/relationships/image" Target="../media/image83.png"/><Relationship Id="rId6" Type="http://schemas.openxmlformats.org/officeDocument/2006/relationships/image" Target="../media/image84.png"/><Relationship Id="rId7" Type="http://schemas.openxmlformats.org/officeDocument/2006/relationships/image" Target="../media/image85.png"/><Relationship Id="rId8" Type="http://schemas.openxmlformats.org/officeDocument/2006/relationships/image" Target="../media/image86.png"/><Relationship Id="rId9" Type="http://schemas.openxmlformats.org/officeDocument/2006/relationships/image" Target="../media/image87.png"/><Relationship Id="rId10" Type="http://schemas.openxmlformats.org/officeDocument/2006/relationships/image" Target="../media/image88.png"/></Relationships>

</file>

<file path=ppt/slides/_rels/slide39.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9.png"/><Relationship Id="rId3" Type="http://schemas.openxmlformats.org/officeDocument/2006/relationships/image" Target="../media/image90.png"/><Relationship Id="rId4" Type="http://schemas.openxmlformats.org/officeDocument/2006/relationships/image" Target="../media/image91.png"/><Relationship Id="rId5" Type="http://schemas.openxmlformats.org/officeDocument/2006/relationships/image" Target="../media/image92.png"/><Relationship Id="rId6" Type="http://schemas.openxmlformats.org/officeDocument/2006/relationships/image" Target="../media/image93.png"/><Relationship Id="rId7" Type="http://schemas.openxmlformats.org/officeDocument/2006/relationships/image" Target="../media/image94.png"/><Relationship Id="rId8" Type="http://schemas.openxmlformats.org/officeDocument/2006/relationships/image" Target="../media/image95.png"/><Relationship Id="rId9" Type="http://schemas.openxmlformats.org/officeDocument/2006/relationships/image" Target="../media/image96.png"/><Relationship Id="rId10" Type="http://schemas.openxmlformats.org/officeDocument/2006/relationships/image" Target="../media/image97.png"/><Relationship Id="rId11" Type="http://schemas.openxmlformats.org/officeDocument/2006/relationships/image" Target="../media/image69.png"/><Relationship Id="rId12" Type="http://schemas.openxmlformats.org/officeDocument/2006/relationships/image" Target="../media/image98.png"/><Relationship Id="rId13" Type="http://schemas.openxmlformats.org/officeDocument/2006/relationships/image" Target="../media/image99.png"/><Relationship Id="rId14" Type="http://schemas.openxmlformats.org/officeDocument/2006/relationships/image" Target="../media/image100.png"/><Relationship Id="rId15" Type="http://schemas.openxmlformats.org/officeDocument/2006/relationships/image" Target="../media/image101.png"/><Relationship Id="rId16" Type="http://schemas.openxmlformats.org/officeDocument/2006/relationships/image" Target="../media/image102.png"/><Relationship Id="rId17" Type="http://schemas.openxmlformats.org/officeDocument/2006/relationships/image" Target="../media/image103.png"/><Relationship Id="rId18" Type="http://schemas.openxmlformats.org/officeDocument/2006/relationships/image" Target="../media/image104.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image" Target="../media/image1.gif"/><Relationship Id="rId4" Type="http://schemas.openxmlformats.org/officeDocument/2006/relationships/image" Target="../media/image2.png"/></Relationships>

</file>

<file path=ppt/slides/_rels/slide40.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5.png"/><Relationship Id="rId3" Type="http://schemas.openxmlformats.org/officeDocument/2006/relationships/hyperlink" Target="https://www.xenonstack.com/blog/static/public/uploads/media/machine-learning-vs-deep-learning.png" TargetMode="External"/></Relationships>

</file>

<file path=ppt/slides/_rels/slide41.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6.png"/></Relationships>

</file>

<file path=ppt/slides/_rels/slide42.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7.png"/></Relationships>

</file>

<file path=ppt/slides/_rels/slide43.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8.png"/></Relationships>

</file>

<file path=ppt/slides/_rels/slide44.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9.png"/></Relationships>

</file>

<file path=ppt/slides/_rels/slide45.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0.png"/></Relationships>

</file>

<file path=ppt/slides/_rels/slide46.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7.png"/><Relationship Id="rId3" Type="http://schemas.openxmlformats.org/officeDocument/2006/relationships/image" Target="../media/image58.png"/><Relationship Id="rId4" Type="http://schemas.openxmlformats.org/officeDocument/2006/relationships/image" Target="../media/image59.png"/><Relationship Id="rId5" Type="http://schemas.openxmlformats.org/officeDocument/2006/relationships/image" Target="../media/image60.png"/></Relationships>

</file>

<file path=ppt/slides/_rels/slide47.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1.png"/><Relationship Id="rId3" Type="http://schemas.openxmlformats.org/officeDocument/2006/relationships/hyperlink" Target="https://cs231n.github.io/neural-networks-2/" TargetMode="External"/></Relationships>

</file>

<file path=ppt/slides/_rels/slide48.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2.png"/><Relationship Id="rId3" Type="http://schemas.openxmlformats.org/officeDocument/2006/relationships/image" Target="../media/image113.png"/><Relationship Id="rId4" Type="http://schemas.openxmlformats.org/officeDocument/2006/relationships/image" Target="../media/image114.png"/><Relationship Id="rId5" Type="http://schemas.openxmlformats.org/officeDocument/2006/relationships/image" Target="../media/image115.png"/></Relationships>

</file>

<file path=ppt/slides/_rels/slide49.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8.png"/><Relationship Id="rId3" Type="http://schemas.openxmlformats.org/officeDocument/2006/relationships/image" Target="../media/image59.png"/><Relationship Id="rId4" Type="http://schemas.openxmlformats.org/officeDocument/2006/relationships/image" Target="../media/image60.png"/><Relationship Id="rId5" Type="http://schemas.openxmlformats.org/officeDocument/2006/relationships/image" Target="../media/image116.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7.png"/><Relationship Id="rId3" Type="http://schemas.openxmlformats.org/officeDocument/2006/relationships/image" Target="../media/image115.png"/><Relationship Id="rId4" Type="http://schemas.openxmlformats.org/officeDocument/2006/relationships/image" Target="../media/image118.png"/><Relationship Id="rId5" Type="http://schemas.openxmlformats.org/officeDocument/2006/relationships/image" Target="../media/image116.png"/></Relationships>

</file>

<file path=ppt/slides/_rels/slide51.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9.png"/></Relationships>

</file>

<file path=ppt/slides/_rels/slide52.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0.png"/><Relationship Id="rId3" Type="http://schemas.openxmlformats.org/officeDocument/2006/relationships/image" Target="../media/image121.png"/></Relationships>

</file>

<file path=ppt/slides/_rels/slide54.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2.png"/></Relationships>

</file>

<file path=ppt/slides/_rels/slide55.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3.png"/></Relationships>

</file>

<file path=ppt/slides/_rels/slide56.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3.png"/></Relationships>

</file>

<file path=ppt/slides/_rels/slide57.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4.png"/><Relationship Id="rId3" Type="http://schemas.openxmlformats.org/officeDocument/2006/relationships/image" Target="../media/image125.png"/><Relationship Id="rId4" Type="http://schemas.openxmlformats.org/officeDocument/2006/relationships/hyperlink" Target="https://blog.paperspace.com/intro-to-optimization-in-deep-learning-gradient-descent/" TargetMode="External"/></Relationships>

</file>

<file path=ppt/slides/_rels/slide58.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6.png"/></Relationships>

</file>

<file path=ppt/slides/_rels/slide59.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7.png"/></Relationships>

</file>

<file path=ppt/slides/_rels/slide62.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8.png"/><Relationship Id="rId3" Type="http://schemas.openxmlformats.org/officeDocument/2006/relationships/hyperlink" Target="https://towardsdatascience.com/learning-parameters-part-2-a190bef2d12" TargetMode="External"/></Relationships>

</file>

<file path=ppt/slides/_rels/slide66.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9.png"/><Relationship Id="rId3" Type="http://schemas.openxmlformats.org/officeDocument/2006/relationships/image" Target="../media/image130.png"/></Relationships>

</file>

<file path=ppt/slides/_rels/slide68.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1.png"/><Relationship Id="rId3" Type="http://schemas.openxmlformats.org/officeDocument/2006/relationships/hyperlink" Target="https://cs231n.github.io/neural-networks-3/" TargetMode="External"/></Relationships>

</file>

<file path=ppt/slides/_rels/slide69.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2.png"/><Relationship Id="rId3" Type="http://schemas.openxmlformats.org/officeDocument/2006/relationships/image" Target="../media/image133.png"/><Relationship Id="rId4" Type="http://schemas.openxmlformats.org/officeDocument/2006/relationships/image" Target="../media/image134.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8.png"/><Relationship Id="rId3" Type="http://schemas.openxmlformats.org/officeDocument/2006/relationships/image" Target="../media/image59.png"/><Relationship Id="rId4" Type="http://schemas.openxmlformats.org/officeDocument/2006/relationships/image" Target="../media/image75.png"/></Relationships>

</file>

<file path=ppt/slides/_rels/slide71.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5.png"/></Relationships>

</file>

<file path=ppt/slides/_rels/slide72.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6.png"/><Relationship Id="rId3" Type="http://schemas.openxmlformats.org/officeDocument/2006/relationships/hyperlink" Target="https://www.xenonstack.com/blog/static/public/uploads/media/machine-learning-vs-deep-learning.png" TargetMode="External"/><Relationship Id="rId4" Type="http://schemas.openxmlformats.org/officeDocument/2006/relationships/image" Target="../media/image137.png"/></Relationships>

</file>

<file path=ppt/slides/_rels/slide73.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8.png"/></Relationships>

</file>

<file path=ppt/slides/_rels/slide75.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9.png"/></Relationships>

</file>

<file path=ppt/slides/_rels/slide77.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0.png"/></Relationships>

</file>

<file path=ppt/slides/_rels/slide79.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hyperlink" Target="https://cs231n.github.io/classification/" TargetMode="External"/></Relationships>

</file>

<file path=ppt/slides/_rels/slide80.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1.png"/></Relationships>

</file>

<file path=ppt/slides/_rels/slide82.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2.png"/><Relationship Id="rId3" Type="http://schemas.openxmlformats.org/officeDocument/2006/relationships/hyperlink" Target="https://scikit-learn.org/stable/modules/cross_validation.html" TargetMode="External"/></Relationships>

</file>

<file path=ppt/slides/_rels/slide84.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8.png"/><Relationship Id="rId3" Type="http://schemas.openxmlformats.org/officeDocument/2006/relationships/image" Target="../media/image59.png"/><Relationship Id="rId4" Type="http://schemas.openxmlformats.org/officeDocument/2006/relationships/image" Target="../media/image143.png"/><Relationship Id="rId5" Type="http://schemas.openxmlformats.org/officeDocument/2006/relationships/image" Target="../media/image144.png"/></Relationships>

</file>

<file path=ppt/slides/_rels/slide86.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5.png"/><Relationship Id="rId3" Type="http://schemas.openxmlformats.org/officeDocument/2006/relationships/image" Target="../media/image146.png"/></Relationships>

</file>

<file path=ppt/slides/_rels/slide89.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7.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8.png"/><Relationship Id="rId3" Type="http://schemas.openxmlformats.org/officeDocument/2006/relationships/image" Target="../media/image149.png"/></Relationships>

</file>

<file path=ppt/slides/_rels/slide92.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cs231n.github.io/" TargetMode="External"/><Relationship Id="rId3" Type="http://schemas.openxmlformats.org/officeDocument/2006/relationships/hyperlink" Target="https://ruder.io/optimizing-gradient-descent/" TargetMode="External"/></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 name="TextBox 3"/>
          <p:cNvSpPr txBox="1"/>
          <p:nvPr>
            <p:ph type="sldNum" sz="quarter" idx="2"/>
          </p:nvPr>
        </p:nvSpPr>
        <p:spPr>
          <a:xfrm>
            <a:off x="9837973" y="7458470"/>
            <a:ext cx="181383" cy="24830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3" name="Content Placeholder 2"/>
          <p:cNvSpPr txBox="1"/>
          <p:nvPr>
            <p:ph type="body" sz="half" idx="1"/>
          </p:nvPr>
        </p:nvSpPr>
        <p:spPr>
          <a:xfrm>
            <a:off x="420687" y="3454151"/>
            <a:ext cx="9145018" cy="1800201"/>
          </a:xfrm>
          <a:prstGeom prst="rect">
            <a:avLst/>
          </a:prstGeom>
        </p:spPr>
        <p:txBody>
          <a:bodyPr/>
          <a:lstStyle/>
          <a:p>
            <a:pPr algn="ctr">
              <a:spcBef>
                <a:spcPts val="900"/>
              </a:spcBef>
              <a:buSzTx/>
              <a:buNone/>
              <a:defRPr b="1" sz="4000"/>
            </a:pPr>
            <a:r>
              <a:t>Deep Learning Overview</a:t>
            </a:r>
          </a:p>
          <a:p>
            <a:pPr>
              <a:spcBef>
                <a:spcPts val="400"/>
              </a:spcBef>
              <a:buSzTx/>
              <a:buNone/>
              <a:defRPr sz="1800"/>
            </a:pPr>
            <a:r>
              <a:t>	</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4" name="TextBox 3"/>
          <p:cNvSpPr txBox="1"/>
          <p:nvPr>
            <p:ph type="sldNum" sz="quarter" idx="2"/>
          </p:nvPr>
        </p:nvSpPr>
        <p:spPr>
          <a:xfrm>
            <a:off x="9760731" y="7458470"/>
            <a:ext cx="258625" cy="24830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95" name="Title 1"/>
          <p:cNvSpPr txBox="1"/>
          <p:nvPr>
            <p:ph type="title"/>
          </p:nvPr>
        </p:nvSpPr>
        <p:spPr>
          <a:prstGeom prst="rect">
            <a:avLst/>
          </a:prstGeom>
        </p:spPr>
        <p:txBody>
          <a:bodyPr/>
          <a:lstStyle/>
          <a:p>
            <a:pPr/>
            <a:r>
              <a:t>Linear Classifier</a:t>
            </a:r>
          </a:p>
        </p:txBody>
      </p:sp>
      <p:sp>
        <p:nvSpPr>
          <p:cNvPr id="196" name="Content Placeholder 2"/>
          <p:cNvSpPr txBox="1"/>
          <p:nvPr>
            <p:ph type="body" idx="1"/>
          </p:nvPr>
        </p:nvSpPr>
        <p:spPr>
          <a:xfrm>
            <a:off x="276672" y="2090802"/>
            <a:ext cx="9584267" cy="5367668"/>
          </a:xfrm>
          <a:prstGeom prst="rect">
            <a:avLst/>
          </a:prstGeom>
        </p:spPr>
        <p:txBody>
          <a:bodyPr/>
          <a:lstStyle/>
          <a:p>
            <a:pPr>
              <a:defRPr b="1" i="1">
                <a:solidFill>
                  <a:srgbClr val="0070C0"/>
                </a:solidFill>
              </a:defRPr>
            </a:pPr>
            <a:r>
              <a:t>Linear classifier</a:t>
            </a:r>
          </a:p>
          <a:p>
            <a:pPr lvl="1" marL="631825" indent="-227013">
              <a:spcBef>
                <a:spcPts val="1200"/>
              </a:spcBef>
              <a:buFontTx/>
              <a:defRPr sz="1800"/>
            </a:pPr>
            <a:r>
              <a:t>Find a linear function </a:t>
            </a:r>
            <a:r>
              <a:rPr i="1"/>
              <a:t>f</a:t>
            </a:r>
            <a:r>
              <a:t> of the inputs </a:t>
            </a:r>
            <a:r>
              <a:rPr i="1"/>
              <a:t>x</a:t>
            </a:r>
            <a:r>
              <a:rPr baseline="-25000" i="1"/>
              <a:t>i </a:t>
            </a:r>
            <a:r>
              <a:t>that separates the classes</a:t>
            </a:r>
          </a:p>
          <a:p>
            <a:pPr lvl="1" marL="0" indent="404811">
              <a:spcBef>
                <a:spcPts val="1200"/>
              </a:spcBef>
              <a:buSzTx/>
              <a:buNone/>
              <a:defRPr sz="1800"/>
            </a:pPr>
            <a14:m>
              <m:oMathPara>
                <m:oMathParaPr>
                  <m:jc m:val="left"/>
                </m:oMathParaPr>
                <m:oMath>
                  <m:r>
                    <a:rPr xmlns:a="http://schemas.openxmlformats.org/drawingml/2006/main" sz="2150" i="1">
                      <a:solidFill>
                        <a:srgbClr val="000000"/>
                      </a:solidFill>
                      <a:latin typeface="Cambria Math" panose="02040503050406030204" pitchFamily="18" charset="0"/>
                    </a:rPr>
                    <m:t>𝑓</m:t>
                  </m:r>
                  <m:d>
                    <m:dPr>
                      <m:ctrlPr>
                        <a:rPr xmlns:a="http://schemas.openxmlformats.org/drawingml/2006/main" sz="2150" i="1">
                          <a:solidFill>
                            <a:srgbClr val="000000"/>
                          </a:solidFill>
                          <a:latin typeface="Cambria Math" panose="02040503050406030204" pitchFamily="18" charset="0"/>
                        </a:rPr>
                      </m:ctrlPr>
                    </m:dPr>
                    <m:e>
                      <m:sSub>
                        <m:e>
                          <m:r>
                            <a:rPr xmlns:a="http://schemas.openxmlformats.org/drawingml/2006/main" sz="2150" i="1">
                              <a:solidFill>
                                <a:srgbClr val="000000"/>
                              </a:solidFill>
                              <a:latin typeface="Cambria Math" panose="02040503050406030204" pitchFamily="18" charset="0"/>
                            </a:rPr>
                            <m:t>𝑥</m:t>
                          </m:r>
                        </m:e>
                        <m:sub>
                          <m:r>
                            <a:rPr xmlns:a="http://schemas.openxmlformats.org/drawingml/2006/main" sz="2150" i="1">
                              <a:solidFill>
                                <a:srgbClr val="000000"/>
                              </a:solidFill>
                              <a:latin typeface="Cambria Math" panose="02040503050406030204" pitchFamily="18" charset="0"/>
                            </a:rPr>
                            <m:t>𝑖</m:t>
                          </m:r>
                        </m:sub>
                      </m:sSub>
                      <m:r>
                        <a:rPr xmlns:a="http://schemas.openxmlformats.org/drawingml/2006/main" sz="2150" i="1">
                          <a:solidFill>
                            <a:srgbClr val="000000"/>
                          </a:solidFill>
                          <a:latin typeface="Cambria Math" panose="02040503050406030204" pitchFamily="18" charset="0"/>
                        </a:rPr>
                        <m:t>,</m:t>
                      </m:r>
                      <m:r>
                        <a:rPr xmlns:a="http://schemas.openxmlformats.org/drawingml/2006/main" sz="2150" i="1">
                          <a:solidFill>
                            <a:srgbClr val="000000"/>
                          </a:solidFill>
                          <a:latin typeface="Cambria Math" panose="02040503050406030204" pitchFamily="18" charset="0"/>
                        </a:rPr>
                        <m:t>𝑊</m:t>
                      </m:r>
                      <m:r>
                        <a:rPr xmlns:a="http://schemas.openxmlformats.org/drawingml/2006/main" sz="2150" i="1">
                          <a:solidFill>
                            <a:srgbClr val="000000"/>
                          </a:solidFill>
                          <a:latin typeface="Cambria Math" panose="02040503050406030204" pitchFamily="18" charset="0"/>
                        </a:rPr>
                        <m:t>,</m:t>
                      </m:r>
                      <m:r>
                        <a:rPr xmlns:a="http://schemas.openxmlformats.org/drawingml/2006/main" sz="2150" i="1">
                          <a:solidFill>
                            <a:srgbClr val="000000"/>
                          </a:solidFill>
                          <a:latin typeface="Cambria Math" panose="02040503050406030204" pitchFamily="18" charset="0"/>
                        </a:rPr>
                        <m:t>𝑏</m:t>
                      </m:r>
                    </m:e>
                  </m:d>
                  <m:r>
                    <a:rPr xmlns:a="http://schemas.openxmlformats.org/drawingml/2006/main" sz="2150" i="1">
                      <a:solidFill>
                        <a:srgbClr val="000000"/>
                      </a:solidFill>
                      <a:latin typeface="Cambria Math" panose="02040503050406030204" pitchFamily="18" charset="0"/>
                    </a:rPr>
                    <m:t>=</m:t>
                  </m:r>
                  <m:r>
                    <a:rPr xmlns:a="http://schemas.openxmlformats.org/drawingml/2006/main" sz="2150" i="1">
                      <a:solidFill>
                        <a:srgbClr val="000000"/>
                      </a:solidFill>
                      <a:latin typeface="Cambria Math" panose="02040503050406030204" pitchFamily="18" charset="0"/>
                    </a:rPr>
                    <m:t>𝑊</m:t>
                  </m:r>
                  <m:sSub>
                    <m:e>
                      <m:r>
                        <a:rPr xmlns:a="http://schemas.openxmlformats.org/drawingml/2006/main" sz="2150" i="1">
                          <a:solidFill>
                            <a:srgbClr val="000000"/>
                          </a:solidFill>
                          <a:latin typeface="Cambria Math" panose="02040503050406030204" pitchFamily="18" charset="0"/>
                        </a:rPr>
                        <m:t>𝑥</m:t>
                      </m:r>
                    </m:e>
                    <m:sub>
                      <m:r>
                        <a:rPr xmlns:a="http://schemas.openxmlformats.org/drawingml/2006/main" sz="2150" i="1">
                          <a:solidFill>
                            <a:srgbClr val="000000"/>
                          </a:solidFill>
                          <a:latin typeface="Cambria Math" panose="02040503050406030204" pitchFamily="18" charset="0"/>
                        </a:rPr>
                        <m:t>𝑖</m:t>
                      </m:r>
                    </m:sub>
                  </m:sSub>
                  <m:r>
                    <a:rPr xmlns:a="http://schemas.openxmlformats.org/drawingml/2006/main" sz="2150" i="1">
                      <a:solidFill>
                        <a:srgbClr val="000000"/>
                      </a:solidFill>
                      <a:latin typeface="Cambria Math" panose="02040503050406030204" pitchFamily="18" charset="0"/>
                    </a:rPr>
                    <m:t>+</m:t>
                  </m:r>
                  <m:r>
                    <a:rPr xmlns:a="http://schemas.openxmlformats.org/drawingml/2006/main" sz="2150" i="1">
                      <a:solidFill>
                        <a:srgbClr val="000000"/>
                      </a:solidFill>
                      <a:latin typeface="Cambria Math" panose="02040503050406030204" pitchFamily="18" charset="0"/>
                    </a:rPr>
                    <m:t>𝑏</m:t>
                  </m:r>
                </m:oMath>
              </m:oMathPara>
            </a14:m>
          </a:p>
          <a:p>
            <a:pPr lvl="1" marL="631825" indent="-227013">
              <a:buFontTx/>
              <a:defRPr sz="1800"/>
            </a:pPr>
            <a:r>
              <a:t>Use pairs of inputs and labels to find the </a:t>
            </a:r>
            <a:r>
              <a:rPr>
                <a:solidFill>
                  <a:srgbClr val="FF0000"/>
                </a:solidFill>
              </a:rPr>
              <a:t>weights matrix </a:t>
            </a:r>
            <a:r>
              <a:rPr i="1"/>
              <a:t>W</a:t>
            </a:r>
            <a:r>
              <a:t> and the </a:t>
            </a:r>
            <a:r>
              <a:rPr>
                <a:solidFill>
                  <a:srgbClr val="FF0000"/>
                </a:solidFill>
              </a:rPr>
              <a:t>bias vector </a:t>
            </a:r>
            <a:r>
              <a:rPr i="1"/>
              <a:t>b</a:t>
            </a:r>
          </a:p>
          <a:p>
            <a:pPr lvl="2" marL="973137" indent="-231775">
              <a:buFont typeface="Courier New"/>
              <a:defRPr sz="1600"/>
            </a:pPr>
            <a:r>
              <a:t>The weights and biases are the </a:t>
            </a:r>
            <a:r>
              <a:rPr sz="1800">
                <a:solidFill>
                  <a:srgbClr val="FF0000"/>
                </a:solidFill>
              </a:rPr>
              <a:t>parameters</a:t>
            </a:r>
            <a:r>
              <a:t> of the function </a:t>
            </a:r>
            <a:r>
              <a:rPr i="1"/>
              <a:t>f</a:t>
            </a:r>
          </a:p>
          <a:p>
            <a:pPr lvl="1" marL="631825" indent="-227013">
              <a:buFontTx/>
              <a:defRPr sz="1800"/>
            </a:pPr>
            <a:r>
              <a:t>Several methods have been used to find the optimal set of parameters of a linear classifier </a:t>
            </a:r>
          </a:p>
          <a:p>
            <a:pPr lvl="2" marL="973137" indent="-231775">
              <a:spcBef>
                <a:spcPts val="300"/>
              </a:spcBef>
              <a:buFont typeface="Courier New"/>
              <a:defRPr sz="1600"/>
            </a:pPr>
            <a:r>
              <a:t>A common method of choice is the </a:t>
            </a:r>
            <a:r>
              <a:rPr b="1" i="1">
                <a:solidFill>
                  <a:srgbClr val="0070C0"/>
                </a:solidFill>
              </a:rPr>
              <a:t>Perceptron </a:t>
            </a:r>
            <a:r>
              <a:t>algorithm, where the parameters are updated until a minimal error is reached (single layer, does not use backpropagation)</a:t>
            </a:r>
          </a:p>
          <a:p>
            <a:pPr lvl="1" marL="631825" indent="-227013">
              <a:buFontTx/>
              <a:defRPr sz="1800"/>
            </a:pPr>
            <a:r>
              <a:t>Linear classifier is a simple approach, but it is a building block of advanced classification algorithms, such as SVM and neural networks</a:t>
            </a:r>
          </a:p>
          <a:p>
            <a:pPr lvl="2" marL="973137" indent="-231775">
              <a:spcBef>
                <a:spcPts val="300"/>
              </a:spcBef>
              <a:buFont typeface="Courier New"/>
              <a:defRPr sz="1600"/>
            </a:pPr>
            <a:r>
              <a:t>Earlier multi-layer neural networks were referred to as multi-layer perceptrons (MLPs)</a:t>
            </a:r>
          </a:p>
        </p:txBody>
      </p:sp>
      <p:sp>
        <p:nvSpPr>
          <p:cNvPr id="197" name="Content Placeholder 3"/>
          <p:cNvSpPr txBox="1"/>
          <p:nvPr/>
        </p:nvSpPr>
        <p:spPr>
          <a:xfrm>
            <a:off x="322392" y="1509936"/>
            <a:ext cx="6101248" cy="350294"/>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defTabSz="914322">
              <a:spcBef>
                <a:spcPts val="300"/>
              </a:spcBef>
              <a:defRPr i="1" sz="1400">
                <a:latin typeface="Arial"/>
                <a:ea typeface="Arial"/>
                <a:cs typeface="Arial"/>
                <a:sym typeface="Arial"/>
              </a:defRPr>
            </a:lvl1pPr>
          </a:lstStyle>
          <a:p>
            <a:pPr/>
            <a:r>
              <a:t>Machine Learning Basics</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9" name="TextBox 3"/>
          <p:cNvSpPr txBox="1"/>
          <p:nvPr>
            <p:ph type="sldNum" sz="quarter" idx="2"/>
          </p:nvPr>
        </p:nvSpPr>
        <p:spPr>
          <a:xfrm>
            <a:off x="9760731" y="7458470"/>
            <a:ext cx="258625" cy="24830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00" name="Title 1"/>
          <p:cNvSpPr txBox="1"/>
          <p:nvPr>
            <p:ph type="title"/>
          </p:nvPr>
        </p:nvSpPr>
        <p:spPr>
          <a:prstGeom prst="rect">
            <a:avLst/>
          </a:prstGeom>
        </p:spPr>
        <p:txBody>
          <a:bodyPr/>
          <a:lstStyle/>
          <a:p>
            <a:pPr/>
            <a:r>
              <a:t>Linear Classifier</a:t>
            </a:r>
          </a:p>
        </p:txBody>
      </p:sp>
      <p:sp>
        <p:nvSpPr>
          <p:cNvPr id="201" name="Content Placeholder 2"/>
          <p:cNvSpPr txBox="1"/>
          <p:nvPr>
            <p:ph type="body" idx="1"/>
          </p:nvPr>
        </p:nvSpPr>
        <p:spPr>
          <a:xfrm>
            <a:off x="276674" y="2090802"/>
            <a:ext cx="7589981" cy="5367668"/>
          </a:xfrm>
          <a:prstGeom prst="rect">
            <a:avLst/>
          </a:prstGeom>
        </p:spPr>
        <p:txBody>
          <a:bodyPr/>
          <a:lstStyle/>
          <a:p>
            <a:pPr/>
            <a:r>
              <a:t>The </a:t>
            </a:r>
            <a:r>
              <a:rPr>
                <a:solidFill>
                  <a:srgbClr val="FF0000"/>
                </a:solidFill>
              </a:rPr>
              <a:t>decision boundary </a:t>
            </a:r>
            <a:r>
              <a:t>is linear</a:t>
            </a:r>
          </a:p>
          <a:p>
            <a:pPr lvl="1" marL="631825" indent="-227013">
              <a:buFontTx/>
              <a:defRPr sz="1800"/>
            </a:pPr>
            <a:r>
              <a:t>A straight line in 2D, a flat plane in 3D, a </a:t>
            </a:r>
            <a:r>
              <a:rPr>
                <a:solidFill>
                  <a:srgbClr val="FF0000"/>
                </a:solidFill>
              </a:rPr>
              <a:t>hyperplane</a:t>
            </a:r>
            <a:r>
              <a:t> in 3D and higher dimensional space</a:t>
            </a:r>
          </a:p>
          <a:p>
            <a:pPr/>
            <a:r>
              <a:t>Example: classify an input image</a:t>
            </a:r>
          </a:p>
          <a:p>
            <a:pPr lvl="1" marL="631825" indent="-227013">
              <a:buFontTx/>
              <a:defRPr sz="1800"/>
            </a:pPr>
            <a:r>
              <a:t>The selected parameters in this example are not good, because the predicted cat score is low</a:t>
            </a:r>
          </a:p>
        </p:txBody>
      </p:sp>
      <p:sp>
        <p:nvSpPr>
          <p:cNvPr id="202" name="Content Placeholder 4"/>
          <p:cNvSpPr txBox="1"/>
          <p:nvPr/>
        </p:nvSpPr>
        <p:spPr>
          <a:xfrm>
            <a:off x="322392" y="1509936"/>
            <a:ext cx="6101248" cy="350294"/>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defTabSz="914322">
              <a:spcBef>
                <a:spcPts val="300"/>
              </a:spcBef>
              <a:defRPr i="1" sz="1400">
                <a:latin typeface="Arial"/>
                <a:ea typeface="Arial"/>
                <a:cs typeface="Arial"/>
                <a:sym typeface="Arial"/>
              </a:defRPr>
            </a:lvl1pPr>
          </a:lstStyle>
          <a:p>
            <a:pPr/>
            <a:r>
              <a:t>Machine Learning Basics</a:t>
            </a:r>
          </a:p>
        </p:txBody>
      </p:sp>
      <p:pic>
        <p:nvPicPr>
          <p:cNvPr id="203" name="Picture 3" descr="Picture 3"/>
          <p:cNvPicPr>
            <a:picLocks noChangeAspect="1"/>
          </p:cNvPicPr>
          <p:nvPr/>
        </p:nvPicPr>
        <p:blipFill>
          <a:blip r:embed="rId2">
            <a:extLst/>
          </a:blip>
          <a:stretch>
            <a:fillRect/>
          </a:stretch>
        </p:blipFill>
        <p:spPr>
          <a:xfrm>
            <a:off x="990752" y="4246240"/>
            <a:ext cx="7998888" cy="3000851"/>
          </a:xfrm>
          <a:prstGeom prst="rect">
            <a:avLst/>
          </a:prstGeom>
          <a:ln w="12700">
            <a:miter lim="400000"/>
          </a:ln>
        </p:spPr>
      </p:pic>
      <p:grpSp>
        <p:nvGrpSpPr>
          <p:cNvPr id="221" name="Group 5"/>
          <p:cNvGrpSpPr/>
          <p:nvPr/>
        </p:nvGrpSpPr>
        <p:grpSpPr>
          <a:xfrm>
            <a:off x="8131543" y="2229736"/>
            <a:ext cx="1650184" cy="1584176"/>
            <a:chOff x="0" y="0"/>
            <a:chExt cx="1650182" cy="1584175"/>
          </a:xfrm>
        </p:grpSpPr>
        <p:sp>
          <p:nvSpPr>
            <p:cNvPr id="204" name="流程圖: 程序 20"/>
            <p:cNvSpPr/>
            <p:nvPr/>
          </p:nvSpPr>
          <p:spPr>
            <a:xfrm>
              <a:off x="0" y="0"/>
              <a:ext cx="1650183" cy="1584176"/>
            </a:xfrm>
            <a:prstGeom prst="rect">
              <a:avLst/>
            </a:prstGeom>
            <a:solidFill>
              <a:srgbClr val="D7E4BD"/>
            </a:solidFill>
            <a:ln w="25400" cap="flat">
              <a:solidFill>
                <a:srgbClr val="3A5E8A"/>
              </a:solidFill>
              <a:prstDash val="solid"/>
              <a:round/>
            </a:ln>
            <a:effectLst/>
          </p:spPr>
          <p:txBody>
            <a:bodyPr wrap="square" lIns="45719" tIns="45719" rIns="45719" bIns="45719" numCol="1" anchor="ctr">
              <a:noAutofit/>
            </a:bodyPr>
            <a:lstStyle/>
            <a:p>
              <a:pPr algn="ctr">
                <a:defRPr>
                  <a:solidFill>
                    <a:srgbClr val="FFFFFF"/>
                  </a:solidFill>
                </a:defRPr>
              </a:pPr>
            </a:p>
          </p:txBody>
        </p:sp>
        <p:sp>
          <p:nvSpPr>
            <p:cNvPr id="205" name="乘號 5"/>
            <p:cNvSpPr/>
            <p:nvPr/>
          </p:nvSpPr>
          <p:spPr>
            <a:xfrm>
              <a:off x="125544" y="126124"/>
              <a:ext cx="132094" cy="13179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5246"/>
                  </a:moveTo>
                  <a:lnTo>
                    <a:pt x="5210" y="0"/>
                  </a:lnTo>
                  <a:lnTo>
                    <a:pt x="10800" y="5578"/>
                  </a:lnTo>
                  <a:lnTo>
                    <a:pt x="16390" y="0"/>
                  </a:lnTo>
                  <a:lnTo>
                    <a:pt x="21600" y="5246"/>
                  </a:lnTo>
                  <a:lnTo>
                    <a:pt x="16034" y="10800"/>
                  </a:lnTo>
                  <a:lnTo>
                    <a:pt x="21600" y="16354"/>
                  </a:lnTo>
                  <a:lnTo>
                    <a:pt x="16390" y="21600"/>
                  </a:lnTo>
                  <a:lnTo>
                    <a:pt x="10800" y="16022"/>
                  </a:lnTo>
                  <a:lnTo>
                    <a:pt x="5210" y="21600"/>
                  </a:lnTo>
                  <a:lnTo>
                    <a:pt x="0" y="16354"/>
                  </a:lnTo>
                  <a:lnTo>
                    <a:pt x="5566" y="10800"/>
                  </a:lnTo>
                  <a:close/>
                </a:path>
              </a:pathLst>
            </a:custGeom>
            <a:solidFill>
              <a:schemeClr val="accent1"/>
            </a:solidFill>
            <a:ln w="25400" cap="flat">
              <a:solidFill>
                <a:srgbClr val="3A5E8A"/>
              </a:solidFill>
              <a:prstDash val="solid"/>
              <a:round/>
            </a:ln>
            <a:effectLst/>
          </p:spPr>
          <p:txBody>
            <a:bodyPr wrap="square" lIns="45719" tIns="45719" rIns="45719" bIns="45719" numCol="1" anchor="ctr">
              <a:noAutofit/>
            </a:bodyPr>
            <a:lstStyle/>
            <a:p>
              <a:pPr algn="ctr">
                <a:defRPr>
                  <a:solidFill>
                    <a:srgbClr val="FFFFFF"/>
                  </a:solidFill>
                </a:defRPr>
              </a:pPr>
            </a:p>
          </p:txBody>
        </p:sp>
        <p:sp>
          <p:nvSpPr>
            <p:cNvPr id="206" name="乘號 6"/>
            <p:cNvSpPr/>
            <p:nvPr/>
          </p:nvSpPr>
          <p:spPr>
            <a:xfrm>
              <a:off x="341569" y="270140"/>
              <a:ext cx="132094" cy="13179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5246"/>
                  </a:moveTo>
                  <a:lnTo>
                    <a:pt x="5210" y="0"/>
                  </a:lnTo>
                  <a:lnTo>
                    <a:pt x="10800" y="5578"/>
                  </a:lnTo>
                  <a:lnTo>
                    <a:pt x="16390" y="0"/>
                  </a:lnTo>
                  <a:lnTo>
                    <a:pt x="21600" y="5246"/>
                  </a:lnTo>
                  <a:lnTo>
                    <a:pt x="16034" y="10800"/>
                  </a:lnTo>
                  <a:lnTo>
                    <a:pt x="21600" y="16354"/>
                  </a:lnTo>
                  <a:lnTo>
                    <a:pt x="16390" y="21600"/>
                  </a:lnTo>
                  <a:lnTo>
                    <a:pt x="10800" y="16022"/>
                  </a:lnTo>
                  <a:lnTo>
                    <a:pt x="5210" y="21600"/>
                  </a:lnTo>
                  <a:lnTo>
                    <a:pt x="0" y="16354"/>
                  </a:lnTo>
                  <a:lnTo>
                    <a:pt x="5566" y="10800"/>
                  </a:lnTo>
                  <a:close/>
                </a:path>
              </a:pathLst>
            </a:custGeom>
            <a:solidFill>
              <a:schemeClr val="accent1"/>
            </a:solidFill>
            <a:ln w="25400" cap="flat">
              <a:solidFill>
                <a:srgbClr val="3A5E8A"/>
              </a:solidFill>
              <a:prstDash val="solid"/>
              <a:round/>
            </a:ln>
            <a:effectLst/>
          </p:spPr>
          <p:txBody>
            <a:bodyPr wrap="square" lIns="45719" tIns="45719" rIns="45719" bIns="45719" numCol="1" anchor="ctr">
              <a:noAutofit/>
            </a:bodyPr>
            <a:lstStyle/>
            <a:p>
              <a:pPr algn="ctr">
                <a:defRPr>
                  <a:solidFill>
                    <a:srgbClr val="FFFFFF"/>
                  </a:solidFill>
                </a:defRPr>
              </a:pPr>
            </a:p>
          </p:txBody>
        </p:sp>
        <p:sp>
          <p:nvSpPr>
            <p:cNvPr id="207" name="乘號 7"/>
            <p:cNvSpPr/>
            <p:nvPr/>
          </p:nvSpPr>
          <p:spPr>
            <a:xfrm>
              <a:off x="413576" y="54116"/>
              <a:ext cx="132094" cy="13179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5246"/>
                  </a:moveTo>
                  <a:lnTo>
                    <a:pt x="5210" y="0"/>
                  </a:lnTo>
                  <a:lnTo>
                    <a:pt x="10800" y="5578"/>
                  </a:lnTo>
                  <a:lnTo>
                    <a:pt x="16390" y="0"/>
                  </a:lnTo>
                  <a:lnTo>
                    <a:pt x="21600" y="5246"/>
                  </a:lnTo>
                  <a:lnTo>
                    <a:pt x="16034" y="10800"/>
                  </a:lnTo>
                  <a:lnTo>
                    <a:pt x="21600" y="16354"/>
                  </a:lnTo>
                  <a:lnTo>
                    <a:pt x="16390" y="21600"/>
                  </a:lnTo>
                  <a:lnTo>
                    <a:pt x="10800" y="16022"/>
                  </a:lnTo>
                  <a:lnTo>
                    <a:pt x="5210" y="21600"/>
                  </a:lnTo>
                  <a:lnTo>
                    <a:pt x="0" y="16354"/>
                  </a:lnTo>
                  <a:lnTo>
                    <a:pt x="5566" y="10800"/>
                  </a:lnTo>
                  <a:close/>
                </a:path>
              </a:pathLst>
            </a:custGeom>
            <a:solidFill>
              <a:schemeClr val="accent1"/>
            </a:solidFill>
            <a:ln w="25400" cap="flat">
              <a:solidFill>
                <a:srgbClr val="3A5E8A"/>
              </a:solidFill>
              <a:prstDash val="solid"/>
              <a:round/>
            </a:ln>
            <a:effectLst/>
          </p:spPr>
          <p:txBody>
            <a:bodyPr wrap="square" lIns="45719" tIns="45719" rIns="45719" bIns="45719" numCol="1" anchor="ctr">
              <a:noAutofit/>
            </a:bodyPr>
            <a:lstStyle/>
            <a:p>
              <a:pPr algn="ctr">
                <a:defRPr>
                  <a:solidFill>
                    <a:srgbClr val="FFFFFF"/>
                  </a:solidFill>
                </a:defRPr>
              </a:pPr>
            </a:p>
          </p:txBody>
        </p:sp>
        <p:sp>
          <p:nvSpPr>
            <p:cNvPr id="208" name="乘號 8"/>
            <p:cNvSpPr/>
            <p:nvPr/>
          </p:nvSpPr>
          <p:spPr>
            <a:xfrm>
              <a:off x="125544" y="342148"/>
              <a:ext cx="132094" cy="13179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5246"/>
                  </a:moveTo>
                  <a:lnTo>
                    <a:pt x="5210" y="0"/>
                  </a:lnTo>
                  <a:lnTo>
                    <a:pt x="10800" y="5578"/>
                  </a:lnTo>
                  <a:lnTo>
                    <a:pt x="16390" y="0"/>
                  </a:lnTo>
                  <a:lnTo>
                    <a:pt x="21600" y="5246"/>
                  </a:lnTo>
                  <a:lnTo>
                    <a:pt x="16034" y="10800"/>
                  </a:lnTo>
                  <a:lnTo>
                    <a:pt x="21600" y="16354"/>
                  </a:lnTo>
                  <a:lnTo>
                    <a:pt x="16390" y="21600"/>
                  </a:lnTo>
                  <a:lnTo>
                    <a:pt x="10800" y="16022"/>
                  </a:lnTo>
                  <a:lnTo>
                    <a:pt x="5210" y="21600"/>
                  </a:lnTo>
                  <a:lnTo>
                    <a:pt x="0" y="16354"/>
                  </a:lnTo>
                  <a:lnTo>
                    <a:pt x="5566" y="10800"/>
                  </a:lnTo>
                  <a:close/>
                </a:path>
              </a:pathLst>
            </a:custGeom>
            <a:solidFill>
              <a:schemeClr val="accent1"/>
            </a:solidFill>
            <a:ln w="25400" cap="flat">
              <a:solidFill>
                <a:srgbClr val="3A5E8A"/>
              </a:solidFill>
              <a:prstDash val="solid"/>
              <a:round/>
            </a:ln>
            <a:effectLst/>
          </p:spPr>
          <p:txBody>
            <a:bodyPr wrap="square" lIns="45719" tIns="45719" rIns="45719" bIns="45719" numCol="1" anchor="ctr">
              <a:noAutofit/>
            </a:bodyPr>
            <a:lstStyle/>
            <a:p>
              <a:pPr algn="ctr">
                <a:defRPr>
                  <a:solidFill>
                    <a:srgbClr val="FFFFFF"/>
                  </a:solidFill>
                </a:defRPr>
              </a:pPr>
            </a:p>
          </p:txBody>
        </p:sp>
        <p:sp>
          <p:nvSpPr>
            <p:cNvPr id="209" name="乘號 9"/>
            <p:cNvSpPr/>
            <p:nvPr/>
          </p:nvSpPr>
          <p:spPr>
            <a:xfrm>
              <a:off x="629601" y="270140"/>
              <a:ext cx="132094" cy="13179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5246"/>
                  </a:moveTo>
                  <a:lnTo>
                    <a:pt x="5210" y="0"/>
                  </a:lnTo>
                  <a:lnTo>
                    <a:pt x="10800" y="5578"/>
                  </a:lnTo>
                  <a:lnTo>
                    <a:pt x="16390" y="0"/>
                  </a:lnTo>
                  <a:lnTo>
                    <a:pt x="21600" y="5246"/>
                  </a:lnTo>
                  <a:lnTo>
                    <a:pt x="16034" y="10800"/>
                  </a:lnTo>
                  <a:lnTo>
                    <a:pt x="21600" y="16354"/>
                  </a:lnTo>
                  <a:lnTo>
                    <a:pt x="16390" y="21600"/>
                  </a:lnTo>
                  <a:lnTo>
                    <a:pt x="10800" y="16022"/>
                  </a:lnTo>
                  <a:lnTo>
                    <a:pt x="5210" y="21600"/>
                  </a:lnTo>
                  <a:lnTo>
                    <a:pt x="0" y="16354"/>
                  </a:lnTo>
                  <a:lnTo>
                    <a:pt x="5566" y="10800"/>
                  </a:lnTo>
                  <a:close/>
                </a:path>
              </a:pathLst>
            </a:custGeom>
            <a:solidFill>
              <a:schemeClr val="accent1"/>
            </a:solidFill>
            <a:ln w="25400" cap="flat">
              <a:solidFill>
                <a:srgbClr val="3A5E8A"/>
              </a:solidFill>
              <a:prstDash val="solid"/>
              <a:round/>
            </a:ln>
            <a:effectLst/>
          </p:spPr>
          <p:txBody>
            <a:bodyPr wrap="square" lIns="45719" tIns="45719" rIns="45719" bIns="45719" numCol="1" anchor="ctr">
              <a:noAutofit/>
            </a:bodyPr>
            <a:lstStyle/>
            <a:p>
              <a:pPr algn="ctr">
                <a:defRPr>
                  <a:solidFill>
                    <a:srgbClr val="FFFFFF"/>
                  </a:solidFill>
                </a:defRPr>
              </a:pPr>
            </a:p>
          </p:txBody>
        </p:sp>
        <p:sp>
          <p:nvSpPr>
            <p:cNvPr id="210" name="乘號 10"/>
            <p:cNvSpPr/>
            <p:nvPr/>
          </p:nvSpPr>
          <p:spPr>
            <a:xfrm>
              <a:off x="557593" y="486164"/>
              <a:ext cx="132094" cy="13179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5246"/>
                  </a:moveTo>
                  <a:lnTo>
                    <a:pt x="5210" y="0"/>
                  </a:lnTo>
                  <a:lnTo>
                    <a:pt x="10800" y="5578"/>
                  </a:lnTo>
                  <a:lnTo>
                    <a:pt x="16390" y="0"/>
                  </a:lnTo>
                  <a:lnTo>
                    <a:pt x="21600" y="5246"/>
                  </a:lnTo>
                  <a:lnTo>
                    <a:pt x="16034" y="10800"/>
                  </a:lnTo>
                  <a:lnTo>
                    <a:pt x="21600" y="16354"/>
                  </a:lnTo>
                  <a:lnTo>
                    <a:pt x="16390" y="21600"/>
                  </a:lnTo>
                  <a:lnTo>
                    <a:pt x="10800" y="16022"/>
                  </a:lnTo>
                  <a:lnTo>
                    <a:pt x="5210" y="21600"/>
                  </a:lnTo>
                  <a:lnTo>
                    <a:pt x="0" y="16354"/>
                  </a:lnTo>
                  <a:lnTo>
                    <a:pt x="5566" y="10800"/>
                  </a:lnTo>
                  <a:close/>
                </a:path>
              </a:pathLst>
            </a:custGeom>
            <a:solidFill>
              <a:schemeClr val="accent1"/>
            </a:solidFill>
            <a:ln w="25400" cap="flat">
              <a:solidFill>
                <a:srgbClr val="3A5E8A"/>
              </a:solidFill>
              <a:prstDash val="solid"/>
              <a:round/>
            </a:ln>
            <a:effectLst/>
          </p:spPr>
          <p:txBody>
            <a:bodyPr wrap="square" lIns="45719" tIns="45719" rIns="45719" bIns="45719" numCol="1" anchor="ctr">
              <a:noAutofit/>
            </a:bodyPr>
            <a:lstStyle/>
            <a:p>
              <a:pPr algn="ctr">
                <a:defRPr>
                  <a:solidFill>
                    <a:srgbClr val="FFFFFF"/>
                  </a:solidFill>
                </a:defRPr>
              </a:pPr>
            </a:p>
          </p:txBody>
        </p:sp>
        <p:sp>
          <p:nvSpPr>
            <p:cNvPr id="211" name="乘號 11"/>
            <p:cNvSpPr/>
            <p:nvPr/>
          </p:nvSpPr>
          <p:spPr>
            <a:xfrm>
              <a:off x="269560" y="558173"/>
              <a:ext cx="132094" cy="13179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5246"/>
                  </a:moveTo>
                  <a:lnTo>
                    <a:pt x="5210" y="0"/>
                  </a:lnTo>
                  <a:lnTo>
                    <a:pt x="10800" y="5578"/>
                  </a:lnTo>
                  <a:lnTo>
                    <a:pt x="16390" y="0"/>
                  </a:lnTo>
                  <a:lnTo>
                    <a:pt x="21600" y="5246"/>
                  </a:lnTo>
                  <a:lnTo>
                    <a:pt x="16034" y="10800"/>
                  </a:lnTo>
                  <a:lnTo>
                    <a:pt x="21600" y="16354"/>
                  </a:lnTo>
                  <a:lnTo>
                    <a:pt x="16390" y="21600"/>
                  </a:lnTo>
                  <a:lnTo>
                    <a:pt x="10800" y="16022"/>
                  </a:lnTo>
                  <a:lnTo>
                    <a:pt x="5210" y="21600"/>
                  </a:lnTo>
                  <a:lnTo>
                    <a:pt x="0" y="16354"/>
                  </a:lnTo>
                  <a:lnTo>
                    <a:pt x="5566" y="10800"/>
                  </a:lnTo>
                  <a:close/>
                </a:path>
              </a:pathLst>
            </a:custGeom>
            <a:solidFill>
              <a:schemeClr val="accent1"/>
            </a:solidFill>
            <a:ln w="25400" cap="flat">
              <a:solidFill>
                <a:srgbClr val="3A5E8A"/>
              </a:solidFill>
              <a:prstDash val="solid"/>
              <a:round/>
            </a:ln>
            <a:effectLst/>
          </p:spPr>
          <p:txBody>
            <a:bodyPr wrap="square" lIns="45719" tIns="45719" rIns="45719" bIns="45719" numCol="1" anchor="ctr">
              <a:noAutofit/>
            </a:bodyPr>
            <a:lstStyle/>
            <a:p>
              <a:pPr algn="ctr">
                <a:defRPr>
                  <a:solidFill>
                    <a:srgbClr val="FFFFFF"/>
                  </a:solidFill>
                </a:defRPr>
              </a:pPr>
            </a:p>
          </p:txBody>
        </p:sp>
        <p:sp>
          <p:nvSpPr>
            <p:cNvPr id="212" name="流程圖: 接點 12"/>
            <p:cNvSpPr/>
            <p:nvPr/>
          </p:nvSpPr>
          <p:spPr>
            <a:xfrm>
              <a:off x="951533" y="808089"/>
              <a:ext cx="128587" cy="128015"/>
            </a:xfrm>
            <a:prstGeom prst="ellipse">
              <a:avLst/>
            </a:prstGeom>
            <a:solidFill>
              <a:srgbClr val="FF0000"/>
            </a:solidFill>
            <a:ln w="25400" cap="flat">
              <a:solidFill>
                <a:srgbClr val="3A5E8A"/>
              </a:solidFill>
              <a:prstDash val="solid"/>
              <a:round/>
            </a:ln>
            <a:effectLst/>
          </p:spPr>
          <p:txBody>
            <a:bodyPr wrap="square" lIns="45719" tIns="45719" rIns="45719" bIns="45719" numCol="1" anchor="ctr">
              <a:noAutofit/>
            </a:bodyPr>
            <a:lstStyle/>
            <a:p>
              <a:pPr algn="ctr">
                <a:defRPr>
                  <a:solidFill>
                    <a:srgbClr val="FF0000"/>
                  </a:solidFill>
                </a:defRPr>
              </a:pPr>
            </a:p>
          </p:txBody>
        </p:sp>
        <p:sp>
          <p:nvSpPr>
            <p:cNvPr id="213" name="流程圖: 接點 13"/>
            <p:cNvSpPr/>
            <p:nvPr/>
          </p:nvSpPr>
          <p:spPr>
            <a:xfrm>
              <a:off x="735509" y="1024114"/>
              <a:ext cx="128587" cy="128015"/>
            </a:xfrm>
            <a:prstGeom prst="ellipse">
              <a:avLst/>
            </a:prstGeom>
            <a:solidFill>
              <a:srgbClr val="FF0000"/>
            </a:solidFill>
            <a:ln w="25400" cap="flat">
              <a:solidFill>
                <a:srgbClr val="3A5E8A"/>
              </a:solidFill>
              <a:prstDash val="solid"/>
              <a:round/>
            </a:ln>
            <a:effectLst/>
          </p:spPr>
          <p:txBody>
            <a:bodyPr wrap="square" lIns="45719" tIns="45719" rIns="45719" bIns="45719" numCol="1" anchor="ctr">
              <a:noAutofit/>
            </a:bodyPr>
            <a:lstStyle/>
            <a:p>
              <a:pPr algn="ctr">
                <a:defRPr>
                  <a:solidFill>
                    <a:srgbClr val="FF0000"/>
                  </a:solidFill>
                </a:defRPr>
              </a:pPr>
            </a:p>
          </p:txBody>
        </p:sp>
        <p:sp>
          <p:nvSpPr>
            <p:cNvPr id="214" name="流程圖: 接點 14"/>
            <p:cNvSpPr/>
            <p:nvPr/>
          </p:nvSpPr>
          <p:spPr>
            <a:xfrm>
              <a:off x="1239566" y="808089"/>
              <a:ext cx="128587" cy="128015"/>
            </a:xfrm>
            <a:prstGeom prst="ellipse">
              <a:avLst/>
            </a:prstGeom>
            <a:solidFill>
              <a:srgbClr val="FF0000"/>
            </a:solidFill>
            <a:ln w="25400" cap="flat">
              <a:solidFill>
                <a:srgbClr val="3A5E8A"/>
              </a:solidFill>
              <a:prstDash val="solid"/>
              <a:round/>
            </a:ln>
            <a:effectLst/>
          </p:spPr>
          <p:txBody>
            <a:bodyPr wrap="square" lIns="45719" tIns="45719" rIns="45719" bIns="45719" numCol="1" anchor="ctr">
              <a:noAutofit/>
            </a:bodyPr>
            <a:lstStyle/>
            <a:p>
              <a:pPr algn="ctr">
                <a:defRPr>
                  <a:solidFill>
                    <a:srgbClr val="FF0000"/>
                  </a:solidFill>
                </a:defRPr>
              </a:pPr>
            </a:p>
          </p:txBody>
        </p:sp>
        <p:sp>
          <p:nvSpPr>
            <p:cNvPr id="215" name="流程圖: 接點 15"/>
            <p:cNvSpPr/>
            <p:nvPr/>
          </p:nvSpPr>
          <p:spPr>
            <a:xfrm>
              <a:off x="1023541" y="1024114"/>
              <a:ext cx="128587" cy="128015"/>
            </a:xfrm>
            <a:prstGeom prst="ellipse">
              <a:avLst/>
            </a:prstGeom>
            <a:solidFill>
              <a:srgbClr val="FF0000"/>
            </a:solidFill>
            <a:ln w="25400" cap="flat">
              <a:solidFill>
                <a:srgbClr val="3A5E8A"/>
              </a:solidFill>
              <a:prstDash val="solid"/>
              <a:round/>
            </a:ln>
            <a:effectLst/>
          </p:spPr>
          <p:txBody>
            <a:bodyPr wrap="square" lIns="45719" tIns="45719" rIns="45719" bIns="45719" numCol="1" anchor="ctr">
              <a:noAutofit/>
            </a:bodyPr>
            <a:lstStyle/>
            <a:p>
              <a:pPr algn="ctr">
                <a:defRPr>
                  <a:solidFill>
                    <a:srgbClr val="FF0000"/>
                  </a:solidFill>
                </a:defRPr>
              </a:pPr>
            </a:p>
          </p:txBody>
        </p:sp>
        <p:sp>
          <p:nvSpPr>
            <p:cNvPr id="216" name="流程圖: 接點 16"/>
            <p:cNvSpPr/>
            <p:nvPr/>
          </p:nvSpPr>
          <p:spPr>
            <a:xfrm>
              <a:off x="879525" y="1240137"/>
              <a:ext cx="128587" cy="128015"/>
            </a:xfrm>
            <a:prstGeom prst="ellipse">
              <a:avLst/>
            </a:prstGeom>
            <a:solidFill>
              <a:srgbClr val="FF0000"/>
            </a:solidFill>
            <a:ln w="25400" cap="flat">
              <a:solidFill>
                <a:srgbClr val="3A5E8A"/>
              </a:solidFill>
              <a:prstDash val="solid"/>
              <a:round/>
            </a:ln>
            <a:effectLst/>
          </p:spPr>
          <p:txBody>
            <a:bodyPr wrap="square" lIns="45719" tIns="45719" rIns="45719" bIns="45719" numCol="1" anchor="ctr">
              <a:noAutofit/>
            </a:bodyPr>
            <a:lstStyle/>
            <a:p>
              <a:pPr algn="ctr">
                <a:defRPr>
                  <a:solidFill>
                    <a:srgbClr val="FF0000"/>
                  </a:solidFill>
                </a:defRPr>
              </a:pPr>
            </a:p>
          </p:txBody>
        </p:sp>
        <p:sp>
          <p:nvSpPr>
            <p:cNvPr id="217" name="流程圖: 接點 17"/>
            <p:cNvSpPr/>
            <p:nvPr/>
          </p:nvSpPr>
          <p:spPr>
            <a:xfrm>
              <a:off x="1311574" y="1024114"/>
              <a:ext cx="128587" cy="128015"/>
            </a:xfrm>
            <a:prstGeom prst="ellipse">
              <a:avLst/>
            </a:prstGeom>
            <a:solidFill>
              <a:srgbClr val="FF0000"/>
            </a:solidFill>
            <a:ln w="25400" cap="flat">
              <a:solidFill>
                <a:srgbClr val="3A5E8A"/>
              </a:solidFill>
              <a:prstDash val="solid"/>
              <a:round/>
            </a:ln>
            <a:effectLst/>
          </p:spPr>
          <p:txBody>
            <a:bodyPr wrap="square" lIns="45719" tIns="45719" rIns="45719" bIns="45719" numCol="1" anchor="ctr">
              <a:noAutofit/>
            </a:bodyPr>
            <a:lstStyle/>
            <a:p>
              <a:pPr algn="ctr">
                <a:defRPr>
                  <a:solidFill>
                    <a:srgbClr val="FF0000"/>
                  </a:solidFill>
                </a:defRPr>
              </a:pPr>
            </a:p>
          </p:txBody>
        </p:sp>
        <p:sp>
          <p:nvSpPr>
            <p:cNvPr id="218" name="流程圖: 接點 18"/>
            <p:cNvSpPr/>
            <p:nvPr/>
          </p:nvSpPr>
          <p:spPr>
            <a:xfrm>
              <a:off x="1167557" y="1240137"/>
              <a:ext cx="128587" cy="128015"/>
            </a:xfrm>
            <a:prstGeom prst="ellipse">
              <a:avLst/>
            </a:prstGeom>
            <a:solidFill>
              <a:srgbClr val="FF0000"/>
            </a:solidFill>
            <a:ln w="25400" cap="flat">
              <a:solidFill>
                <a:srgbClr val="3A5E8A"/>
              </a:solidFill>
              <a:prstDash val="solid"/>
              <a:round/>
            </a:ln>
            <a:effectLst/>
          </p:spPr>
          <p:txBody>
            <a:bodyPr wrap="square" lIns="45719" tIns="45719" rIns="45719" bIns="45719" numCol="1" anchor="ctr">
              <a:noAutofit/>
            </a:bodyPr>
            <a:lstStyle/>
            <a:p>
              <a:pPr algn="ctr">
                <a:defRPr>
                  <a:solidFill>
                    <a:srgbClr val="FF0000"/>
                  </a:solidFill>
                </a:defRPr>
              </a:pPr>
            </a:p>
          </p:txBody>
        </p:sp>
        <p:sp>
          <p:nvSpPr>
            <p:cNvPr id="219" name="流程圖: 接點 19"/>
            <p:cNvSpPr/>
            <p:nvPr/>
          </p:nvSpPr>
          <p:spPr>
            <a:xfrm>
              <a:off x="1023541" y="1384153"/>
              <a:ext cx="128587" cy="128015"/>
            </a:xfrm>
            <a:prstGeom prst="ellipse">
              <a:avLst/>
            </a:prstGeom>
            <a:solidFill>
              <a:srgbClr val="FF0000"/>
            </a:solidFill>
            <a:ln w="25400" cap="flat">
              <a:solidFill>
                <a:srgbClr val="3A5E8A"/>
              </a:solidFill>
              <a:prstDash val="solid"/>
              <a:round/>
            </a:ln>
            <a:effectLst/>
          </p:spPr>
          <p:txBody>
            <a:bodyPr wrap="square" lIns="45719" tIns="45719" rIns="45719" bIns="45719" numCol="1" anchor="ctr">
              <a:noAutofit/>
            </a:bodyPr>
            <a:lstStyle/>
            <a:p>
              <a:pPr algn="ctr">
                <a:defRPr>
                  <a:solidFill>
                    <a:srgbClr val="FF0000"/>
                  </a:solidFill>
                </a:defRPr>
              </a:pPr>
            </a:p>
          </p:txBody>
        </p:sp>
        <p:sp>
          <p:nvSpPr>
            <p:cNvPr id="220" name="直線接點 23"/>
            <p:cNvSpPr/>
            <p:nvPr/>
          </p:nvSpPr>
          <p:spPr>
            <a:xfrm flipH="1">
              <a:off x="191591" y="120011"/>
              <a:ext cx="1176562" cy="1184134"/>
            </a:xfrm>
            <a:prstGeom prst="line">
              <a:avLst/>
            </a:prstGeom>
            <a:noFill/>
            <a:ln w="25400" cap="flat">
              <a:solidFill>
                <a:srgbClr val="00B050"/>
              </a:solidFill>
              <a:prstDash val="solid"/>
              <a:round/>
            </a:ln>
            <a:effectLst/>
          </p:spPr>
          <p:txBody>
            <a:bodyPr wrap="square" lIns="45719" tIns="45719" rIns="45719" bIns="45719" numCol="1" anchor="t">
              <a:noAutofit/>
            </a:bodyPr>
            <a:lstStyle/>
            <a:p>
              <a:pPr/>
            </a:p>
          </p:txBody>
        </p:sp>
      </p:grpSp>
      <p:sp>
        <p:nvSpPr>
          <p:cNvPr id="222" name="TextBox 23"/>
          <p:cNvSpPr txBox="1"/>
          <p:nvPr/>
        </p:nvSpPr>
        <p:spPr>
          <a:xfrm>
            <a:off x="898455" y="7526179"/>
            <a:ext cx="8621529" cy="22851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ctr">
              <a:defRPr sz="1000"/>
            </a:pPr>
            <a:r>
              <a:t>Picture from: </a:t>
            </a:r>
            <a:r>
              <a:rPr u="sng">
                <a:solidFill>
                  <a:srgbClr val="0000FF"/>
                </a:solidFill>
                <a:uFill>
                  <a:solidFill>
                    <a:srgbClr val="0000FF"/>
                  </a:solidFill>
                </a:uFill>
                <a:hlinkClick r:id="rId3" invalidUrl="" action="" tgtFrame="" tooltip="" history="1" highlightClick="0" endSnd="0"/>
              </a:rPr>
              <a:t>https://cs231n.github.io/classification/</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4" name="TextBox 3"/>
          <p:cNvSpPr txBox="1"/>
          <p:nvPr>
            <p:ph type="sldNum" sz="quarter" idx="2"/>
          </p:nvPr>
        </p:nvSpPr>
        <p:spPr>
          <a:xfrm>
            <a:off x="9760731" y="7458470"/>
            <a:ext cx="258625" cy="24830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25" name="Title 1"/>
          <p:cNvSpPr txBox="1"/>
          <p:nvPr>
            <p:ph type="title"/>
          </p:nvPr>
        </p:nvSpPr>
        <p:spPr>
          <a:prstGeom prst="rect">
            <a:avLst/>
          </a:prstGeom>
        </p:spPr>
        <p:txBody>
          <a:bodyPr/>
          <a:lstStyle/>
          <a:p>
            <a:pPr/>
            <a:r>
              <a:t>Support Vector Machines</a:t>
            </a:r>
          </a:p>
        </p:txBody>
      </p:sp>
      <p:sp>
        <p:nvSpPr>
          <p:cNvPr id="226" name="Content Placeholder 2"/>
          <p:cNvSpPr txBox="1"/>
          <p:nvPr>
            <p:ph type="body" idx="1"/>
          </p:nvPr>
        </p:nvSpPr>
        <p:spPr>
          <a:xfrm>
            <a:off x="276672" y="2090802"/>
            <a:ext cx="6624737" cy="5367668"/>
          </a:xfrm>
          <a:prstGeom prst="rect">
            <a:avLst/>
          </a:prstGeom>
        </p:spPr>
        <p:txBody>
          <a:bodyPr/>
          <a:lstStyle/>
          <a:p>
            <a:pPr>
              <a:spcBef>
                <a:spcPts val="500"/>
              </a:spcBef>
              <a:defRPr b="1" i="1" sz="2200">
                <a:solidFill>
                  <a:srgbClr val="0070C0"/>
                </a:solidFill>
              </a:defRPr>
            </a:pPr>
            <a:r>
              <a:t>Support vector machines (SVM)</a:t>
            </a:r>
          </a:p>
          <a:p>
            <a:pPr lvl="1" marL="631825" indent="-227013">
              <a:buFontTx/>
            </a:pPr>
            <a:r>
              <a:t>How to find the best decision boundary?</a:t>
            </a:r>
            <a:endParaRPr sz="1800"/>
          </a:p>
          <a:p>
            <a:pPr lvl="2" marL="973137" indent="-231775">
              <a:buFont typeface="Courier New"/>
              <a:defRPr sz="1800"/>
            </a:pPr>
            <a:r>
              <a:t>All lines in the figure correctly separate the 2 classes</a:t>
            </a:r>
            <a:endParaRPr sz="1600"/>
          </a:p>
          <a:p>
            <a:pPr lvl="2" marL="973137" indent="-231775">
              <a:buFont typeface="Courier New"/>
              <a:defRPr sz="1800"/>
            </a:pPr>
            <a:r>
              <a:t>The line that is farthest from all training examples will have better generalization capabilities</a:t>
            </a:r>
            <a:endParaRPr sz="1600"/>
          </a:p>
          <a:p>
            <a:pPr lvl="1" marL="631825" indent="-227013">
              <a:buFontTx/>
            </a:pPr>
            <a:r>
              <a:t>SVM solves an optimization problem:</a:t>
            </a:r>
            <a:endParaRPr sz="1800"/>
          </a:p>
          <a:p>
            <a:pPr lvl="2" marL="973137" indent="-231775">
              <a:buFont typeface="Courier New"/>
              <a:defRPr sz="1800"/>
            </a:pPr>
            <a:r>
              <a:t>First, identify a </a:t>
            </a:r>
            <a:r>
              <a:rPr>
                <a:solidFill>
                  <a:srgbClr val="FF0000"/>
                </a:solidFill>
              </a:rPr>
              <a:t>decision boundary </a:t>
            </a:r>
            <a:r>
              <a:t>that correctly classifies the examples</a:t>
            </a:r>
          </a:p>
        </p:txBody>
      </p:sp>
      <p:sp>
        <p:nvSpPr>
          <p:cNvPr id="227" name="Content Placeholder 4"/>
          <p:cNvSpPr txBox="1"/>
          <p:nvPr/>
        </p:nvSpPr>
        <p:spPr>
          <a:xfrm>
            <a:off x="322392" y="1509936"/>
            <a:ext cx="6101248" cy="350294"/>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defTabSz="914322">
              <a:spcBef>
                <a:spcPts val="300"/>
              </a:spcBef>
              <a:defRPr i="1" sz="1400">
                <a:latin typeface="Arial"/>
                <a:ea typeface="Arial"/>
                <a:cs typeface="Arial"/>
                <a:sym typeface="Arial"/>
              </a:defRPr>
            </a:lvl1pPr>
          </a:lstStyle>
          <a:p>
            <a:pPr/>
            <a:r>
              <a:t>Machine Learning Basics</a:t>
            </a:r>
          </a:p>
        </p:txBody>
      </p:sp>
      <p:pic>
        <p:nvPicPr>
          <p:cNvPr id="228" name="Picture 3" descr="Picture 3"/>
          <p:cNvPicPr>
            <a:picLocks noChangeAspect="1"/>
          </p:cNvPicPr>
          <p:nvPr/>
        </p:nvPicPr>
        <p:blipFill>
          <a:blip r:embed="rId2">
            <a:extLst/>
          </a:blip>
          <a:stretch>
            <a:fillRect/>
          </a:stretch>
        </p:blipFill>
        <p:spPr>
          <a:xfrm>
            <a:off x="7261448" y="2158008"/>
            <a:ext cx="2688394" cy="2418762"/>
          </a:xfrm>
          <a:prstGeom prst="rect">
            <a:avLst/>
          </a:prstGeom>
          <a:ln w="12700">
            <a:miter lim="400000"/>
          </a:ln>
        </p:spPr>
      </p:pic>
      <p:pic>
        <p:nvPicPr>
          <p:cNvPr id="229" name="Picture 2" descr="Picture 2"/>
          <p:cNvPicPr>
            <a:picLocks noChangeAspect="1"/>
          </p:cNvPicPr>
          <p:nvPr/>
        </p:nvPicPr>
        <p:blipFill>
          <a:blip r:embed="rId3">
            <a:extLst/>
          </a:blip>
          <a:srcRect l="3922" t="3145" r="2940" b="0"/>
          <a:stretch>
            <a:fillRect/>
          </a:stretch>
        </p:blipFill>
        <p:spPr>
          <a:xfrm>
            <a:off x="6052773" y="4517749"/>
            <a:ext cx="3960441" cy="2943231"/>
          </a:xfrm>
          <a:prstGeom prst="rect">
            <a:avLst/>
          </a:prstGeom>
          <a:ln w="12700">
            <a:miter lim="400000"/>
          </a:ln>
        </p:spPr>
      </p:pic>
      <p:pic>
        <p:nvPicPr>
          <p:cNvPr id="230" name="Picture 5" descr="Picture 5"/>
          <p:cNvPicPr>
            <a:picLocks noChangeAspect="1"/>
          </p:cNvPicPr>
          <p:nvPr/>
        </p:nvPicPr>
        <p:blipFill>
          <a:blip r:embed="rId4">
            <a:extLst/>
          </a:blip>
          <a:stretch>
            <a:fillRect/>
          </a:stretch>
        </p:blipFill>
        <p:spPr>
          <a:xfrm>
            <a:off x="1680828" y="6341717"/>
            <a:ext cx="2520281" cy="1022723"/>
          </a:xfrm>
          <a:prstGeom prst="rect">
            <a:avLst/>
          </a:prstGeom>
          <a:ln w="12700">
            <a:miter lim="400000"/>
          </a:ln>
        </p:spPr>
      </p:pic>
      <p:sp>
        <p:nvSpPr>
          <p:cNvPr id="231" name="Content Placeholder 2"/>
          <p:cNvSpPr txBox="1"/>
          <p:nvPr/>
        </p:nvSpPr>
        <p:spPr>
          <a:xfrm>
            <a:off x="351394" y="4750296"/>
            <a:ext cx="5655659" cy="1872208"/>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lvl="2" marL="914400" indent="-228600" defTabSz="914322">
              <a:spcBef>
                <a:spcPts val="300"/>
              </a:spcBef>
              <a:buSzPct val="100000"/>
              <a:buFont typeface="Courier New"/>
              <a:buChar char="o"/>
              <a:defRPr sz="1600">
                <a:latin typeface="Arial"/>
                <a:ea typeface="Arial"/>
                <a:cs typeface="Arial"/>
                <a:sym typeface="Arial"/>
              </a:defRPr>
            </a:pPr>
            <a:r>
              <a:t>Next, increase the geometric margin between the boundary and all examples </a:t>
            </a:r>
          </a:p>
          <a:p>
            <a:pPr lvl="1" marL="693679" indent="-236517" defTabSz="914322">
              <a:spcBef>
                <a:spcPts val="400"/>
              </a:spcBef>
              <a:buSzPct val="100000"/>
              <a:buChar char="▪"/>
              <a:defRPr sz="1800">
                <a:latin typeface="Arial"/>
                <a:ea typeface="Arial"/>
                <a:cs typeface="Arial"/>
                <a:sym typeface="Arial"/>
              </a:defRPr>
            </a:pPr>
            <a:r>
              <a:t>The data points that define the maximum margin width are called </a:t>
            </a:r>
            <a:r>
              <a:rPr>
                <a:solidFill>
                  <a:srgbClr val="FF0000"/>
                </a:solidFill>
              </a:rPr>
              <a:t>support vectors</a:t>
            </a:r>
            <a:endParaRPr sz="2200"/>
          </a:p>
          <a:p>
            <a:pPr lvl="1" marL="693679" indent="-236517" defTabSz="914322">
              <a:spcBef>
                <a:spcPts val="400"/>
              </a:spcBef>
              <a:buSzPct val="100000"/>
              <a:buChar char="▪"/>
              <a:defRPr sz="1800">
                <a:latin typeface="Arial"/>
                <a:ea typeface="Arial"/>
                <a:cs typeface="Arial"/>
                <a:sym typeface="Arial"/>
              </a:defRPr>
            </a:pPr>
            <a:r>
              <a:t>Find </a:t>
            </a:r>
            <a:r>
              <a:rPr i="1"/>
              <a:t>W</a:t>
            </a:r>
            <a:r>
              <a:t> and </a:t>
            </a:r>
            <a:r>
              <a:rPr i="1"/>
              <a:t>b</a:t>
            </a:r>
            <a:r>
              <a:t> by solving</a:t>
            </a:r>
            <a:r>
              <a:rPr sz="2000"/>
              <a:t>:</a:t>
            </a: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3" name="TextBox 3"/>
          <p:cNvSpPr txBox="1"/>
          <p:nvPr>
            <p:ph type="sldNum" sz="quarter" idx="2"/>
          </p:nvPr>
        </p:nvSpPr>
        <p:spPr>
          <a:xfrm>
            <a:off x="9760731" y="7458470"/>
            <a:ext cx="258625" cy="24830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34" name="Title 1"/>
          <p:cNvSpPr txBox="1"/>
          <p:nvPr>
            <p:ph type="title"/>
          </p:nvPr>
        </p:nvSpPr>
        <p:spPr>
          <a:prstGeom prst="rect">
            <a:avLst/>
          </a:prstGeom>
        </p:spPr>
        <p:txBody>
          <a:bodyPr/>
          <a:lstStyle/>
          <a:p>
            <a:pPr/>
            <a:r>
              <a:t>Linear vs Non-linear Techniques</a:t>
            </a:r>
          </a:p>
        </p:txBody>
      </p:sp>
      <p:sp>
        <p:nvSpPr>
          <p:cNvPr id="235" name="Content Placeholder 2"/>
          <p:cNvSpPr txBox="1"/>
          <p:nvPr>
            <p:ph type="body" idx="1"/>
          </p:nvPr>
        </p:nvSpPr>
        <p:spPr>
          <a:xfrm>
            <a:off x="276672" y="2090802"/>
            <a:ext cx="9584267" cy="5367668"/>
          </a:xfrm>
          <a:prstGeom prst="rect">
            <a:avLst/>
          </a:prstGeom>
        </p:spPr>
        <p:txBody>
          <a:bodyPr/>
          <a:lstStyle/>
          <a:p>
            <a:pPr/>
            <a:r>
              <a:t>Linear classification techniques</a:t>
            </a:r>
          </a:p>
          <a:p>
            <a:pPr lvl="1" marL="631825" indent="-227013">
              <a:buFontTx/>
              <a:defRPr sz="1800"/>
            </a:pPr>
            <a:r>
              <a:t>Linear classifier</a:t>
            </a:r>
          </a:p>
          <a:p>
            <a:pPr lvl="1" marL="631825" indent="-227013">
              <a:buFontTx/>
              <a:defRPr sz="1800"/>
            </a:pPr>
            <a:r>
              <a:t>Perceptron</a:t>
            </a:r>
          </a:p>
          <a:p>
            <a:pPr lvl="1" marL="631825" indent="-227013">
              <a:buFontTx/>
              <a:defRPr sz="1800"/>
            </a:pPr>
            <a:r>
              <a:t>Logistic regression</a:t>
            </a:r>
          </a:p>
          <a:p>
            <a:pPr lvl="1" marL="631825" indent="-227013">
              <a:buFontTx/>
              <a:defRPr sz="1800"/>
            </a:pPr>
            <a:r>
              <a:t>Linear SVM</a:t>
            </a:r>
          </a:p>
          <a:p>
            <a:pPr lvl="1" marL="631825" indent="-227013">
              <a:buFontTx/>
              <a:defRPr sz="1800"/>
            </a:pPr>
            <a:r>
              <a:t>Naïve Bayes</a:t>
            </a:r>
          </a:p>
          <a:p>
            <a:pPr/>
            <a:r>
              <a:t>Non-linear classification techniques</a:t>
            </a:r>
          </a:p>
          <a:p>
            <a:pPr lvl="1" marL="631825" indent="-227013">
              <a:buFontTx/>
              <a:defRPr i="1" sz="1800"/>
            </a:pPr>
            <a:r>
              <a:t>k</a:t>
            </a:r>
            <a:r>
              <a:rPr i="0"/>
              <a:t>-nearest neighbors</a:t>
            </a:r>
          </a:p>
          <a:p>
            <a:pPr lvl="1" marL="631825" indent="-227013">
              <a:buFontTx/>
              <a:defRPr sz="1800"/>
            </a:pPr>
            <a:r>
              <a:t>Non-linear SVM</a:t>
            </a:r>
          </a:p>
          <a:p>
            <a:pPr lvl="1" marL="631825" indent="-227013">
              <a:buFontTx/>
              <a:defRPr sz="1800"/>
            </a:pPr>
            <a:r>
              <a:t>Neural networks</a:t>
            </a:r>
          </a:p>
          <a:p>
            <a:pPr lvl="1" marL="631825" indent="-227013">
              <a:buFontTx/>
              <a:defRPr sz="1800"/>
            </a:pPr>
            <a:r>
              <a:t>Decision trees</a:t>
            </a:r>
          </a:p>
          <a:p>
            <a:pPr lvl="1" marL="631825" indent="-227013">
              <a:buFontTx/>
              <a:defRPr sz="1800"/>
            </a:pPr>
            <a:r>
              <a:t>Random forest</a:t>
            </a:r>
          </a:p>
        </p:txBody>
      </p:sp>
      <p:sp>
        <p:nvSpPr>
          <p:cNvPr id="236" name="Content Placeholder 3"/>
          <p:cNvSpPr txBox="1"/>
          <p:nvPr/>
        </p:nvSpPr>
        <p:spPr>
          <a:xfrm>
            <a:off x="322392" y="1509936"/>
            <a:ext cx="6101248" cy="350294"/>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defTabSz="914322">
              <a:spcBef>
                <a:spcPts val="300"/>
              </a:spcBef>
              <a:defRPr i="1" sz="1400">
                <a:latin typeface="Arial"/>
                <a:ea typeface="Arial"/>
                <a:cs typeface="Arial"/>
                <a:sym typeface="Arial"/>
              </a:defRPr>
            </a:lvl1pPr>
          </a:lstStyle>
          <a:p>
            <a:pPr/>
            <a:r>
              <a:t>Linear vs Non-linear Techniques</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8" name="TextBox 3"/>
          <p:cNvSpPr txBox="1"/>
          <p:nvPr>
            <p:ph type="sldNum" sz="quarter" idx="2"/>
          </p:nvPr>
        </p:nvSpPr>
        <p:spPr>
          <a:xfrm>
            <a:off x="9760731" y="7458470"/>
            <a:ext cx="258625" cy="24830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39" name="Title 1"/>
          <p:cNvSpPr txBox="1"/>
          <p:nvPr>
            <p:ph type="title"/>
          </p:nvPr>
        </p:nvSpPr>
        <p:spPr>
          <a:prstGeom prst="rect">
            <a:avLst/>
          </a:prstGeom>
        </p:spPr>
        <p:txBody>
          <a:bodyPr/>
          <a:lstStyle/>
          <a:p>
            <a:pPr/>
            <a:r>
              <a:t>Linear vs Non-linear Techniques</a:t>
            </a:r>
          </a:p>
        </p:txBody>
      </p:sp>
      <p:sp>
        <p:nvSpPr>
          <p:cNvPr id="240" name="Content Placeholder 2"/>
          <p:cNvSpPr txBox="1"/>
          <p:nvPr>
            <p:ph type="body" sz="half" idx="1"/>
          </p:nvPr>
        </p:nvSpPr>
        <p:spPr>
          <a:xfrm>
            <a:off x="276674" y="2090802"/>
            <a:ext cx="3771651" cy="5367668"/>
          </a:xfrm>
          <a:prstGeom prst="rect">
            <a:avLst/>
          </a:prstGeom>
        </p:spPr>
        <p:txBody>
          <a:bodyPr/>
          <a:lstStyle/>
          <a:p>
            <a:pPr/>
            <a:r>
              <a:t>For some tasks, input data can be linearly separable, and linear classifiers can be suitably applied</a:t>
            </a:r>
          </a:p>
          <a:p>
            <a:pPr/>
          </a:p>
          <a:p>
            <a:pPr/>
          </a:p>
          <a:p>
            <a:pPr/>
          </a:p>
          <a:p>
            <a:pPr/>
          </a:p>
          <a:p>
            <a:pPr/>
            <a:r>
              <a:t>For other tasks, linear classifiers may have difficulties to produce adequate decision boundaries </a:t>
            </a:r>
          </a:p>
        </p:txBody>
      </p:sp>
      <p:sp>
        <p:nvSpPr>
          <p:cNvPr id="241" name="Content Placeholder 36"/>
          <p:cNvSpPr txBox="1"/>
          <p:nvPr/>
        </p:nvSpPr>
        <p:spPr>
          <a:xfrm>
            <a:off x="322392" y="1509936"/>
            <a:ext cx="6101248" cy="350294"/>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defTabSz="914322">
              <a:spcBef>
                <a:spcPts val="300"/>
              </a:spcBef>
              <a:defRPr i="1" sz="1400">
                <a:latin typeface="Arial"/>
                <a:ea typeface="Arial"/>
                <a:cs typeface="Arial"/>
                <a:sym typeface="Arial"/>
              </a:defRPr>
            </a:lvl1pPr>
          </a:lstStyle>
          <a:p>
            <a:pPr/>
            <a:r>
              <a:t>Linear vs Non-linear Techniques</a:t>
            </a:r>
          </a:p>
        </p:txBody>
      </p:sp>
      <p:grpSp>
        <p:nvGrpSpPr>
          <p:cNvPr id="274" name="Group 38"/>
          <p:cNvGrpSpPr/>
          <p:nvPr/>
        </p:nvGrpSpPr>
        <p:grpSpPr>
          <a:xfrm>
            <a:off x="4581524" y="4904237"/>
            <a:ext cx="3760044" cy="2592289"/>
            <a:chOff x="0" y="0"/>
            <a:chExt cx="3760043" cy="2592288"/>
          </a:xfrm>
        </p:grpSpPr>
        <p:sp>
          <p:nvSpPr>
            <p:cNvPr id="242" name="流程圖: 程序 18"/>
            <p:cNvSpPr/>
            <p:nvPr/>
          </p:nvSpPr>
          <p:spPr>
            <a:xfrm>
              <a:off x="519683" y="-1"/>
              <a:ext cx="3240360" cy="2232250"/>
            </a:xfrm>
            <a:prstGeom prst="rect">
              <a:avLst/>
            </a:prstGeom>
            <a:solidFill>
              <a:srgbClr val="FFFFFF"/>
            </a:solidFill>
            <a:ln w="25400" cap="flat">
              <a:solidFill>
                <a:srgbClr val="3A5E8A"/>
              </a:solidFill>
              <a:prstDash val="solid"/>
              <a:round/>
            </a:ln>
            <a:effectLst/>
          </p:spPr>
          <p:txBody>
            <a:bodyPr wrap="square" lIns="45719" tIns="45719" rIns="45719" bIns="45719" numCol="1" anchor="ctr">
              <a:noAutofit/>
            </a:bodyPr>
            <a:lstStyle/>
            <a:p>
              <a:pPr algn="ctr">
                <a:defRPr>
                  <a:solidFill>
                    <a:srgbClr val="FFFFFF"/>
                  </a:solidFill>
                </a:defRPr>
              </a:pPr>
            </a:p>
          </p:txBody>
        </p:sp>
        <p:sp>
          <p:nvSpPr>
            <p:cNvPr id="243" name="乘號 3"/>
            <p:cNvSpPr/>
            <p:nvPr/>
          </p:nvSpPr>
          <p:spPr>
            <a:xfrm>
              <a:off x="1420750" y="1669634"/>
              <a:ext cx="162655" cy="16419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5129"/>
                  </a:moveTo>
                  <a:lnTo>
                    <a:pt x="5273" y="0"/>
                  </a:lnTo>
                  <a:lnTo>
                    <a:pt x="10800" y="5576"/>
                  </a:lnTo>
                  <a:lnTo>
                    <a:pt x="16327" y="0"/>
                  </a:lnTo>
                  <a:lnTo>
                    <a:pt x="21600" y="5129"/>
                  </a:lnTo>
                  <a:lnTo>
                    <a:pt x="15978" y="10800"/>
                  </a:lnTo>
                  <a:lnTo>
                    <a:pt x="21600" y="16471"/>
                  </a:lnTo>
                  <a:lnTo>
                    <a:pt x="16327" y="21600"/>
                  </a:lnTo>
                  <a:lnTo>
                    <a:pt x="10800" y="16024"/>
                  </a:lnTo>
                  <a:lnTo>
                    <a:pt x="5273" y="21600"/>
                  </a:lnTo>
                  <a:lnTo>
                    <a:pt x="0" y="16471"/>
                  </a:lnTo>
                  <a:lnTo>
                    <a:pt x="5622" y="10800"/>
                  </a:lnTo>
                  <a:close/>
                </a:path>
              </a:pathLst>
            </a:custGeom>
            <a:solidFill>
              <a:schemeClr val="accent1"/>
            </a:solidFill>
            <a:ln w="25400" cap="flat">
              <a:solidFill>
                <a:srgbClr val="3A5E8A"/>
              </a:solidFill>
              <a:prstDash val="solid"/>
              <a:round/>
            </a:ln>
            <a:effectLst/>
          </p:spPr>
          <p:txBody>
            <a:bodyPr wrap="square" lIns="45719" tIns="45719" rIns="45719" bIns="45719" numCol="1" anchor="ctr">
              <a:noAutofit/>
            </a:bodyPr>
            <a:lstStyle/>
            <a:p>
              <a:pPr algn="ctr">
                <a:defRPr>
                  <a:solidFill>
                    <a:srgbClr val="FFFFFF"/>
                  </a:solidFill>
                </a:defRPr>
              </a:pPr>
            </a:p>
          </p:txBody>
        </p:sp>
        <p:sp>
          <p:nvSpPr>
            <p:cNvPr id="244" name="乘號 4"/>
            <p:cNvSpPr/>
            <p:nvPr/>
          </p:nvSpPr>
          <p:spPr>
            <a:xfrm>
              <a:off x="2356854" y="1741642"/>
              <a:ext cx="162655" cy="16419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5129"/>
                  </a:moveTo>
                  <a:lnTo>
                    <a:pt x="5273" y="0"/>
                  </a:lnTo>
                  <a:lnTo>
                    <a:pt x="10800" y="5576"/>
                  </a:lnTo>
                  <a:lnTo>
                    <a:pt x="16327" y="0"/>
                  </a:lnTo>
                  <a:lnTo>
                    <a:pt x="21600" y="5129"/>
                  </a:lnTo>
                  <a:lnTo>
                    <a:pt x="15978" y="10800"/>
                  </a:lnTo>
                  <a:lnTo>
                    <a:pt x="21600" y="16471"/>
                  </a:lnTo>
                  <a:lnTo>
                    <a:pt x="16327" y="21600"/>
                  </a:lnTo>
                  <a:lnTo>
                    <a:pt x="10800" y="16024"/>
                  </a:lnTo>
                  <a:lnTo>
                    <a:pt x="5273" y="21600"/>
                  </a:lnTo>
                  <a:lnTo>
                    <a:pt x="0" y="16471"/>
                  </a:lnTo>
                  <a:lnTo>
                    <a:pt x="5622" y="10800"/>
                  </a:lnTo>
                  <a:close/>
                </a:path>
              </a:pathLst>
            </a:custGeom>
            <a:solidFill>
              <a:schemeClr val="accent1"/>
            </a:solidFill>
            <a:ln w="25400" cap="flat">
              <a:solidFill>
                <a:srgbClr val="3A5E8A"/>
              </a:solidFill>
              <a:prstDash val="solid"/>
              <a:round/>
            </a:ln>
            <a:effectLst/>
          </p:spPr>
          <p:txBody>
            <a:bodyPr wrap="square" lIns="45719" tIns="45719" rIns="45719" bIns="45719" numCol="1" anchor="ctr">
              <a:noAutofit/>
            </a:bodyPr>
            <a:lstStyle/>
            <a:p>
              <a:pPr algn="ctr">
                <a:defRPr>
                  <a:solidFill>
                    <a:srgbClr val="FFFFFF"/>
                  </a:solidFill>
                </a:defRPr>
              </a:pPr>
            </a:p>
          </p:txBody>
        </p:sp>
        <p:sp>
          <p:nvSpPr>
            <p:cNvPr id="245" name="乘號 5"/>
            <p:cNvSpPr/>
            <p:nvPr/>
          </p:nvSpPr>
          <p:spPr>
            <a:xfrm>
              <a:off x="1688208" y="110384"/>
              <a:ext cx="162655" cy="16419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5129"/>
                  </a:moveTo>
                  <a:lnTo>
                    <a:pt x="5273" y="0"/>
                  </a:lnTo>
                  <a:lnTo>
                    <a:pt x="10800" y="5576"/>
                  </a:lnTo>
                  <a:lnTo>
                    <a:pt x="16327" y="0"/>
                  </a:lnTo>
                  <a:lnTo>
                    <a:pt x="21600" y="5129"/>
                  </a:lnTo>
                  <a:lnTo>
                    <a:pt x="15978" y="10800"/>
                  </a:lnTo>
                  <a:lnTo>
                    <a:pt x="21600" y="16471"/>
                  </a:lnTo>
                  <a:lnTo>
                    <a:pt x="16327" y="21600"/>
                  </a:lnTo>
                  <a:lnTo>
                    <a:pt x="10800" y="16024"/>
                  </a:lnTo>
                  <a:lnTo>
                    <a:pt x="5273" y="21600"/>
                  </a:lnTo>
                  <a:lnTo>
                    <a:pt x="0" y="16471"/>
                  </a:lnTo>
                  <a:lnTo>
                    <a:pt x="5622" y="10800"/>
                  </a:lnTo>
                  <a:close/>
                </a:path>
              </a:pathLst>
            </a:custGeom>
            <a:solidFill>
              <a:schemeClr val="accent1"/>
            </a:solidFill>
            <a:ln w="25400" cap="flat">
              <a:solidFill>
                <a:srgbClr val="3A5E8A"/>
              </a:solidFill>
              <a:prstDash val="solid"/>
              <a:round/>
            </a:ln>
            <a:effectLst/>
          </p:spPr>
          <p:txBody>
            <a:bodyPr wrap="square" lIns="45719" tIns="45719" rIns="45719" bIns="45719" numCol="1" anchor="ctr">
              <a:noAutofit/>
            </a:bodyPr>
            <a:lstStyle/>
            <a:p>
              <a:pPr algn="ctr">
                <a:defRPr>
                  <a:solidFill>
                    <a:srgbClr val="FFFFFF"/>
                  </a:solidFill>
                </a:defRPr>
              </a:pPr>
            </a:p>
          </p:txBody>
        </p:sp>
        <p:sp>
          <p:nvSpPr>
            <p:cNvPr id="246" name="乘號 6"/>
            <p:cNvSpPr/>
            <p:nvPr/>
          </p:nvSpPr>
          <p:spPr>
            <a:xfrm>
              <a:off x="1996814" y="1885657"/>
              <a:ext cx="162655" cy="16419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5129"/>
                  </a:moveTo>
                  <a:lnTo>
                    <a:pt x="5273" y="0"/>
                  </a:lnTo>
                  <a:lnTo>
                    <a:pt x="10800" y="5576"/>
                  </a:lnTo>
                  <a:lnTo>
                    <a:pt x="16327" y="0"/>
                  </a:lnTo>
                  <a:lnTo>
                    <a:pt x="21600" y="5129"/>
                  </a:lnTo>
                  <a:lnTo>
                    <a:pt x="15978" y="10800"/>
                  </a:lnTo>
                  <a:lnTo>
                    <a:pt x="21600" y="16471"/>
                  </a:lnTo>
                  <a:lnTo>
                    <a:pt x="16327" y="21600"/>
                  </a:lnTo>
                  <a:lnTo>
                    <a:pt x="10800" y="16024"/>
                  </a:lnTo>
                  <a:lnTo>
                    <a:pt x="5273" y="21600"/>
                  </a:lnTo>
                  <a:lnTo>
                    <a:pt x="0" y="16471"/>
                  </a:lnTo>
                  <a:lnTo>
                    <a:pt x="5622" y="10800"/>
                  </a:lnTo>
                  <a:close/>
                </a:path>
              </a:pathLst>
            </a:custGeom>
            <a:solidFill>
              <a:schemeClr val="accent1"/>
            </a:solidFill>
            <a:ln w="25400" cap="flat">
              <a:solidFill>
                <a:srgbClr val="3A5E8A"/>
              </a:solidFill>
              <a:prstDash val="solid"/>
              <a:round/>
            </a:ln>
            <a:effectLst/>
          </p:spPr>
          <p:txBody>
            <a:bodyPr wrap="square" lIns="45719" tIns="45719" rIns="45719" bIns="45719" numCol="1" anchor="ctr">
              <a:noAutofit/>
            </a:bodyPr>
            <a:lstStyle/>
            <a:p>
              <a:pPr algn="ctr">
                <a:defRPr>
                  <a:solidFill>
                    <a:srgbClr val="FFFFFF"/>
                  </a:solidFill>
                </a:defRPr>
              </a:pPr>
            </a:p>
          </p:txBody>
        </p:sp>
        <p:sp>
          <p:nvSpPr>
            <p:cNvPr id="247" name="乘號 7"/>
            <p:cNvSpPr/>
            <p:nvPr/>
          </p:nvSpPr>
          <p:spPr>
            <a:xfrm>
              <a:off x="1996814" y="182392"/>
              <a:ext cx="162655" cy="16419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5129"/>
                  </a:moveTo>
                  <a:lnTo>
                    <a:pt x="5273" y="0"/>
                  </a:lnTo>
                  <a:lnTo>
                    <a:pt x="10800" y="5576"/>
                  </a:lnTo>
                  <a:lnTo>
                    <a:pt x="16327" y="0"/>
                  </a:lnTo>
                  <a:lnTo>
                    <a:pt x="21600" y="5129"/>
                  </a:lnTo>
                  <a:lnTo>
                    <a:pt x="15978" y="10800"/>
                  </a:lnTo>
                  <a:lnTo>
                    <a:pt x="21600" y="16471"/>
                  </a:lnTo>
                  <a:lnTo>
                    <a:pt x="16327" y="21600"/>
                  </a:lnTo>
                  <a:lnTo>
                    <a:pt x="10800" y="16024"/>
                  </a:lnTo>
                  <a:lnTo>
                    <a:pt x="5273" y="21600"/>
                  </a:lnTo>
                  <a:lnTo>
                    <a:pt x="0" y="16471"/>
                  </a:lnTo>
                  <a:lnTo>
                    <a:pt x="5622" y="10800"/>
                  </a:lnTo>
                  <a:close/>
                </a:path>
              </a:pathLst>
            </a:custGeom>
            <a:solidFill>
              <a:schemeClr val="accent1"/>
            </a:solidFill>
            <a:ln w="25400" cap="flat">
              <a:solidFill>
                <a:srgbClr val="3A5E8A"/>
              </a:solidFill>
              <a:prstDash val="solid"/>
              <a:round/>
            </a:ln>
            <a:effectLst/>
          </p:spPr>
          <p:txBody>
            <a:bodyPr wrap="square" lIns="45719" tIns="45719" rIns="45719" bIns="45719" numCol="1" anchor="ctr">
              <a:noAutofit/>
            </a:bodyPr>
            <a:lstStyle/>
            <a:p>
              <a:pPr algn="ctr">
                <a:defRPr>
                  <a:solidFill>
                    <a:srgbClr val="FFFFFF"/>
                  </a:solidFill>
                </a:defRPr>
              </a:pPr>
            </a:p>
          </p:txBody>
        </p:sp>
        <p:sp>
          <p:nvSpPr>
            <p:cNvPr id="248" name="乘號 8"/>
            <p:cNvSpPr/>
            <p:nvPr/>
          </p:nvSpPr>
          <p:spPr>
            <a:xfrm>
              <a:off x="1348742" y="326408"/>
              <a:ext cx="162655" cy="16419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5129"/>
                  </a:moveTo>
                  <a:lnTo>
                    <a:pt x="5273" y="0"/>
                  </a:lnTo>
                  <a:lnTo>
                    <a:pt x="10800" y="5576"/>
                  </a:lnTo>
                  <a:lnTo>
                    <a:pt x="16327" y="0"/>
                  </a:lnTo>
                  <a:lnTo>
                    <a:pt x="21600" y="5129"/>
                  </a:lnTo>
                  <a:lnTo>
                    <a:pt x="15978" y="10800"/>
                  </a:lnTo>
                  <a:lnTo>
                    <a:pt x="21600" y="16471"/>
                  </a:lnTo>
                  <a:lnTo>
                    <a:pt x="16327" y="21600"/>
                  </a:lnTo>
                  <a:lnTo>
                    <a:pt x="10800" y="16024"/>
                  </a:lnTo>
                  <a:lnTo>
                    <a:pt x="5273" y="21600"/>
                  </a:lnTo>
                  <a:lnTo>
                    <a:pt x="0" y="16471"/>
                  </a:lnTo>
                  <a:lnTo>
                    <a:pt x="5622" y="10800"/>
                  </a:lnTo>
                  <a:close/>
                </a:path>
              </a:pathLst>
            </a:custGeom>
            <a:solidFill>
              <a:schemeClr val="accent1"/>
            </a:solidFill>
            <a:ln w="25400" cap="flat">
              <a:solidFill>
                <a:srgbClr val="3A5E8A"/>
              </a:solidFill>
              <a:prstDash val="solid"/>
              <a:round/>
            </a:ln>
            <a:effectLst/>
          </p:spPr>
          <p:txBody>
            <a:bodyPr wrap="square" lIns="45719" tIns="45719" rIns="45719" bIns="45719" numCol="1" anchor="ctr">
              <a:noAutofit/>
            </a:bodyPr>
            <a:lstStyle/>
            <a:p>
              <a:pPr algn="ctr">
                <a:defRPr>
                  <a:solidFill>
                    <a:srgbClr val="FFFFFF"/>
                  </a:solidFill>
                </a:defRPr>
              </a:pPr>
            </a:p>
          </p:txBody>
        </p:sp>
        <p:sp>
          <p:nvSpPr>
            <p:cNvPr id="249" name="乘號 9"/>
            <p:cNvSpPr/>
            <p:nvPr/>
          </p:nvSpPr>
          <p:spPr>
            <a:xfrm>
              <a:off x="988702" y="830464"/>
              <a:ext cx="162655" cy="16419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5129"/>
                  </a:moveTo>
                  <a:lnTo>
                    <a:pt x="5273" y="0"/>
                  </a:lnTo>
                  <a:lnTo>
                    <a:pt x="10800" y="5576"/>
                  </a:lnTo>
                  <a:lnTo>
                    <a:pt x="16327" y="0"/>
                  </a:lnTo>
                  <a:lnTo>
                    <a:pt x="21600" y="5129"/>
                  </a:lnTo>
                  <a:lnTo>
                    <a:pt x="15978" y="10800"/>
                  </a:lnTo>
                  <a:lnTo>
                    <a:pt x="21600" y="16471"/>
                  </a:lnTo>
                  <a:lnTo>
                    <a:pt x="16327" y="21600"/>
                  </a:lnTo>
                  <a:lnTo>
                    <a:pt x="10800" y="16024"/>
                  </a:lnTo>
                  <a:lnTo>
                    <a:pt x="5273" y="21600"/>
                  </a:lnTo>
                  <a:lnTo>
                    <a:pt x="0" y="16471"/>
                  </a:lnTo>
                  <a:lnTo>
                    <a:pt x="5622" y="10800"/>
                  </a:lnTo>
                  <a:close/>
                </a:path>
              </a:pathLst>
            </a:custGeom>
            <a:solidFill>
              <a:schemeClr val="accent1"/>
            </a:solidFill>
            <a:ln w="25400" cap="flat">
              <a:solidFill>
                <a:srgbClr val="3A5E8A"/>
              </a:solidFill>
              <a:prstDash val="solid"/>
              <a:round/>
            </a:ln>
            <a:effectLst/>
          </p:spPr>
          <p:txBody>
            <a:bodyPr wrap="square" lIns="45719" tIns="45719" rIns="45719" bIns="45719" numCol="1" anchor="ctr">
              <a:noAutofit/>
            </a:bodyPr>
            <a:lstStyle/>
            <a:p>
              <a:pPr algn="ctr">
                <a:defRPr>
                  <a:solidFill>
                    <a:srgbClr val="FFFFFF"/>
                  </a:solidFill>
                </a:defRPr>
              </a:pPr>
            </a:p>
          </p:txBody>
        </p:sp>
        <p:sp>
          <p:nvSpPr>
            <p:cNvPr id="250" name="流程圖: 接點 10"/>
            <p:cNvSpPr/>
            <p:nvPr/>
          </p:nvSpPr>
          <p:spPr>
            <a:xfrm>
              <a:off x="1887834" y="576064"/>
              <a:ext cx="157733" cy="160635"/>
            </a:xfrm>
            <a:prstGeom prst="ellipse">
              <a:avLst/>
            </a:prstGeom>
            <a:solidFill>
              <a:srgbClr val="FF0000"/>
            </a:solidFill>
            <a:ln w="25400" cap="flat">
              <a:solidFill>
                <a:srgbClr val="3A5E8A"/>
              </a:solidFill>
              <a:prstDash val="solid"/>
              <a:round/>
            </a:ln>
            <a:effectLst/>
          </p:spPr>
          <p:txBody>
            <a:bodyPr wrap="square" lIns="45719" tIns="45719" rIns="45719" bIns="45719" numCol="1" anchor="ctr">
              <a:noAutofit/>
            </a:bodyPr>
            <a:lstStyle/>
            <a:p>
              <a:pPr algn="ctr">
                <a:defRPr>
                  <a:solidFill>
                    <a:srgbClr val="FF0000"/>
                  </a:solidFill>
                </a:defRPr>
              </a:pPr>
            </a:p>
          </p:txBody>
        </p:sp>
        <p:sp>
          <p:nvSpPr>
            <p:cNvPr id="251" name="流程圖: 接點 11"/>
            <p:cNvSpPr/>
            <p:nvPr/>
          </p:nvSpPr>
          <p:spPr>
            <a:xfrm>
              <a:off x="1599803" y="720080"/>
              <a:ext cx="157733" cy="160635"/>
            </a:xfrm>
            <a:prstGeom prst="ellipse">
              <a:avLst/>
            </a:prstGeom>
            <a:solidFill>
              <a:srgbClr val="FF0000"/>
            </a:solidFill>
            <a:ln w="25400" cap="flat">
              <a:solidFill>
                <a:srgbClr val="3A5E8A"/>
              </a:solidFill>
              <a:prstDash val="solid"/>
              <a:round/>
            </a:ln>
            <a:effectLst/>
          </p:spPr>
          <p:txBody>
            <a:bodyPr wrap="square" lIns="45719" tIns="45719" rIns="45719" bIns="45719" numCol="1" anchor="ctr">
              <a:noAutofit/>
            </a:bodyPr>
            <a:lstStyle/>
            <a:p>
              <a:pPr algn="ctr">
                <a:defRPr>
                  <a:solidFill>
                    <a:srgbClr val="FF0000"/>
                  </a:solidFill>
                </a:defRPr>
              </a:pPr>
            </a:p>
          </p:txBody>
        </p:sp>
        <p:sp>
          <p:nvSpPr>
            <p:cNvPr id="252" name="流程圖: 接點 12"/>
            <p:cNvSpPr/>
            <p:nvPr/>
          </p:nvSpPr>
          <p:spPr>
            <a:xfrm>
              <a:off x="2175866" y="576064"/>
              <a:ext cx="157733" cy="160635"/>
            </a:xfrm>
            <a:prstGeom prst="ellipse">
              <a:avLst/>
            </a:prstGeom>
            <a:solidFill>
              <a:srgbClr val="FF0000"/>
            </a:solidFill>
            <a:ln w="25400" cap="flat">
              <a:solidFill>
                <a:srgbClr val="3A5E8A"/>
              </a:solidFill>
              <a:prstDash val="solid"/>
              <a:round/>
            </a:ln>
            <a:effectLst/>
          </p:spPr>
          <p:txBody>
            <a:bodyPr wrap="square" lIns="45719" tIns="45719" rIns="45719" bIns="45719" numCol="1" anchor="ctr">
              <a:noAutofit/>
            </a:bodyPr>
            <a:lstStyle/>
            <a:p>
              <a:pPr algn="ctr">
                <a:defRPr>
                  <a:solidFill>
                    <a:srgbClr val="FF0000"/>
                  </a:solidFill>
                </a:defRPr>
              </a:pPr>
            </a:p>
          </p:txBody>
        </p:sp>
        <p:sp>
          <p:nvSpPr>
            <p:cNvPr id="253" name="流程圖: 接點 13"/>
            <p:cNvSpPr/>
            <p:nvPr/>
          </p:nvSpPr>
          <p:spPr>
            <a:xfrm>
              <a:off x="1959842" y="792088"/>
              <a:ext cx="157733" cy="160635"/>
            </a:xfrm>
            <a:prstGeom prst="ellipse">
              <a:avLst/>
            </a:prstGeom>
            <a:solidFill>
              <a:srgbClr val="FF0000"/>
            </a:solidFill>
            <a:ln w="25400" cap="flat">
              <a:solidFill>
                <a:srgbClr val="3A5E8A"/>
              </a:solidFill>
              <a:prstDash val="solid"/>
              <a:round/>
            </a:ln>
            <a:effectLst/>
          </p:spPr>
          <p:txBody>
            <a:bodyPr wrap="square" lIns="45719" tIns="45719" rIns="45719" bIns="45719" numCol="1" anchor="ctr">
              <a:noAutofit/>
            </a:bodyPr>
            <a:lstStyle/>
            <a:p>
              <a:pPr algn="ctr">
                <a:defRPr>
                  <a:solidFill>
                    <a:srgbClr val="FF0000"/>
                  </a:solidFill>
                </a:defRPr>
              </a:pPr>
            </a:p>
          </p:txBody>
        </p:sp>
        <p:sp>
          <p:nvSpPr>
            <p:cNvPr id="254" name="流程圖: 接點 14"/>
            <p:cNvSpPr/>
            <p:nvPr/>
          </p:nvSpPr>
          <p:spPr>
            <a:xfrm>
              <a:off x="1815826" y="1008112"/>
              <a:ext cx="157733" cy="160635"/>
            </a:xfrm>
            <a:prstGeom prst="ellipse">
              <a:avLst/>
            </a:prstGeom>
            <a:solidFill>
              <a:srgbClr val="FF0000"/>
            </a:solidFill>
            <a:ln w="25400" cap="flat">
              <a:solidFill>
                <a:srgbClr val="3A5E8A"/>
              </a:solidFill>
              <a:prstDash val="solid"/>
              <a:round/>
            </a:ln>
            <a:effectLst/>
          </p:spPr>
          <p:txBody>
            <a:bodyPr wrap="square" lIns="45719" tIns="45719" rIns="45719" bIns="45719" numCol="1" anchor="ctr">
              <a:noAutofit/>
            </a:bodyPr>
            <a:lstStyle/>
            <a:p>
              <a:pPr algn="ctr">
                <a:defRPr>
                  <a:solidFill>
                    <a:srgbClr val="FF0000"/>
                  </a:solidFill>
                </a:defRPr>
              </a:pPr>
            </a:p>
          </p:txBody>
        </p:sp>
        <p:sp>
          <p:nvSpPr>
            <p:cNvPr id="255" name="流程圖: 接點 15"/>
            <p:cNvSpPr/>
            <p:nvPr/>
          </p:nvSpPr>
          <p:spPr>
            <a:xfrm>
              <a:off x="2378174" y="792088"/>
              <a:ext cx="157733" cy="160635"/>
            </a:xfrm>
            <a:prstGeom prst="ellipse">
              <a:avLst/>
            </a:prstGeom>
            <a:solidFill>
              <a:srgbClr val="FF0000"/>
            </a:solidFill>
            <a:ln w="25400" cap="flat">
              <a:solidFill>
                <a:srgbClr val="3A5E8A"/>
              </a:solidFill>
              <a:prstDash val="solid"/>
              <a:round/>
            </a:ln>
            <a:effectLst/>
          </p:spPr>
          <p:txBody>
            <a:bodyPr wrap="square" lIns="45719" tIns="45719" rIns="45719" bIns="45719" numCol="1" anchor="ctr">
              <a:noAutofit/>
            </a:bodyPr>
            <a:lstStyle/>
            <a:p>
              <a:pPr algn="ctr">
                <a:defRPr>
                  <a:solidFill>
                    <a:srgbClr val="FF0000"/>
                  </a:solidFill>
                </a:defRPr>
              </a:pPr>
            </a:p>
          </p:txBody>
        </p:sp>
        <p:sp>
          <p:nvSpPr>
            <p:cNvPr id="256" name="流程圖: 接點 16"/>
            <p:cNvSpPr/>
            <p:nvPr/>
          </p:nvSpPr>
          <p:spPr>
            <a:xfrm>
              <a:off x="2103858" y="1008112"/>
              <a:ext cx="157733" cy="160635"/>
            </a:xfrm>
            <a:prstGeom prst="ellipse">
              <a:avLst/>
            </a:prstGeom>
            <a:solidFill>
              <a:srgbClr val="FF0000"/>
            </a:solidFill>
            <a:ln w="25400" cap="flat">
              <a:solidFill>
                <a:srgbClr val="3A5E8A"/>
              </a:solidFill>
              <a:prstDash val="solid"/>
              <a:round/>
            </a:ln>
            <a:effectLst/>
          </p:spPr>
          <p:txBody>
            <a:bodyPr wrap="square" lIns="45719" tIns="45719" rIns="45719" bIns="45719" numCol="1" anchor="ctr">
              <a:noAutofit/>
            </a:bodyPr>
            <a:lstStyle/>
            <a:p>
              <a:pPr algn="ctr">
                <a:defRPr>
                  <a:solidFill>
                    <a:srgbClr val="FF0000"/>
                  </a:solidFill>
                </a:defRPr>
              </a:pPr>
            </a:p>
          </p:txBody>
        </p:sp>
        <p:sp>
          <p:nvSpPr>
            <p:cNvPr id="257" name="流程圖: 接點 17"/>
            <p:cNvSpPr/>
            <p:nvPr/>
          </p:nvSpPr>
          <p:spPr>
            <a:xfrm>
              <a:off x="1959842" y="1152128"/>
              <a:ext cx="157733" cy="160635"/>
            </a:xfrm>
            <a:prstGeom prst="ellipse">
              <a:avLst/>
            </a:prstGeom>
            <a:solidFill>
              <a:srgbClr val="FF0000"/>
            </a:solidFill>
            <a:ln w="25400" cap="flat">
              <a:solidFill>
                <a:srgbClr val="3A5E8A"/>
              </a:solidFill>
              <a:prstDash val="solid"/>
              <a:round/>
            </a:ln>
            <a:effectLst/>
          </p:spPr>
          <p:txBody>
            <a:bodyPr wrap="square" lIns="45719" tIns="45719" rIns="45719" bIns="45719" numCol="1" anchor="ctr">
              <a:noAutofit/>
            </a:bodyPr>
            <a:lstStyle/>
            <a:p>
              <a:pPr algn="ctr">
                <a:defRPr>
                  <a:solidFill>
                    <a:srgbClr val="FF0000"/>
                  </a:solidFill>
                </a:defRPr>
              </a:pPr>
            </a:p>
          </p:txBody>
        </p:sp>
        <p:sp>
          <p:nvSpPr>
            <p:cNvPr id="258" name="乘號 19"/>
            <p:cNvSpPr/>
            <p:nvPr/>
          </p:nvSpPr>
          <p:spPr>
            <a:xfrm>
              <a:off x="2696321" y="1406528"/>
              <a:ext cx="162655" cy="16419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5129"/>
                  </a:moveTo>
                  <a:lnTo>
                    <a:pt x="5273" y="0"/>
                  </a:lnTo>
                  <a:lnTo>
                    <a:pt x="10800" y="5576"/>
                  </a:lnTo>
                  <a:lnTo>
                    <a:pt x="16327" y="0"/>
                  </a:lnTo>
                  <a:lnTo>
                    <a:pt x="21600" y="5129"/>
                  </a:lnTo>
                  <a:lnTo>
                    <a:pt x="15978" y="10800"/>
                  </a:lnTo>
                  <a:lnTo>
                    <a:pt x="21600" y="16471"/>
                  </a:lnTo>
                  <a:lnTo>
                    <a:pt x="16327" y="21600"/>
                  </a:lnTo>
                  <a:lnTo>
                    <a:pt x="10800" y="16024"/>
                  </a:lnTo>
                  <a:lnTo>
                    <a:pt x="5273" y="21600"/>
                  </a:lnTo>
                  <a:lnTo>
                    <a:pt x="0" y="16471"/>
                  </a:lnTo>
                  <a:lnTo>
                    <a:pt x="5622" y="10800"/>
                  </a:lnTo>
                  <a:close/>
                </a:path>
              </a:pathLst>
            </a:custGeom>
            <a:solidFill>
              <a:schemeClr val="accent1"/>
            </a:solidFill>
            <a:ln w="25400" cap="flat">
              <a:solidFill>
                <a:srgbClr val="3A5E8A"/>
              </a:solidFill>
              <a:prstDash val="solid"/>
              <a:round/>
            </a:ln>
            <a:effectLst/>
          </p:spPr>
          <p:txBody>
            <a:bodyPr wrap="square" lIns="45719" tIns="45719" rIns="45719" bIns="45719" numCol="1" anchor="ctr">
              <a:noAutofit/>
            </a:bodyPr>
            <a:lstStyle/>
            <a:p>
              <a:pPr algn="ctr">
                <a:defRPr>
                  <a:solidFill>
                    <a:srgbClr val="FFFFFF"/>
                  </a:solidFill>
                </a:defRPr>
              </a:pPr>
            </a:p>
          </p:txBody>
        </p:sp>
        <p:sp>
          <p:nvSpPr>
            <p:cNvPr id="259" name="乘號 20"/>
            <p:cNvSpPr/>
            <p:nvPr/>
          </p:nvSpPr>
          <p:spPr>
            <a:xfrm>
              <a:off x="2768329" y="589514"/>
              <a:ext cx="162655" cy="16419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5129"/>
                  </a:moveTo>
                  <a:lnTo>
                    <a:pt x="5273" y="0"/>
                  </a:lnTo>
                  <a:lnTo>
                    <a:pt x="10800" y="5576"/>
                  </a:lnTo>
                  <a:lnTo>
                    <a:pt x="16327" y="0"/>
                  </a:lnTo>
                  <a:lnTo>
                    <a:pt x="21600" y="5129"/>
                  </a:lnTo>
                  <a:lnTo>
                    <a:pt x="15978" y="10800"/>
                  </a:lnTo>
                  <a:lnTo>
                    <a:pt x="21600" y="16471"/>
                  </a:lnTo>
                  <a:lnTo>
                    <a:pt x="16327" y="21600"/>
                  </a:lnTo>
                  <a:lnTo>
                    <a:pt x="10800" y="16024"/>
                  </a:lnTo>
                  <a:lnTo>
                    <a:pt x="5273" y="21600"/>
                  </a:lnTo>
                  <a:lnTo>
                    <a:pt x="0" y="16471"/>
                  </a:lnTo>
                  <a:lnTo>
                    <a:pt x="5622" y="10800"/>
                  </a:lnTo>
                  <a:close/>
                </a:path>
              </a:pathLst>
            </a:custGeom>
            <a:solidFill>
              <a:schemeClr val="accent1"/>
            </a:solidFill>
            <a:ln w="25400" cap="flat">
              <a:solidFill>
                <a:srgbClr val="3A5E8A"/>
              </a:solidFill>
              <a:prstDash val="solid"/>
              <a:round/>
            </a:ln>
            <a:effectLst/>
          </p:spPr>
          <p:txBody>
            <a:bodyPr wrap="square" lIns="45719" tIns="45719" rIns="45719" bIns="45719" numCol="1" anchor="ctr">
              <a:noAutofit/>
            </a:bodyPr>
            <a:lstStyle/>
            <a:p>
              <a:pPr algn="ctr">
                <a:defRPr>
                  <a:solidFill>
                    <a:srgbClr val="FFFFFF"/>
                  </a:solidFill>
                </a:defRPr>
              </a:pPr>
            </a:p>
          </p:txBody>
        </p:sp>
        <p:sp>
          <p:nvSpPr>
            <p:cNvPr id="260" name="乘號 21"/>
            <p:cNvSpPr/>
            <p:nvPr/>
          </p:nvSpPr>
          <p:spPr>
            <a:xfrm>
              <a:off x="2912344" y="974480"/>
              <a:ext cx="162655" cy="16419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5129"/>
                  </a:moveTo>
                  <a:lnTo>
                    <a:pt x="5273" y="0"/>
                  </a:lnTo>
                  <a:lnTo>
                    <a:pt x="10800" y="5576"/>
                  </a:lnTo>
                  <a:lnTo>
                    <a:pt x="16327" y="0"/>
                  </a:lnTo>
                  <a:lnTo>
                    <a:pt x="21600" y="5129"/>
                  </a:lnTo>
                  <a:lnTo>
                    <a:pt x="15978" y="10800"/>
                  </a:lnTo>
                  <a:lnTo>
                    <a:pt x="21600" y="16471"/>
                  </a:lnTo>
                  <a:lnTo>
                    <a:pt x="16327" y="21600"/>
                  </a:lnTo>
                  <a:lnTo>
                    <a:pt x="10800" y="16024"/>
                  </a:lnTo>
                  <a:lnTo>
                    <a:pt x="5273" y="21600"/>
                  </a:lnTo>
                  <a:lnTo>
                    <a:pt x="0" y="16471"/>
                  </a:lnTo>
                  <a:lnTo>
                    <a:pt x="5622" y="10800"/>
                  </a:lnTo>
                  <a:close/>
                </a:path>
              </a:pathLst>
            </a:custGeom>
            <a:solidFill>
              <a:schemeClr val="accent1"/>
            </a:solidFill>
            <a:ln w="25400" cap="flat">
              <a:solidFill>
                <a:srgbClr val="3A5E8A"/>
              </a:solidFill>
              <a:prstDash val="solid"/>
              <a:round/>
            </a:ln>
            <a:effectLst/>
          </p:spPr>
          <p:txBody>
            <a:bodyPr wrap="square" lIns="45719" tIns="45719" rIns="45719" bIns="45719" numCol="1" anchor="ctr">
              <a:noAutofit/>
            </a:bodyPr>
            <a:lstStyle/>
            <a:p>
              <a:pPr algn="ctr">
                <a:defRPr>
                  <a:solidFill>
                    <a:srgbClr val="FFFFFF"/>
                  </a:solidFill>
                </a:defRPr>
              </a:pPr>
            </a:p>
          </p:txBody>
        </p:sp>
        <p:sp>
          <p:nvSpPr>
            <p:cNvPr id="261" name="乘號 22"/>
            <p:cNvSpPr/>
            <p:nvPr/>
          </p:nvSpPr>
          <p:spPr>
            <a:xfrm>
              <a:off x="2480297" y="182392"/>
              <a:ext cx="162655" cy="16419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5129"/>
                  </a:moveTo>
                  <a:lnTo>
                    <a:pt x="5273" y="0"/>
                  </a:lnTo>
                  <a:lnTo>
                    <a:pt x="10800" y="5576"/>
                  </a:lnTo>
                  <a:lnTo>
                    <a:pt x="16327" y="0"/>
                  </a:lnTo>
                  <a:lnTo>
                    <a:pt x="21600" y="5129"/>
                  </a:lnTo>
                  <a:lnTo>
                    <a:pt x="15978" y="10800"/>
                  </a:lnTo>
                  <a:lnTo>
                    <a:pt x="21600" y="16471"/>
                  </a:lnTo>
                  <a:lnTo>
                    <a:pt x="16327" y="21600"/>
                  </a:lnTo>
                  <a:lnTo>
                    <a:pt x="10800" y="16024"/>
                  </a:lnTo>
                  <a:lnTo>
                    <a:pt x="5273" y="21600"/>
                  </a:lnTo>
                  <a:lnTo>
                    <a:pt x="0" y="16471"/>
                  </a:lnTo>
                  <a:lnTo>
                    <a:pt x="5622" y="10800"/>
                  </a:lnTo>
                  <a:close/>
                </a:path>
              </a:pathLst>
            </a:custGeom>
            <a:solidFill>
              <a:schemeClr val="accent1"/>
            </a:solidFill>
            <a:ln w="25400" cap="flat">
              <a:solidFill>
                <a:srgbClr val="3A5E8A"/>
              </a:solidFill>
              <a:prstDash val="solid"/>
              <a:round/>
            </a:ln>
            <a:effectLst/>
          </p:spPr>
          <p:txBody>
            <a:bodyPr wrap="square" lIns="45719" tIns="45719" rIns="45719" bIns="45719" numCol="1" anchor="ctr">
              <a:noAutofit/>
            </a:bodyPr>
            <a:lstStyle/>
            <a:p>
              <a:pPr algn="ctr">
                <a:defRPr>
                  <a:solidFill>
                    <a:srgbClr val="FFFFFF"/>
                  </a:solidFill>
                </a:defRPr>
              </a:pPr>
            </a:p>
          </p:txBody>
        </p:sp>
        <p:sp>
          <p:nvSpPr>
            <p:cNvPr id="262" name="乘號 23"/>
            <p:cNvSpPr/>
            <p:nvPr/>
          </p:nvSpPr>
          <p:spPr>
            <a:xfrm>
              <a:off x="1132718" y="1165578"/>
              <a:ext cx="162655" cy="16419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5129"/>
                  </a:moveTo>
                  <a:lnTo>
                    <a:pt x="5273" y="0"/>
                  </a:lnTo>
                  <a:lnTo>
                    <a:pt x="10800" y="5576"/>
                  </a:lnTo>
                  <a:lnTo>
                    <a:pt x="16327" y="0"/>
                  </a:lnTo>
                  <a:lnTo>
                    <a:pt x="21600" y="5129"/>
                  </a:lnTo>
                  <a:lnTo>
                    <a:pt x="15978" y="10800"/>
                  </a:lnTo>
                  <a:lnTo>
                    <a:pt x="21600" y="16471"/>
                  </a:lnTo>
                  <a:lnTo>
                    <a:pt x="16327" y="21600"/>
                  </a:lnTo>
                  <a:lnTo>
                    <a:pt x="10800" y="16024"/>
                  </a:lnTo>
                  <a:lnTo>
                    <a:pt x="5273" y="21600"/>
                  </a:lnTo>
                  <a:lnTo>
                    <a:pt x="0" y="16471"/>
                  </a:lnTo>
                  <a:lnTo>
                    <a:pt x="5622" y="10800"/>
                  </a:lnTo>
                  <a:close/>
                </a:path>
              </a:pathLst>
            </a:custGeom>
            <a:solidFill>
              <a:schemeClr val="accent1"/>
            </a:solidFill>
            <a:ln w="25400" cap="flat">
              <a:solidFill>
                <a:srgbClr val="3A5E8A"/>
              </a:solidFill>
              <a:prstDash val="solid"/>
              <a:round/>
            </a:ln>
            <a:effectLst/>
          </p:spPr>
          <p:txBody>
            <a:bodyPr wrap="square" lIns="45719" tIns="45719" rIns="45719" bIns="45719" numCol="1" anchor="ctr">
              <a:noAutofit/>
            </a:bodyPr>
            <a:lstStyle/>
            <a:p>
              <a:pPr algn="ctr">
                <a:defRPr>
                  <a:solidFill>
                    <a:srgbClr val="FFFFFF"/>
                  </a:solidFill>
                </a:defRPr>
              </a:pPr>
            </a:p>
          </p:txBody>
        </p:sp>
        <p:sp>
          <p:nvSpPr>
            <p:cNvPr id="263" name="流程圖: 接點 24"/>
            <p:cNvSpPr/>
            <p:nvPr/>
          </p:nvSpPr>
          <p:spPr>
            <a:xfrm>
              <a:off x="1527795" y="1008112"/>
              <a:ext cx="157733" cy="160635"/>
            </a:xfrm>
            <a:prstGeom prst="ellipse">
              <a:avLst/>
            </a:prstGeom>
            <a:solidFill>
              <a:srgbClr val="FF0000"/>
            </a:solidFill>
            <a:ln w="25400" cap="flat">
              <a:solidFill>
                <a:srgbClr val="3A5E8A"/>
              </a:solidFill>
              <a:prstDash val="solid"/>
              <a:round/>
            </a:ln>
            <a:effectLst/>
          </p:spPr>
          <p:txBody>
            <a:bodyPr wrap="square" lIns="45719" tIns="45719" rIns="45719" bIns="45719" numCol="1" anchor="ctr">
              <a:noAutofit/>
            </a:bodyPr>
            <a:lstStyle/>
            <a:p>
              <a:pPr algn="ctr">
                <a:defRPr>
                  <a:solidFill>
                    <a:srgbClr val="FF0000"/>
                  </a:solidFill>
                </a:defRPr>
              </a:pPr>
            </a:p>
          </p:txBody>
        </p:sp>
        <p:sp>
          <p:nvSpPr>
            <p:cNvPr id="264" name="流程圖: 接點 25"/>
            <p:cNvSpPr/>
            <p:nvPr/>
          </p:nvSpPr>
          <p:spPr>
            <a:xfrm>
              <a:off x="1599803" y="1224136"/>
              <a:ext cx="157733" cy="160635"/>
            </a:xfrm>
            <a:prstGeom prst="ellipse">
              <a:avLst/>
            </a:prstGeom>
            <a:solidFill>
              <a:srgbClr val="FF0000"/>
            </a:solidFill>
            <a:ln w="25400" cap="flat">
              <a:solidFill>
                <a:srgbClr val="3A5E8A"/>
              </a:solidFill>
              <a:prstDash val="solid"/>
              <a:round/>
            </a:ln>
            <a:effectLst/>
          </p:spPr>
          <p:txBody>
            <a:bodyPr wrap="square" lIns="45719" tIns="45719" rIns="45719" bIns="45719" numCol="1" anchor="ctr">
              <a:noAutofit/>
            </a:bodyPr>
            <a:lstStyle/>
            <a:p>
              <a:pPr algn="ctr">
                <a:defRPr>
                  <a:solidFill>
                    <a:srgbClr val="FF0000"/>
                  </a:solidFill>
                </a:defRPr>
              </a:pPr>
            </a:p>
          </p:txBody>
        </p:sp>
        <p:sp>
          <p:nvSpPr>
            <p:cNvPr id="265" name="流程圖: 接點 26"/>
            <p:cNvSpPr/>
            <p:nvPr/>
          </p:nvSpPr>
          <p:spPr>
            <a:xfrm>
              <a:off x="2162150" y="1351535"/>
              <a:ext cx="157733" cy="160635"/>
            </a:xfrm>
            <a:prstGeom prst="ellipse">
              <a:avLst/>
            </a:prstGeom>
            <a:solidFill>
              <a:srgbClr val="FF0000"/>
            </a:solidFill>
            <a:ln w="25400" cap="flat">
              <a:solidFill>
                <a:srgbClr val="3A5E8A"/>
              </a:solidFill>
              <a:prstDash val="solid"/>
              <a:round/>
            </a:ln>
            <a:effectLst/>
          </p:spPr>
          <p:txBody>
            <a:bodyPr wrap="square" lIns="45719" tIns="45719" rIns="45719" bIns="45719" numCol="1" anchor="ctr">
              <a:noAutofit/>
            </a:bodyPr>
            <a:lstStyle/>
            <a:p>
              <a:pPr algn="ctr">
                <a:defRPr>
                  <a:solidFill>
                    <a:srgbClr val="FF0000"/>
                  </a:solidFill>
                </a:defRPr>
              </a:pPr>
            </a:p>
          </p:txBody>
        </p:sp>
        <p:sp>
          <p:nvSpPr>
            <p:cNvPr id="266" name="流程圖: 接點 27"/>
            <p:cNvSpPr/>
            <p:nvPr/>
          </p:nvSpPr>
          <p:spPr>
            <a:xfrm>
              <a:off x="2378174" y="1135511"/>
              <a:ext cx="157733" cy="160635"/>
            </a:xfrm>
            <a:prstGeom prst="ellipse">
              <a:avLst/>
            </a:prstGeom>
            <a:solidFill>
              <a:srgbClr val="FF0000"/>
            </a:solidFill>
            <a:ln w="25400" cap="flat">
              <a:solidFill>
                <a:srgbClr val="3A5E8A"/>
              </a:solidFill>
              <a:prstDash val="solid"/>
              <a:round/>
            </a:ln>
            <a:effectLst/>
          </p:spPr>
          <p:txBody>
            <a:bodyPr wrap="square" lIns="45719" tIns="45719" rIns="45719" bIns="45719" numCol="1" anchor="ctr">
              <a:noAutofit/>
            </a:bodyPr>
            <a:lstStyle/>
            <a:p>
              <a:pPr algn="ctr">
                <a:defRPr>
                  <a:solidFill>
                    <a:srgbClr val="FF0000"/>
                  </a:solidFill>
                </a:defRPr>
              </a:pPr>
            </a:p>
          </p:txBody>
        </p:sp>
        <p:pic>
          <p:nvPicPr>
            <p:cNvPr id="267" name="Picture 1" descr="Picture 1"/>
            <p:cNvPicPr>
              <a:picLocks noChangeAspect="1"/>
            </p:cNvPicPr>
            <p:nvPr/>
          </p:nvPicPr>
          <p:blipFill>
            <a:blip r:embed="rId2">
              <a:extLst/>
            </a:blip>
            <a:stretch>
              <a:fillRect/>
            </a:stretch>
          </p:blipFill>
          <p:spPr>
            <a:xfrm>
              <a:off x="1815826" y="2230338"/>
              <a:ext cx="447676" cy="361951"/>
            </a:xfrm>
            <a:prstGeom prst="rect">
              <a:avLst/>
            </a:prstGeom>
            <a:ln w="12700" cap="flat">
              <a:noFill/>
              <a:miter lim="400000"/>
            </a:ln>
            <a:effectLst/>
          </p:spPr>
        </p:pic>
        <p:pic>
          <p:nvPicPr>
            <p:cNvPr id="268" name="Picture 3" descr="Picture 3"/>
            <p:cNvPicPr>
              <a:picLocks noChangeAspect="1"/>
            </p:cNvPicPr>
            <p:nvPr/>
          </p:nvPicPr>
          <p:blipFill>
            <a:blip r:embed="rId3">
              <a:extLst/>
            </a:blip>
            <a:stretch>
              <a:fillRect/>
            </a:stretch>
          </p:blipFill>
          <p:spPr>
            <a:xfrm>
              <a:off x="-1" y="648072"/>
              <a:ext cx="447676" cy="361951"/>
            </a:xfrm>
            <a:prstGeom prst="rect">
              <a:avLst/>
            </a:prstGeom>
            <a:ln w="12700" cap="flat">
              <a:noFill/>
              <a:miter lim="400000"/>
            </a:ln>
            <a:effectLst/>
          </p:spPr>
        </p:pic>
        <p:sp>
          <p:nvSpPr>
            <p:cNvPr id="269" name="乘號 30"/>
            <p:cNvSpPr/>
            <p:nvPr/>
          </p:nvSpPr>
          <p:spPr>
            <a:xfrm>
              <a:off x="1132718" y="1381602"/>
              <a:ext cx="162655" cy="16419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5129"/>
                  </a:moveTo>
                  <a:lnTo>
                    <a:pt x="5273" y="0"/>
                  </a:lnTo>
                  <a:lnTo>
                    <a:pt x="10800" y="5576"/>
                  </a:lnTo>
                  <a:lnTo>
                    <a:pt x="16327" y="0"/>
                  </a:lnTo>
                  <a:lnTo>
                    <a:pt x="21600" y="5129"/>
                  </a:lnTo>
                  <a:lnTo>
                    <a:pt x="15978" y="10800"/>
                  </a:lnTo>
                  <a:lnTo>
                    <a:pt x="21600" y="16471"/>
                  </a:lnTo>
                  <a:lnTo>
                    <a:pt x="16327" y="21600"/>
                  </a:lnTo>
                  <a:lnTo>
                    <a:pt x="10800" y="16024"/>
                  </a:lnTo>
                  <a:lnTo>
                    <a:pt x="5273" y="21600"/>
                  </a:lnTo>
                  <a:lnTo>
                    <a:pt x="0" y="16471"/>
                  </a:lnTo>
                  <a:lnTo>
                    <a:pt x="5622" y="10800"/>
                  </a:lnTo>
                  <a:close/>
                </a:path>
              </a:pathLst>
            </a:custGeom>
            <a:solidFill>
              <a:schemeClr val="accent1"/>
            </a:solidFill>
            <a:ln w="25400" cap="flat">
              <a:solidFill>
                <a:srgbClr val="3A5E8A"/>
              </a:solidFill>
              <a:prstDash val="solid"/>
              <a:round/>
            </a:ln>
            <a:effectLst/>
          </p:spPr>
          <p:txBody>
            <a:bodyPr wrap="square" lIns="45719" tIns="45719" rIns="45719" bIns="45719" numCol="1" anchor="ctr">
              <a:noAutofit/>
            </a:bodyPr>
            <a:lstStyle/>
            <a:p>
              <a:pPr algn="ctr">
                <a:defRPr>
                  <a:solidFill>
                    <a:srgbClr val="FFFFFF"/>
                  </a:solidFill>
                </a:defRPr>
              </a:pPr>
            </a:p>
          </p:txBody>
        </p:sp>
        <p:sp>
          <p:nvSpPr>
            <p:cNvPr id="270" name="乘號 31"/>
            <p:cNvSpPr/>
            <p:nvPr/>
          </p:nvSpPr>
          <p:spPr>
            <a:xfrm>
              <a:off x="1708782" y="1813649"/>
              <a:ext cx="162655" cy="16419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5129"/>
                  </a:moveTo>
                  <a:lnTo>
                    <a:pt x="5273" y="0"/>
                  </a:lnTo>
                  <a:lnTo>
                    <a:pt x="10800" y="5576"/>
                  </a:lnTo>
                  <a:lnTo>
                    <a:pt x="16327" y="0"/>
                  </a:lnTo>
                  <a:lnTo>
                    <a:pt x="21600" y="5129"/>
                  </a:lnTo>
                  <a:lnTo>
                    <a:pt x="15978" y="10800"/>
                  </a:lnTo>
                  <a:lnTo>
                    <a:pt x="21600" y="16471"/>
                  </a:lnTo>
                  <a:lnTo>
                    <a:pt x="16327" y="21600"/>
                  </a:lnTo>
                  <a:lnTo>
                    <a:pt x="10800" y="16024"/>
                  </a:lnTo>
                  <a:lnTo>
                    <a:pt x="5273" y="21600"/>
                  </a:lnTo>
                  <a:lnTo>
                    <a:pt x="0" y="16471"/>
                  </a:lnTo>
                  <a:lnTo>
                    <a:pt x="5622" y="10800"/>
                  </a:lnTo>
                  <a:close/>
                </a:path>
              </a:pathLst>
            </a:custGeom>
            <a:solidFill>
              <a:schemeClr val="accent1"/>
            </a:solidFill>
            <a:ln w="25400" cap="flat">
              <a:solidFill>
                <a:srgbClr val="3A5E8A"/>
              </a:solidFill>
              <a:prstDash val="solid"/>
              <a:round/>
            </a:ln>
            <a:effectLst/>
          </p:spPr>
          <p:txBody>
            <a:bodyPr wrap="square" lIns="45719" tIns="45719" rIns="45719" bIns="45719" numCol="1" anchor="ctr">
              <a:noAutofit/>
            </a:bodyPr>
            <a:lstStyle/>
            <a:p>
              <a:pPr algn="ctr">
                <a:defRPr>
                  <a:solidFill>
                    <a:srgbClr val="FFFFFF"/>
                  </a:solidFill>
                </a:defRPr>
              </a:pPr>
            </a:p>
          </p:txBody>
        </p:sp>
        <p:sp>
          <p:nvSpPr>
            <p:cNvPr id="271" name="乘號 32"/>
            <p:cNvSpPr/>
            <p:nvPr/>
          </p:nvSpPr>
          <p:spPr>
            <a:xfrm>
              <a:off x="1204726" y="614440"/>
              <a:ext cx="162655" cy="16419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5129"/>
                  </a:moveTo>
                  <a:lnTo>
                    <a:pt x="5273" y="0"/>
                  </a:lnTo>
                  <a:lnTo>
                    <a:pt x="10800" y="5576"/>
                  </a:lnTo>
                  <a:lnTo>
                    <a:pt x="16327" y="0"/>
                  </a:lnTo>
                  <a:lnTo>
                    <a:pt x="21600" y="5129"/>
                  </a:lnTo>
                  <a:lnTo>
                    <a:pt x="15978" y="10800"/>
                  </a:lnTo>
                  <a:lnTo>
                    <a:pt x="21600" y="16471"/>
                  </a:lnTo>
                  <a:lnTo>
                    <a:pt x="16327" y="21600"/>
                  </a:lnTo>
                  <a:lnTo>
                    <a:pt x="10800" y="16024"/>
                  </a:lnTo>
                  <a:lnTo>
                    <a:pt x="5273" y="21600"/>
                  </a:lnTo>
                  <a:lnTo>
                    <a:pt x="0" y="16471"/>
                  </a:lnTo>
                  <a:lnTo>
                    <a:pt x="5622" y="10800"/>
                  </a:lnTo>
                  <a:close/>
                </a:path>
              </a:pathLst>
            </a:custGeom>
            <a:solidFill>
              <a:schemeClr val="accent1"/>
            </a:solidFill>
            <a:ln w="25400" cap="flat">
              <a:solidFill>
                <a:srgbClr val="3A5E8A"/>
              </a:solidFill>
              <a:prstDash val="solid"/>
              <a:round/>
            </a:ln>
            <a:effectLst/>
          </p:spPr>
          <p:txBody>
            <a:bodyPr wrap="square" lIns="45719" tIns="45719" rIns="45719" bIns="45719" numCol="1" anchor="ctr">
              <a:noAutofit/>
            </a:bodyPr>
            <a:lstStyle/>
            <a:p>
              <a:pPr algn="ctr">
                <a:defRPr>
                  <a:solidFill>
                    <a:srgbClr val="FFFFFF"/>
                  </a:solidFill>
                </a:defRPr>
              </a:pPr>
            </a:p>
          </p:txBody>
        </p:sp>
        <p:sp>
          <p:nvSpPr>
            <p:cNvPr id="272" name="流程圖: 接點 33"/>
            <p:cNvSpPr/>
            <p:nvPr/>
          </p:nvSpPr>
          <p:spPr>
            <a:xfrm>
              <a:off x="1815826" y="1423543"/>
              <a:ext cx="157733" cy="160635"/>
            </a:xfrm>
            <a:prstGeom prst="ellipse">
              <a:avLst/>
            </a:prstGeom>
            <a:solidFill>
              <a:srgbClr val="FF0000"/>
            </a:solidFill>
            <a:ln w="25400" cap="flat">
              <a:solidFill>
                <a:srgbClr val="3A5E8A"/>
              </a:solidFill>
              <a:prstDash val="solid"/>
              <a:round/>
            </a:ln>
            <a:effectLst/>
          </p:spPr>
          <p:txBody>
            <a:bodyPr wrap="square" lIns="45719" tIns="45719" rIns="45719" bIns="45719" numCol="1" anchor="ctr">
              <a:noAutofit/>
            </a:bodyPr>
            <a:lstStyle/>
            <a:p>
              <a:pPr algn="ctr">
                <a:defRPr>
                  <a:solidFill>
                    <a:srgbClr val="FF0000"/>
                  </a:solidFill>
                </a:defRPr>
              </a:pPr>
            </a:p>
          </p:txBody>
        </p:sp>
        <p:sp>
          <p:nvSpPr>
            <p:cNvPr id="273" name="直線接點 35"/>
            <p:cNvSpPr/>
            <p:nvPr/>
          </p:nvSpPr>
          <p:spPr>
            <a:xfrm flipH="1">
              <a:off x="951730" y="144016"/>
              <a:ext cx="2160241" cy="1872209"/>
            </a:xfrm>
            <a:prstGeom prst="line">
              <a:avLst/>
            </a:prstGeom>
            <a:noFill/>
            <a:ln w="38100" cap="flat">
              <a:solidFill>
                <a:srgbClr val="000000"/>
              </a:solidFill>
              <a:prstDash val="dash"/>
              <a:round/>
            </a:ln>
            <a:effectLst/>
          </p:spPr>
          <p:txBody>
            <a:bodyPr wrap="square" lIns="45719" tIns="45719" rIns="45719" bIns="45719" numCol="1" anchor="t">
              <a:noAutofit/>
            </a:bodyPr>
            <a:lstStyle/>
            <a:p>
              <a:pPr/>
            </a:p>
          </p:txBody>
        </p:sp>
      </p:grpSp>
      <p:sp>
        <p:nvSpPr>
          <p:cNvPr id="275" name="TextBox 35"/>
          <p:cNvSpPr txBox="1"/>
          <p:nvPr/>
        </p:nvSpPr>
        <p:spPr>
          <a:xfrm>
            <a:off x="1762552" y="7526179"/>
            <a:ext cx="6821328" cy="22851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sz="1000"/>
            </a:lvl1pPr>
          </a:lstStyle>
          <a:p>
            <a:pPr/>
            <a:r>
              <a:t>Picture from: Y-Fan Chang – An Overview of Machine Learning</a:t>
            </a:r>
          </a:p>
        </p:txBody>
      </p:sp>
      <p:pic>
        <p:nvPicPr>
          <p:cNvPr id="276" name="Picture 37" descr="Picture 37"/>
          <p:cNvPicPr>
            <a:picLocks noChangeAspect="1"/>
          </p:cNvPicPr>
          <p:nvPr/>
        </p:nvPicPr>
        <p:blipFill>
          <a:blip r:embed="rId4">
            <a:extLst/>
          </a:blip>
          <a:srcRect l="0" t="0" r="1072" b="0"/>
          <a:stretch>
            <a:fillRect/>
          </a:stretch>
        </p:blipFill>
        <p:spPr>
          <a:xfrm>
            <a:off x="4099757" y="2198772"/>
            <a:ext cx="5753980" cy="2430484"/>
          </a:xfrm>
          <a:prstGeom prst="rect">
            <a:avLst/>
          </a:prstGeom>
          <a:ln w="12700">
            <a:miter lim="400000"/>
          </a:ln>
        </p:spPr>
      </p:pic>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8" name="TextBox 3"/>
          <p:cNvSpPr txBox="1"/>
          <p:nvPr>
            <p:ph type="sldNum" sz="quarter" idx="2"/>
          </p:nvPr>
        </p:nvSpPr>
        <p:spPr>
          <a:xfrm>
            <a:off x="9760731" y="7458470"/>
            <a:ext cx="258625" cy="24830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79" name="Title 1"/>
          <p:cNvSpPr txBox="1"/>
          <p:nvPr>
            <p:ph type="title"/>
          </p:nvPr>
        </p:nvSpPr>
        <p:spPr>
          <a:prstGeom prst="rect">
            <a:avLst/>
          </a:prstGeom>
        </p:spPr>
        <p:txBody>
          <a:bodyPr/>
          <a:lstStyle/>
          <a:p>
            <a:pPr/>
            <a:r>
              <a:t>Non-linear Techniques</a:t>
            </a:r>
          </a:p>
        </p:txBody>
      </p:sp>
      <p:sp>
        <p:nvSpPr>
          <p:cNvPr id="280" name="Content Placeholder 2"/>
          <p:cNvSpPr txBox="1"/>
          <p:nvPr>
            <p:ph type="body" idx="1"/>
          </p:nvPr>
        </p:nvSpPr>
        <p:spPr>
          <a:xfrm>
            <a:off x="276672" y="2090802"/>
            <a:ext cx="9584267" cy="5367668"/>
          </a:xfrm>
          <a:prstGeom prst="rect">
            <a:avLst/>
          </a:prstGeom>
        </p:spPr>
        <p:txBody>
          <a:bodyPr/>
          <a:lstStyle/>
          <a:p>
            <a:pPr/>
            <a:r>
              <a:t>Non-linear classification</a:t>
            </a:r>
          </a:p>
          <a:p>
            <a:pPr lvl="1" marL="631825" indent="-227013">
              <a:buFontTx/>
              <a:defRPr sz="1800"/>
            </a:pPr>
            <a:r>
              <a:t>Features </a:t>
            </a:r>
            <a14:m>
              <m:oMath>
                <m:sSub>
                  <m:e>
                    <m:r>
                      <a:rPr xmlns:a="http://schemas.openxmlformats.org/drawingml/2006/main" sz="2150" i="1">
                        <a:solidFill>
                          <a:srgbClr val="000000"/>
                        </a:solidFill>
                        <a:latin typeface="Cambria Math" panose="02040503050406030204" pitchFamily="18" charset="0"/>
                      </a:rPr>
                      <m:t>𝑧</m:t>
                    </m:r>
                  </m:e>
                  <m:sub>
                    <m:r>
                      <a:rPr xmlns:a="http://schemas.openxmlformats.org/drawingml/2006/main" sz="2150" i="1">
                        <a:solidFill>
                          <a:srgbClr val="000000"/>
                        </a:solidFill>
                        <a:latin typeface="Cambria Math" panose="02040503050406030204" pitchFamily="18" charset="0"/>
                      </a:rPr>
                      <m:t>𝑖</m:t>
                    </m:r>
                  </m:sub>
                </m:sSub>
                <m:r>
                  <a:rPr xmlns:a="http://schemas.openxmlformats.org/drawingml/2006/main" sz="2150" i="1">
                    <a:solidFill>
                      <a:srgbClr val="000000"/>
                    </a:solidFill>
                    <a:latin typeface="Cambria Math" panose="02040503050406030204" pitchFamily="18" charset="0"/>
                  </a:rPr>
                  <m:t/>
                </m:r>
              </m:oMath>
            </a14:m>
            <a:r>
              <a:t>are obtained as </a:t>
            </a:r>
            <a:r>
              <a:rPr>
                <a:solidFill>
                  <a:srgbClr val="FF0000"/>
                </a:solidFill>
              </a:rPr>
              <a:t>non-linear functions </a:t>
            </a:r>
            <a:r>
              <a:t>of the inputs </a:t>
            </a:r>
            <a14:m>
              <m:oMath>
                <m:sSub>
                  <m:e>
                    <m:r>
                      <a:rPr xmlns:a="http://schemas.openxmlformats.org/drawingml/2006/main" sz="2150" i="1">
                        <a:solidFill>
                          <a:srgbClr val="000000"/>
                        </a:solidFill>
                        <a:latin typeface="Cambria Math" panose="02040503050406030204" pitchFamily="18" charset="0"/>
                      </a:rPr>
                      <m:t>𝑥</m:t>
                    </m:r>
                  </m:e>
                  <m:sub>
                    <m:r>
                      <a:rPr xmlns:a="http://schemas.openxmlformats.org/drawingml/2006/main" sz="2150" i="1">
                        <a:solidFill>
                          <a:srgbClr val="000000"/>
                        </a:solidFill>
                        <a:latin typeface="Cambria Math" panose="02040503050406030204" pitchFamily="18" charset="0"/>
                      </a:rPr>
                      <m:t>𝑖</m:t>
                    </m:r>
                  </m:sub>
                </m:sSub>
              </m:oMath>
            </a14:m>
            <a:r>
              <a:t> </a:t>
            </a:r>
          </a:p>
          <a:p>
            <a:pPr lvl="1" marL="631825" indent="-227013">
              <a:buFontTx/>
              <a:defRPr sz="1800"/>
            </a:pPr>
            <a:r>
              <a:t>It results in non-linear decision boundaries</a:t>
            </a:r>
          </a:p>
          <a:p>
            <a:pPr lvl="1" marL="631825" indent="-227013">
              <a:buFontTx/>
              <a:defRPr sz="1800"/>
            </a:pPr>
            <a:r>
              <a:t>Can deal with non-linearly separable data</a:t>
            </a:r>
          </a:p>
        </p:txBody>
      </p:sp>
      <p:sp>
        <p:nvSpPr>
          <p:cNvPr id="281" name="Content Placeholder 36"/>
          <p:cNvSpPr txBox="1"/>
          <p:nvPr/>
        </p:nvSpPr>
        <p:spPr>
          <a:xfrm>
            <a:off x="322392" y="1509936"/>
            <a:ext cx="6101248" cy="350294"/>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defTabSz="914322">
              <a:spcBef>
                <a:spcPts val="300"/>
              </a:spcBef>
              <a:defRPr i="1" sz="1400">
                <a:latin typeface="Arial"/>
                <a:ea typeface="Arial"/>
                <a:cs typeface="Arial"/>
                <a:sym typeface="Arial"/>
              </a:defRPr>
            </a:lvl1pPr>
          </a:lstStyle>
          <a:p>
            <a:pPr/>
            <a:r>
              <a:t>Linear vs Non-linear Techniques</a:t>
            </a:r>
          </a:p>
        </p:txBody>
      </p:sp>
      <p:sp>
        <p:nvSpPr>
          <p:cNvPr id="282" name="流程圖: 程序 18"/>
          <p:cNvSpPr/>
          <p:nvPr/>
        </p:nvSpPr>
        <p:spPr>
          <a:xfrm>
            <a:off x="708720" y="4174232"/>
            <a:ext cx="3240360" cy="2232249"/>
          </a:xfrm>
          <a:prstGeom prst="rect">
            <a:avLst/>
          </a:prstGeom>
          <a:solidFill>
            <a:srgbClr val="FFFFFF"/>
          </a:solidFill>
          <a:ln w="25400">
            <a:solidFill>
              <a:srgbClr val="3A5E8A"/>
            </a:solidFill>
          </a:ln>
        </p:spPr>
        <p:txBody>
          <a:bodyPr lIns="45719" rIns="45719" anchor="ctr"/>
          <a:lstStyle/>
          <a:p>
            <a:pPr algn="ctr">
              <a:defRPr>
                <a:solidFill>
                  <a:srgbClr val="FFFFFF"/>
                </a:solidFill>
              </a:defRPr>
            </a:pPr>
          </a:p>
        </p:txBody>
      </p:sp>
      <p:sp>
        <p:nvSpPr>
          <p:cNvPr id="283" name="乘號 3"/>
          <p:cNvSpPr/>
          <p:nvPr/>
        </p:nvSpPr>
        <p:spPr>
          <a:xfrm>
            <a:off x="1609787" y="5843865"/>
            <a:ext cx="162655" cy="16419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5129"/>
                </a:moveTo>
                <a:lnTo>
                  <a:pt x="5273" y="0"/>
                </a:lnTo>
                <a:lnTo>
                  <a:pt x="10800" y="5576"/>
                </a:lnTo>
                <a:lnTo>
                  <a:pt x="16327" y="0"/>
                </a:lnTo>
                <a:lnTo>
                  <a:pt x="21600" y="5129"/>
                </a:lnTo>
                <a:lnTo>
                  <a:pt x="15978" y="10800"/>
                </a:lnTo>
                <a:lnTo>
                  <a:pt x="21600" y="16471"/>
                </a:lnTo>
                <a:lnTo>
                  <a:pt x="16327" y="21600"/>
                </a:lnTo>
                <a:lnTo>
                  <a:pt x="10800" y="16024"/>
                </a:lnTo>
                <a:lnTo>
                  <a:pt x="5273" y="21600"/>
                </a:lnTo>
                <a:lnTo>
                  <a:pt x="0" y="16471"/>
                </a:lnTo>
                <a:lnTo>
                  <a:pt x="5622" y="10800"/>
                </a:lnTo>
                <a:close/>
              </a:path>
            </a:pathLst>
          </a:custGeom>
          <a:solidFill>
            <a:schemeClr val="accent1"/>
          </a:solidFill>
          <a:ln w="25400">
            <a:solidFill>
              <a:srgbClr val="3A5E8A"/>
            </a:solidFill>
          </a:ln>
        </p:spPr>
        <p:txBody>
          <a:bodyPr lIns="45719" rIns="45719" anchor="ctr"/>
          <a:lstStyle/>
          <a:p>
            <a:pPr algn="ctr">
              <a:defRPr>
                <a:solidFill>
                  <a:srgbClr val="FFFFFF"/>
                </a:solidFill>
              </a:defRPr>
            </a:pPr>
          </a:p>
        </p:txBody>
      </p:sp>
      <p:sp>
        <p:nvSpPr>
          <p:cNvPr id="284" name="乘號 4"/>
          <p:cNvSpPr/>
          <p:nvPr/>
        </p:nvSpPr>
        <p:spPr>
          <a:xfrm>
            <a:off x="2545891" y="5915873"/>
            <a:ext cx="162655" cy="16419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5129"/>
                </a:moveTo>
                <a:lnTo>
                  <a:pt x="5273" y="0"/>
                </a:lnTo>
                <a:lnTo>
                  <a:pt x="10800" y="5576"/>
                </a:lnTo>
                <a:lnTo>
                  <a:pt x="16327" y="0"/>
                </a:lnTo>
                <a:lnTo>
                  <a:pt x="21600" y="5129"/>
                </a:lnTo>
                <a:lnTo>
                  <a:pt x="15978" y="10800"/>
                </a:lnTo>
                <a:lnTo>
                  <a:pt x="21600" y="16471"/>
                </a:lnTo>
                <a:lnTo>
                  <a:pt x="16327" y="21600"/>
                </a:lnTo>
                <a:lnTo>
                  <a:pt x="10800" y="16024"/>
                </a:lnTo>
                <a:lnTo>
                  <a:pt x="5273" y="21600"/>
                </a:lnTo>
                <a:lnTo>
                  <a:pt x="0" y="16471"/>
                </a:lnTo>
                <a:lnTo>
                  <a:pt x="5622" y="10800"/>
                </a:lnTo>
                <a:close/>
              </a:path>
            </a:pathLst>
          </a:custGeom>
          <a:solidFill>
            <a:schemeClr val="accent1"/>
          </a:solidFill>
          <a:ln w="25400">
            <a:solidFill>
              <a:srgbClr val="3A5E8A"/>
            </a:solidFill>
          </a:ln>
        </p:spPr>
        <p:txBody>
          <a:bodyPr lIns="45719" rIns="45719" anchor="ctr"/>
          <a:lstStyle/>
          <a:p>
            <a:pPr algn="ctr">
              <a:defRPr>
                <a:solidFill>
                  <a:srgbClr val="FFFFFF"/>
                </a:solidFill>
              </a:defRPr>
            </a:pPr>
          </a:p>
        </p:txBody>
      </p:sp>
      <p:sp>
        <p:nvSpPr>
          <p:cNvPr id="285" name="乘號 5"/>
          <p:cNvSpPr/>
          <p:nvPr/>
        </p:nvSpPr>
        <p:spPr>
          <a:xfrm>
            <a:off x="1877245" y="4284615"/>
            <a:ext cx="162655" cy="16419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5129"/>
                </a:moveTo>
                <a:lnTo>
                  <a:pt x="5273" y="0"/>
                </a:lnTo>
                <a:lnTo>
                  <a:pt x="10800" y="5576"/>
                </a:lnTo>
                <a:lnTo>
                  <a:pt x="16327" y="0"/>
                </a:lnTo>
                <a:lnTo>
                  <a:pt x="21600" y="5129"/>
                </a:lnTo>
                <a:lnTo>
                  <a:pt x="15978" y="10800"/>
                </a:lnTo>
                <a:lnTo>
                  <a:pt x="21600" y="16471"/>
                </a:lnTo>
                <a:lnTo>
                  <a:pt x="16327" y="21600"/>
                </a:lnTo>
                <a:lnTo>
                  <a:pt x="10800" y="16024"/>
                </a:lnTo>
                <a:lnTo>
                  <a:pt x="5273" y="21600"/>
                </a:lnTo>
                <a:lnTo>
                  <a:pt x="0" y="16471"/>
                </a:lnTo>
                <a:lnTo>
                  <a:pt x="5622" y="10800"/>
                </a:lnTo>
                <a:close/>
              </a:path>
            </a:pathLst>
          </a:custGeom>
          <a:solidFill>
            <a:schemeClr val="accent1"/>
          </a:solidFill>
          <a:ln w="25400">
            <a:solidFill>
              <a:srgbClr val="3A5E8A"/>
            </a:solidFill>
          </a:ln>
        </p:spPr>
        <p:txBody>
          <a:bodyPr lIns="45719" rIns="45719" anchor="ctr"/>
          <a:lstStyle/>
          <a:p>
            <a:pPr algn="ctr">
              <a:defRPr>
                <a:solidFill>
                  <a:srgbClr val="FFFFFF"/>
                </a:solidFill>
              </a:defRPr>
            </a:pPr>
          </a:p>
        </p:txBody>
      </p:sp>
      <p:sp>
        <p:nvSpPr>
          <p:cNvPr id="286" name="乘號 6"/>
          <p:cNvSpPr/>
          <p:nvPr/>
        </p:nvSpPr>
        <p:spPr>
          <a:xfrm>
            <a:off x="2185852" y="6059889"/>
            <a:ext cx="162655" cy="16419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5129"/>
                </a:moveTo>
                <a:lnTo>
                  <a:pt x="5273" y="0"/>
                </a:lnTo>
                <a:lnTo>
                  <a:pt x="10800" y="5576"/>
                </a:lnTo>
                <a:lnTo>
                  <a:pt x="16327" y="0"/>
                </a:lnTo>
                <a:lnTo>
                  <a:pt x="21600" y="5129"/>
                </a:lnTo>
                <a:lnTo>
                  <a:pt x="15978" y="10800"/>
                </a:lnTo>
                <a:lnTo>
                  <a:pt x="21600" y="16471"/>
                </a:lnTo>
                <a:lnTo>
                  <a:pt x="16327" y="21600"/>
                </a:lnTo>
                <a:lnTo>
                  <a:pt x="10800" y="16024"/>
                </a:lnTo>
                <a:lnTo>
                  <a:pt x="5273" y="21600"/>
                </a:lnTo>
                <a:lnTo>
                  <a:pt x="0" y="16471"/>
                </a:lnTo>
                <a:lnTo>
                  <a:pt x="5622" y="10800"/>
                </a:lnTo>
                <a:close/>
              </a:path>
            </a:pathLst>
          </a:custGeom>
          <a:solidFill>
            <a:schemeClr val="accent1"/>
          </a:solidFill>
          <a:ln w="25400">
            <a:solidFill>
              <a:srgbClr val="3A5E8A"/>
            </a:solidFill>
          </a:ln>
        </p:spPr>
        <p:txBody>
          <a:bodyPr lIns="45719" rIns="45719" anchor="ctr"/>
          <a:lstStyle/>
          <a:p>
            <a:pPr algn="ctr">
              <a:defRPr>
                <a:solidFill>
                  <a:srgbClr val="FFFFFF"/>
                </a:solidFill>
              </a:defRPr>
            </a:pPr>
          </a:p>
        </p:txBody>
      </p:sp>
      <p:sp>
        <p:nvSpPr>
          <p:cNvPr id="287" name="乘號 7"/>
          <p:cNvSpPr/>
          <p:nvPr/>
        </p:nvSpPr>
        <p:spPr>
          <a:xfrm>
            <a:off x="2185852" y="4356623"/>
            <a:ext cx="162655" cy="16420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5129"/>
                </a:moveTo>
                <a:lnTo>
                  <a:pt x="5273" y="0"/>
                </a:lnTo>
                <a:lnTo>
                  <a:pt x="10800" y="5576"/>
                </a:lnTo>
                <a:lnTo>
                  <a:pt x="16327" y="0"/>
                </a:lnTo>
                <a:lnTo>
                  <a:pt x="21600" y="5129"/>
                </a:lnTo>
                <a:lnTo>
                  <a:pt x="15978" y="10800"/>
                </a:lnTo>
                <a:lnTo>
                  <a:pt x="21600" y="16471"/>
                </a:lnTo>
                <a:lnTo>
                  <a:pt x="16327" y="21600"/>
                </a:lnTo>
                <a:lnTo>
                  <a:pt x="10800" y="16024"/>
                </a:lnTo>
                <a:lnTo>
                  <a:pt x="5273" y="21600"/>
                </a:lnTo>
                <a:lnTo>
                  <a:pt x="0" y="16471"/>
                </a:lnTo>
                <a:lnTo>
                  <a:pt x="5622" y="10800"/>
                </a:lnTo>
                <a:close/>
              </a:path>
            </a:pathLst>
          </a:custGeom>
          <a:solidFill>
            <a:schemeClr val="accent1"/>
          </a:solidFill>
          <a:ln w="25400">
            <a:solidFill>
              <a:srgbClr val="3A5E8A"/>
            </a:solidFill>
          </a:ln>
        </p:spPr>
        <p:txBody>
          <a:bodyPr lIns="45719" rIns="45719" anchor="ctr"/>
          <a:lstStyle/>
          <a:p>
            <a:pPr algn="ctr">
              <a:defRPr>
                <a:solidFill>
                  <a:srgbClr val="FFFFFF"/>
                </a:solidFill>
              </a:defRPr>
            </a:pPr>
          </a:p>
        </p:txBody>
      </p:sp>
      <p:sp>
        <p:nvSpPr>
          <p:cNvPr id="288" name="乘號 8"/>
          <p:cNvSpPr/>
          <p:nvPr/>
        </p:nvSpPr>
        <p:spPr>
          <a:xfrm>
            <a:off x="1537779" y="4500640"/>
            <a:ext cx="162655" cy="16419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5129"/>
                </a:moveTo>
                <a:lnTo>
                  <a:pt x="5273" y="0"/>
                </a:lnTo>
                <a:lnTo>
                  <a:pt x="10800" y="5576"/>
                </a:lnTo>
                <a:lnTo>
                  <a:pt x="16327" y="0"/>
                </a:lnTo>
                <a:lnTo>
                  <a:pt x="21600" y="5129"/>
                </a:lnTo>
                <a:lnTo>
                  <a:pt x="15978" y="10800"/>
                </a:lnTo>
                <a:lnTo>
                  <a:pt x="21600" y="16471"/>
                </a:lnTo>
                <a:lnTo>
                  <a:pt x="16327" y="21600"/>
                </a:lnTo>
                <a:lnTo>
                  <a:pt x="10800" y="16024"/>
                </a:lnTo>
                <a:lnTo>
                  <a:pt x="5273" y="21600"/>
                </a:lnTo>
                <a:lnTo>
                  <a:pt x="0" y="16471"/>
                </a:lnTo>
                <a:lnTo>
                  <a:pt x="5622" y="10800"/>
                </a:lnTo>
                <a:close/>
              </a:path>
            </a:pathLst>
          </a:custGeom>
          <a:solidFill>
            <a:schemeClr val="accent1"/>
          </a:solidFill>
          <a:ln w="25400">
            <a:solidFill>
              <a:srgbClr val="3A5E8A"/>
            </a:solidFill>
          </a:ln>
        </p:spPr>
        <p:txBody>
          <a:bodyPr lIns="45719" rIns="45719" anchor="ctr"/>
          <a:lstStyle/>
          <a:p>
            <a:pPr algn="ctr">
              <a:defRPr>
                <a:solidFill>
                  <a:srgbClr val="FFFFFF"/>
                </a:solidFill>
              </a:defRPr>
            </a:pPr>
          </a:p>
        </p:txBody>
      </p:sp>
      <p:sp>
        <p:nvSpPr>
          <p:cNvPr id="289" name="乘號 9"/>
          <p:cNvSpPr/>
          <p:nvPr/>
        </p:nvSpPr>
        <p:spPr>
          <a:xfrm>
            <a:off x="1177739" y="5004696"/>
            <a:ext cx="162655" cy="16419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5129"/>
                </a:moveTo>
                <a:lnTo>
                  <a:pt x="5273" y="0"/>
                </a:lnTo>
                <a:lnTo>
                  <a:pt x="10800" y="5576"/>
                </a:lnTo>
                <a:lnTo>
                  <a:pt x="16327" y="0"/>
                </a:lnTo>
                <a:lnTo>
                  <a:pt x="21600" y="5129"/>
                </a:lnTo>
                <a:lnTo>
                  <a:pt x="15978" y="10800"/>
                </a:lnTo>
                <a:lnTo>
                  <a:pt x="21600" y="16471"/>
                </a:lnTo>
                <a:lnTo>
                  <a:pt x="16327" y="21600"/>
                </a:lnTo>
                <a:lnTo>
                  <a:pt x="10800" y="16024"/>
                </a:lnTo>
                <a:lnTo>
                  <a:pt x="5273" y="21600"/>
                </a:lnTo>
                <a:lnTo>
                  <a:pt x="0" y="16471"/>
                </a:lnTo>
                <a:lnTo>
                  <a:pt x="5622" y="10800"/>
                </a:lnTo>
                <a:close/>
              </a:path>
            </a:pathLst>
          </a:custGeom>
          <a:solidFill>
            <a:schemeClr val="accent1"/>
          </a:solidFill>
          <a:ln w="25400">
            <a:solidFill>
              <a:srgbClr val="3A5E8A"/>
            </a:solidFill>
          </a:ln>
        </p:spPr>
        <p:txBody>
          <a:bodyPr lIns="45719" rIns="45719" anchor="ctr"/>
          <a:lstStyle/>
          <a:p>
            <a:pPr algn="ctr">
              <a:defRPr>
                <a:solidFill>
                  <a:srgbClr val="FFFFFF"/>
                </a:solidFill>
              </a:defRPr>
            </a:pPr>
          </a:p>
        </p:txBody>
      </p:sp>
      <p:sp>
        <p:nvSpPr>
          <p:cNvPr id="290" name="流程圖: 接點 10"/>
          <p:cNvSpPr/>
          <p:nvPr/>
        </p:nvSpPr>
        <p:spPr>
          <a:xfrm>
            <a:off x="2076872" y="4750296"/>
            <a:ext cx="157733" cy="160635"/>
          </a:xfrm>
          <a:prstGeom prst="ellipse">
            <a:avLst/>
          </a:prstGeom>
          <a:solidFill>
            <a:srgbClr val="FF0000"/>
          </a:solidFill>
          <a:ln w="25400">
            <a:solidFill>
              <a:srgbClr val="3A5E8A"/>
            </a:solidFill>
          </a:ln>
        </p:spPr>
        <p:txBody>
          <a:bodyPr lIns="45719" rIns="45719" anchor="ctr"/>
          <a:lstStyle/>
          <a:p>
            <a:pPr algn="ctr">
              <a:defRPr>
                <a:solidFill>
                  <a:srgbClr val="FF0000"/>
                </a:solidFill>
              </a:defRPr>
            </a:pPr>
          </a:p>
        </p:txBody>
      </p:sp>
      <p:sp>
        <p:nvSpPr>
          <p:cNvPr id="291" name="流程圖: 接點 11"/>
          <p:cNvSpPr/>
          <p:nvPr/>
        </p:nvSpPr>
        <p:spPr>
          <a:xfrm>
            <a:off x="1788840" y="4894312"/>
            <a:ext cx="157733" cy="160635"/>
          </a:xfrm>
          <a:prstGeom prst="ellipse">
            <a:avLst/>
          </a:prstGeom>
          <a:solidFill>
            <a:srgbClr val="FF0000"/>
          </a:solidFill>
          <a:ln w="25400">
            <a:solidFill>
              <a:srgbClr val="3A5E8A"/>
            </a:solidFill>
          </a:ln>
        </p:spPr>
        <p:txBody>
          <a:bodyPr lIns="45719" rIns="45719" anchor="ctr"/>
          <a:lstStyle/>
          <a:p>
            <a:pPr algn="ctr">
              <a:defRPr>
                <a:solidFill>
                  <a:srgbClr val="FF0000"/>
                </a:solidFill>
              </a:defRPr>
            </a:pPr>
          </a:p>
        </p:txBody>
      </p:sp>
      <p:sp>
        <p:nvSpPr>
          <p:cNvPr id="292" name="流程圖: 接點 12"/>
          <p:cNvSpPr/>
          <p:nvPr/>
        </p:nvSpPr>
        <p:spPr>
          <a:xfrm>
            <a:off x="2364903" y="4750296"/>
            <a:ext cx="157733" cy="160635"/>
          </a:xfrm>
          <a:prstGeom prst="ellipse">
            <a:avLst/>
          </a:prstGeom>
          <a:solidFill>
            <a:srgbClr val="FF0000"/>
          </a:solidFill>
          <a:ln w="25400">
            <a:solidFill>
              <a:srgbClr val="3A5E8A"/>
            </a:solidFill>
          </a:ln>
        </p:spPr>
        <p:txBody>
          <a:bodyPr lIns="45719" rIns="45719" anchor="ctr"/>
          <a:lstStyle/>
          <a:p>
            <a:pPr algn="ctr">
              <a:defRPr>
                <a:solidFill>
                  <a:srgbClr val="FF0000"/>
                </a:solidFill>
              </a:defRPr>
            </a:pPr>
          </a:p>
        </p:txBody>
      </p:sp>
      <p:sp>
        <p:nvSpPr>
          <p:cNvPr id="293" name="流程圖: 接點 13"/>
          <p:cNvSpPr/>
          <p:nvPr/>
        </p:nvSpPr>
        <p:spPr>
          <a:xfrm>
            <a:off x="2148880" y="4966320"/>
            <a:ext cx="157733" cy="160635"/>
          </a:xfrm>
          <a:prstGeom prst="ellipse">
            <a:avLst/>
          </a:prstGeom>
          <a:solidFill>
            <a:srgbClr val="FF0000"/>
          </a:solidFill>
          <a:ln w="25400">
            <a:solidFill>
              <a:srgbClr val="3A5E8A"/>
            </a:solidFill>
          </a:ln>
        </p:spPr>
        <p:txBody>
          <a:bodyPr lIns="45719" rIns="45719" anchor="ctr"/>
          <a:lstStyle/>
          <a:p>
            <a:pPr algn="ctr">
              <a:defRPr>
                <a:solidFill>
                  <a:srgbClr val="FF0000"/>
                </a:solidFill>
              </a:defRPr>
            </a:pPr>
          </a:p>
        </p:txBody>
      </p:sp>
      <p:sp>
        <p:nvSpPr>
          <p:cNvPr id="294" name="流程圖: 接點 14"/>
          <p:cNvSpPr/>
          <p:nvPr/>
        </p:nvSpPr>
        <p:spPr>
          <a:xfrm>
            <a:off x="2004864" y="5182344"/>
            <a:ext cx="157733" cy="160635"/>
          </a:xfrm>
          <a:prstGeom prst="ellipse">
            <a:avLst/>
          </a:prstGeom>
          <a:solidFill>
            <a:srgbClr val="FF0000"/>
          </a:solidFill>
          <a:ln w="25400">
            <a:solidFill>
              <a:srgbClr val="3A5E8A"/>
            </a:solidFill>
          </a:ln>
        </p:spPr>
        <p:txBody>
          <a:bodyPr lIns="45719" rIns="45719" anchor="ctr"/>
          <a:lstStyle/>
          <a:p>
            <a:pPr algn="ctr">
              <a:defRPr>
                <a:solidFill>
                  <a:srgbClr val="FF0000"/>
                </a:solidFill>
              </a:defRPr>
            </a:pPr>
          </a:p>
        </p:txBody>
      </p:sp>
      <p:sp>
        <p:nvSpPr>
          <p:cNvPr id="295" name="流程圖: 接點 15"/>
          <p:cNvSpPr/>
          <p:nvPr/>
        </p:nvSpPr>
        <p:spPr>
          <a:xfrm>
            <a:off x="2567211" y="4966320"/>
            <a:ext cx="157733" cy="160635"/>
          </a:xfrm>
          <a:prstGeom prst="ellipse">
            <a:avLst/>
          </a:prstGeom>
          <a:solidFill>
            <a:srgbClr val="FF0000"/>
          </a:solidFill>
          <a:ln w="25400">
            <a:solidFill>
              <a:srgbClr val="3A5E8A"/>
            </a:solidFill>
          </a:ln>
        </p:spPr>
        <p:txBody>
          <a:bodyPr lIns="45719" rIns="45719" anchor="ctr"/>
          <a:lstStyle/>
          <a:p>
            <a:pPr algn="ctr">
              <a:defRPr>
                <a:solidFill>
                  <a:srgbClr val="FF0000"/>
                </a:solidFill>
              </a:defRPr>
            </a:pPr>
          </a:p>
        </p:txBody>
      </p:sp>
      <p:sp>
        <p:nvSpPr>
          <p:cNvPr id="296" name="流程圖: 接點 16"/>
          <p:cNvSpPr/>
          <p:nvPr/>
        </p:nvSpPr>
        <p:spPr>
          <a:xfrm>
            <a:off x="2292896" y="5182344"/>
            <a:ext cx="157733" cy="160635"/>
          </a:xfrm>
          <a:prstGeom prst="ellipse">
            <a:avLst/>
          </a:prstGeom>
          <a:solidFill>
            <a:srgbClr val="FF0000"/>
          </a:solidFill>
          <a:ln w="25400">
            <a:solidFill>
              <a:srgbClr val="3A5E8A"/>
            </a:solidFill>
          </a:ln>
        </p:spPr>
        <p:txBody>
          <a:bodyPr lIns="45719" rIns="45719" anchor="ctr"/>
          <a:lstStyle/>
          <a:p>
            <a:pPr algn="ctr">
              <a:defRPr>
                <a:solidFill>
                  <a:srgbClr val="FF0000"/>
                </a:solidFill>
              </a:defRPr>
            </a:pPr>
          </a:p>
        </p:txBody>
      </p:sp>
      <p:sp>
        <p:nvSpPr>
          <p:cNvPr id="297" name="流程圖: 接點 17"/>
          <p:cNvSpPr/>
          <p:nvPr/>
        </p:nvSpPr>
        <p:spPr>
          <a:xfrm>
            <a:off x="2148880" y="5326360"/>
            <a:ext cx="157733" cy="160635"/>
          </a:xfrm>
          <a:prstGeom prst="ellipse">
            <a:avLst/>
          </a:prstGeom>
          <a:solidFill>
            <a:srgbClr val="FF0000"/>
          </a:solidFill>
          <a:ln w="25400">
            <a:solidFill>
              <a:srgbClr val="3A5E8A"/>
            </a:solidFill>
          </a:ln>
        </p:spPr>
        <p:txBody>
          <a:bodyPr lIns="45719" rIns="45719" anchor="ctr"/>
          <a:lstStyle/>
          <a:p>
            <a:pPr algn="ctr">
              <a:defRPr>
                <a:solidFill>
                  <a:srgbClr val="FF0000"/>
                </a:solidFill>
              </a:defRPr>
            </a:pPr>
          </a:p>
        </p:txBody>
      </p:sp>
      <p:sp>
        <p:nvSpPr>
          <p:cNvPr id="298" name="乘號 19"/>
          <p:cNvSpPr/>
          <p:nvPr/>
        </p:nvSpPr>
        <p:spPr>
          <a:xfrm>
            <a:off x="2885357" y="5580760"/>
            <a:ext cx="162655" cy="16419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5129"/>
                </a:moveTo>
                <a:lnTo>
                  <a:pt x="5273" y="0"/>
                </a:lnTo>
                <a:lnTo>
                  <a:pt x="10800" y="5576"/>
                </a:lnTo>
                <a:lnTo>
                  <a:pt x="16327" y="0"/>
                </a:lnTo>
                <a:lnTo>
                  <a:pt x="21600" y="5129"/>
                </a:lnTo>
                <a:lnTo>
                  <a:pt x="15978" y="10800"/>
                </a:lnTo>
                <a:lnTo>
                  <a:pt x="21600" y="16471"/>
                </a:lnTo>
                <a:lnTo>
                  <a:pt x="16327" y="21600"/>
                </a:lnTo>
                <a:lnTo>
                  <a:pt x="10800" y="16024"/>
                </a:lnTo>
                <a:lnTo>
                  <a:pt x="5273" y="21600"/>
                </a:lnTo>
                <a:lnTo>
                  <a:pt x="0" y="16471"/>
                </a:lnTo>
                <a:lnTo>
                  <a:pt x="5622" y="10800"/>
                </a:lnTo>
                <a:close/>
              </a:path>
            </a:pathLst>
          </a:custGeom>
          <a:solidFill>
            <a:schemeClr val="accent1"/>
          </a:solidFill>
          <a:ln w="25400">
            <a:solidFill>
              <a:srgbClr val="3A5E8A"/>
            </a:solidFill>
          </a:ln>
        </p:spPr>
        <p:txBody>
          <a:bodyPr lIns="45719" rIns="45719" anchor="ctr"/>
          <a:lstStyle/>
          <a:p>
            <a:pPr algn="ctr">
              <a:defRPr>
                <a:solidFill>
                  <a:srgbClr val="FFFFFF"/>
                </a:solidFill>
              </a:defRPr>
            </a:pPr>
          </a:p>
        </p:txBody>
      </p:sp>
      <p:sp>
        <p:nvSpPr>
          <p:cNvPr id="299" name="乘號 20"/>
          <p:cNvSpPr/>
          <p:nvPr/>
        </p:nvSpPr>
        <p:spPr>
          <a:xfrm>
            <a:off x="2957365" y="4763746"/>
            <a:ext cx="162655" cy="16419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5129"/>
                </a:moveTo>
                <a:lnTo>
                  <a:pt x="5273" y="0"/>
                </a:lnTo>
                <a:lnTo>
                  <a:pt x="10800" y="5576"/>
                </a:lnTo>
                <a:lnTo>
                  <a:pt x="16327" y="0"/>
                </a:lnTo>
                <a:lnTo>
                  <a:pt x="21600" y="5129"/>
                </a:lnTo>
                <a:lnTo>
                  <a:pt x="15978" y="10800"/>
                </a:lnTo>
                <a:lnTo>
                  <a:pt x="21600" y="16471"/>
                </a:lnTo>
                <a:lnTo>
                  <a:pt x="16327" y="21600"/>
                </a:lnTo>
                <a:lnTo>
                  <a:pt x="10800" y="16024"/>
                </a:lnTo>
                <a:lnTo>
                  <a:pt x="5273" y="21600"/>
                </a:lnTo>
                <a:lnTo>
                  <a:pt x="0" y="16471"/>
                </a:lnTo>
                <a:lnTo>
                  <a:pt x="5622" y="10800"/>
                </a:lnTo>
                <a:close/>
              </a:path>
            </a:pathLst>
          </a:custGeom>
          <a:solidFill>
            <a:schemeClr val="accent1"/>
          </a:solidFill>
          <a:ln w="25400">
            <a:solidFill>
              <a:srgbClr val="3A5E8A"/>
            </a:solidFill>
          </a:ln>
        </p:spPr>
        <p:txBody>
          <a:bodyPr lIns="45719" rIns="45719" anchor="ctr"/>
          <a:lstStyle/>
          <a:p>
            <a:pPr algn="ctr">
              <a:defRPr>
                <a:solidFill>
                  <a:srgbClr val="FFFFFF"/>
                </a:solidFill>
              </a:defRPr>
            </a:pPr>
          </a:p>
        </p:txBody>
      </p:sp>
      <p:sp>
        <p:nvSpPr>
          <p:cNvPr id="300" name="乘號 21"/>
          <p:cNvSpPr/>
          <p:nvPr/>
        </p:nvSpPr>
        <p:spPr>
          <a:xfrm>
            <a:off x="3101382" y="5148712"/>
            <a:ext cx="162655" cy="16419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5129"/>
                </a:moveTo>
                <a:lnTo>
                  <a:pt x="5273" y="0"/>
                </a:lnTo>
                <a:lnTo>
                  <a:pt x="10800" y="5576"/>
                </a:lnTo>
                <a:lnTo>
                  <a:pt x="16327" y="0"/>
                </a:lnTo>
                <a:lnTo>
                  <a:pt x="21600" y="5129"/>
                </a:lnTo>
                <a:lnTo>
                  <a:pt x="15978" y="10800"/>
                </a:lnTo>
                <a:lnTo>
                  <a:pt x="21600" y="16471"/>
                </a:lnTo>
                <a:lnTo>
                  <a:pt x="16327" y="21600"/>
                </a:lnTo>
                <a:lnTo>
                  <a:pt x="10800" y="16024"/>
                </a:lnTo>
                <a:lnTo>
                  <a:pt x="5273" y="21600"/>
                </a:lnTo>
                <a:lnTo>
                  <a:pt x="0" y="16471"/>
                </a:lnTo>
                <a:lnTo>
                  <a:pt x="5622" y="10800"/>
                </a:lnTo>
                <a:close/>
              </a:path>
            </a:pathLst>
          </a:custGeom>
          <a:solidFill>
            <a:schemeClr val="accent1"/>
          </a:solidFill>
          <a:ln w="25400">
            <a:solidFill>
              <a:srgbClr val="3A5E8A"/>
            </a:solidFill>
          </a:ln>
        </p:spPr>
        <p:txBody>
          <a:bodyPr lIns="45719" rIns="45719" anchor="ctr"/>
          <a:lstStyle/>
          <a:p>
            <a:pPr algn="ctr">
              <a:defRPr>
                <a:solidFill>
                  <a:srgbClr val="FFFFFF"/>
                </a:solidFill>
              </a:defRPr>
            </a:pPr>
          </a:p>
        </p:txBody>
      </p:sp>
      <p:sp>
        <p:nvSpPr>
          <p:cNvPr id="301" name="乘號 22"/>
          <p:cNvSpPr/>
          <p:nvPr/>
        </p:nvSpPr>
        <p:spPr>
          <a:xfrm>
            <a:off x="2669333" y="4356623"/>
            <a:ext cx="162655" cy="16420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5129"/>
                </a:moveTo>
                <a:lnTo>
                  <a:pt x="5273" y="0"/>
                </a:lnTo>
                <a:lnTo>
                  <a:pt x="10800" y="5576"/>
                </a:lnTo>
                <a:lnTo>
                  <a:pt x="16327" y="0"/>
                </a:lnTo>
                <a:lnTo>
                  <a:pt x="21600" y="5129"/>
                </a:lnTo>
                <a:lnTo>
                  <a:pt x="15978" y="10800"/>
                </a:lnTo>
                <a:lnTo>
                  <a:pt x="21600" y="16471"/>
                </a:lnTo>
                <a:lnTo>
                  <a:pt x="16327" y="21600"/>
                </a:lnTo>
                <a:lnTo>
                  <a:pt x="10800" y="16024"/>
                </a:lnTo>
                <a:lnTo>
                  <a:pt x="5273" y="21600"/>
                </a:lnTo>
                <a:lnTo>
                  <a:pt x="0" y="16471"/>
                </a:lnTo>
                <a:lnTo>
                  <a:pt x="5622" y="10800"/>
                </a:lnTo>
                <a:close/>
              </a:path>
            </a:pathLst>
          </a:custGeom>
          <a:solidFill>
            <a:schemeClr val="accent1"/>
          </a:solidFill>
          <a:ln w="25400">
            <a:solidFill>
              <a:srgbClr val="3A5E8A"/>
            </a:solidFill>
          </a:ln>
        </p:spPr>
        <p:txBody>
          <a:bodyPr lIns="45719" rIns="45719" anchor="ctr"/>
          <a:lstStyle/>
          <a:p>
            <a:pPr algn="ctr">
              <a:defRPr>
                <a:solidFill>
                  <a:srgbClr val="FFFFFF"/>
                </a:solidFill>
              </a:defRPr>
            </a:pPr>
          </a:p>
        </p:txBody>
      </p:sp>
      <p:sp>
        <p:nvSpPr>
          <p:cNvPr id="302" name="乘號 23"/>
          <p:cNvSpPr/>
          <p:nvPr/>
        </p:nvSpPr>
        <p:spPr>
          <a:xfrm>
            <a:off x="1321755" y="5339810"/>
            <a:ext cx="162655" cy="16419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5129"/>
                </a:moveTo>
                <a:lnTo>
                  <a:pt x="5273" y="0"/>
                </a:lnTo>
                <a:lnTo>
                  <a:pt x="10800" y="5576"/>
                </a:lnTo>
                <a:lnTo>
                  <a:pt x="16327" y="0"/>
                </a:lnTo>
                <a:lnTo>
                  <a:pt x="21600" y="5129"/>
                </a:lnTo>
                <a:lnTo>
                  <a:pt x="15978" y="10800"/>
                </a:lnTo>
                <a:lnTo>
                  <a:pt x="21600" y="16471"/>
                </a:lnTo>
                <a:lnTo>
                  <a:pt x="16327" y="21600"/>
                </a:lnTo>
                <a:lnTo>
                  <a:pt x="10800" y="16024"/>
                </a:lnTo>
                <a:lnTo>
                  <a:pt x="5273" y="21600"/>
                </a:lnTo>
                <a:lnTo>
                  <a:pt x="0" y="16471"/>
                </a:lnTo>
                <a:lnTo>
                  <a:pt x="5622" y="10800"/>
                </a:lnTo>
                <a:close/>
              </a:path>
            </a:pathLst>
          </a:custGeom>
          <a:solidFill>
            <a:schemeClr val="accent1"/>
          </a:solidFill>
          <a:ln w="25400">
            <a:solidFill>
              <a:srgbClr val="3A5E8A"/>
            </a:solidFill>
          </a:ln>
        </p:spPr>
        <p:txBody>
          <a:bodyPr lIns="45719" rIns="45719" anchor="ctr"/>
          <a:lstStyle/>
          <a:p>
            <a:pPr algn="ctr">
              <a:defRPr>
                <a:solidFill>
                  <a:srgbClr val="FFFFFF"/>
                </a:solidFill>
              </a:defRPr>
            </a:pPr>
          </a:p>
        </p:txBody>
      </p:sp>
      <p:sp>
        <p:nvSpPr>
          <p:cNvPr id="303" name="流程圖: 接點 24"/>
          <p:cNvSpPr/>
          <p:nvPr/>
        </p:nvSpPr>
        <p:spPr>
          <a:xfrm>
            <a:off x="1716832" y="5182344"/>
            <a:ext cx="157733" cy="160635"/>
          </a:xfrm>
          <a:prstGeom prst="ellipse">
            <a:avLst/>
          </a:prstGeom>
          <a:solidFill>
            <a:srgbClr val="FF0000"/>
          </a:solidFill>
          <a:ln w="25400">
            <a:solidFill>
              <a:srgbClr val="3A5E8A"/>
            </a:solidFill>
          </a:ln>
        </p:spPr>
        <p:txBody>
          <a:bodyPr lIns="45719" rIns="45719" anchor="ctr"/>
          <a:lstStyle/>
          <a:p>
            <a:pPr algn="ctr">
              <a:defRPr>
                <a:solidFill>
                  <a:srgbClr val="FF0000"/>
                </a:solidFill>
              </a:defRPr>
            </a:pPr>
          </a:p>
        </p:txBody>
      </p:sp>
      <p:sp>
        <p:nvSpPr>
          <p:cNvPr id="304" name="流程圖: 接點 25"/>
          <p:cNvSpPr/>
          <p:nvPr/>
        </p:nvSpPr>
        <p:spPr>
          <a:xfrm>
            <a:off x="1788840" y="5398368"/>
            <a:ext cx="157733" cy="160635"/>
          </a:xfrm>
          <a:prstGeom prst="ellipse">
            <a:avLst/>
          </a:prstGeom>
          <a:solidFill>
            <a:srgbClr val="FF0000"/>
          </a:solidFill>
          <a:ln w="25400">
            <a:solidFill>
              <a:srgbClr val="3A5E8A"/>
            </a:solidFill>
          </a:ln>
        </p:spPr>
        <p:txBody>
          <a:bodyPr lIns="45719" rIns="45719" anchor="ctr"/>
          <a:lstStyle/>
          <a:p>
            <a:pPr algn="ctr">
              <a:defRPr>
                <a:solidFill>
                  <a:srgbClr val="FF0000"/>
                </a:solidFill>
              </a:defRPr>
            </a:pPr>
          </a:p>
        </p:txBody>
      </p:sp>
      <p:sp>
        <p:nvSpPr>
          <p:cNvPr id="305" name="流程圖: 接點 26"/>
          <p:cNvSpPr/>
          <p:nvPr/>
        </p:nvSpPr>
        <p:spPr>
          <a:xfrm>
            <a:off x="2351188" y="5525766"/>
            <a:ext cx="157733" cy="160635"/>
          </a:xfrm>
          <a:prstGeom prst="ellipse">
            <a:avLst/>
          </a:prstGeom>
          <a:solidFill>
            <a:srgbClr val="FF0000"/>
          </a:solidFill>
          <a:ln w="25400">
            <a:solidFill>
              <a:srgbClr val="3A5E8A"/>
            </a:solidFill>
          </a:ln>
        </p:spPr>
        <p:txBody>
          <a:bodyPr lIns="45719" rIns="45719" anchor="ctr"/>
          <a:lstStyle/>
          <a:p>
            <a:pPr algn="ctr">
              <a:defRPr>
                <a:solidFill>
                  <a:srgbClr val="FF0000"/>
                </a:solidFill>
              </a:defRPr>
            </a:pPr>
          </a:p>
        </p:txBody>
      </p:sp>
      <p:sp>
        <p:nvSpPr>
          <p:cNvPr id="306" name="流程圖: 接點 27"/>
          <p:cNvSpPr/>
          <p:nvPr/>
        </p:nvSpPr>
        <p:spPr>
          <a:xfrm>
            <a:off x="2567211" y="5309742"/>
            <a:ext cx="157733" cy="160635"/>
          </a:xfrm>
          <a:prstGeom prst="ellipse">
            <a:avLst/>
          </a:prstGeom>
          <a:solidFill>
            <a:srgbClr val="FF0000"/>
          </a:solidFill>
          <a:ln w="25400">
            <a:solidFill>
              <a:srgbClr val="3A5E8A"/>
            </a:solidFill>
          </a:ln>
        </p:spPr>
        <p:txBody>
          <a:bodyPr lIns="45719" rIns="45719" anchor="ctr"/>
          <a:lstStyle/>
          <a:p>
            <a:pPr algn="ctr">
              <a:defRPr>
                <a:solidFill>
                  <a:srgbClr val="FF0000"/>
                </a:solidFill>
              </a:defRPr>
            </a:pPr>
          </a:p>
        </p:txBody>
      </p:sp>
      <p:pic>
        <p:nvPicPr>
          <p:cNvPr id="307" name="Picture 1" descr="Picture 1"/>
          <p:cNvPicPr>
            <a:picLocks noChangeAspect="1"/>
          </p:cNvPicPr>
          <p:nvPr/>
        </p:nvPicPr>
        <p:blipFill>
          <a:blip r:embed="rId2">
            <a:extLst/>
          </a:blip>
          <a:stretch>
            <a:fillRect/>
          </a:stretch>
        </p:blipFill>
        <p:spPr>
          <a:xfrm>
            <a:off x="2004864" y="6404569"/>
            <a:ext cx="447676" cy="361951"/>
          </a:xfrm>
          <a:prstGeom prst="rect">
            <a:avLst/>
          </a:prstGeom>
          <a:ln w="12700">
            <a:miter lim="400000"/>
          </a:ln>
        </p:spPr>
      </p:pic>
      <p:pic>
        <p:nvPicPr>
          <p:cNvPr id="308" name="Picture 3" descr="Picture 3"/>
          <p:cNvPicPr>
            <a:picLocks noChangeAspect="1"/>
          </p:cNvPicPr>
          <p:nvPr/>
        </p:nvPicPr>
        <p:blipFill>
          <a:blip r:embed="rId3">
            <a:extLst/>
          </a:blip>
          <a:stretch>
            <a:fillRect/>
          </a:stretch>
        </p:blipFill>
        <p:spPr>
          <a:xfrm>
            <a:off x="189036" y="4822304"/>
            <a:ext cx="447676" cy="361951"/>
          </a:xfrm>
          <a:prstGeom prst="rect">
            <a:avLst/>
          </a:prstGeom>
          <a:ln w="12700">
            <a:miter lim="400000"/>
          </a:ln>
        </p:spPr>
      </p:pic>
      <p:sp>
        <p:nvSpPr>
          <p:cNvPr id="309" name="乘號 30"/>
          <p:cNvSpPr/>
          <p:nvPr/>
        </p:nvSpPr>
        <p:spPr>
          <a:xfrm>
            <a:off x="1321755" y="5555834"/>
            <a:ext cx="162655" cy="16419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5129"/>
                </a:moveTo>
                <a:lnTo>
                  <a:pt x="5273" y="0"/>
                </a:lnTo>
                <a:lnTo>
                  <a:pt x="10800" y="5576"/>
                </a:lnTo>
                <a:lnTo>
                  <a:pt x="16327" y="0"/>
                </a:lnTo>
                <a:lnTo>
                  <a:pt x="21600" y="5129"/>
                </a:lnTo>
                <a:lnTo>
                  <a:pt x="15978" y="10800"/>
                </a:lnTo>
                <a:lnTo>
                  <a:pt x="21600" y="16471"/>
                </a:lnTo>
                <a:lnTo>
                  <a:pt x="16327" y="21600"/>
                </a:lnTo>
                <a:lnTo>
                  <a:pt x="10800" y="16024"/>
                </a:lnTo>
                <a:lnTo>
                  <a:pt x="5273" y="21600"/>
                </a:lnTo>
                <a:lnTo>
                  <a:pt x="0" y="16471"/>
                </a:lnTo>
                <a:lnTo>
                  <a:pt x="5622" y="10800"/>
                </a:lnTo>
                <a:close/>
              </a:path>
            </a:pathLst>
          </a:custGeom>
          <a:solidFill>
            <a:schemeClr val="accent1"/>
          </a:solidFill>
          <a:ln w="25400">
            <a:solidFill>
              <a:srgbClr val="3A5E8A"/>
            </a:solidFill>
          </a:ln>
        </p:spPr>
        <p:txBody>
          <a:bodyPr lIns="45719" rIns="45719" anchor="ctr"/>
          <a:lstStyle/>
          <a:p>
            <a:pPr algn="ctr">
              <a:defRPr>
                <a:solidFill>
                  <a:srgbClr val="FFFFFF"/>
                </a:solidFill>
              </a:defRPr>
            </a:pPr>
          </a:p>
        </p:txBody>
      </p:sp>
      <p:sp>
        <p:nvSpPr>
          <p:cNvPr id="310" name="乘號 31"/>
          <p:cNvSpPr/>
          <p:nvPr/>
        </p:nvSpPr>
        <p:spPr>
          <a:xfrm>
            <a:off x="1897820" y="5987881"/>
            <a:ext cx="162655" cy="16419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5129"/>
                </a:moveTo>
                <a:lnTo>
                  <a:pt x="5273" y="0"/>
                </a:lnTo>
                <a:lnTo>
                  <a:pt x="10800" y="5576"/>
                </a:lnTo>
                <a:lnTo>
                  <a:pt x="16327" y="0"/>
                </a:lnTo>
                <a:lnTo>
                  <a:pt x="21600" y="5129"/>
                </a:lnTo>
                <a:lnTo>
                  <a:pt x="15978" y="10800"/>
                </a:lnTo>
                <a:lnTo>
                  <a:pt x="21600" y="16471"/>
                </a:lnTo>
                <a:lnTo>
                  <a:pt x="16327" y="21600"/>
                </a:lnTo>
                <a:lnTo>
                  <a:pt x="10800" y="16024"/>
                </a:lnTo>
                <a:lnTo>
                  <a:pt x="5273" y="21600"/>
                </a:lnTo>
                <a:lnTo>
                  <a:pt x="0" y="16471"/>
                </a:lnTo>
                <a:lnTo>
                  <a:pt x="5622" y="10800"/>
                </a:lnTo>
                <a:close/>
              </a:path>
            </a:pathLst>
          </a:custGeom>
          <a:solidFill>
            <a:schemeClr val="accent1"/>
          </a:solidFill>
          <a:ln w="25400">
            <a:solidFill>
              <a:srgbClr val="3A5E8A"/>
            </a:solidFill>
          </a:ln>
        </p:spPr>
        <p:txBody>
          <a:bodyPr lIns="45719" rIns="45719" anchor="ctr"/>
          <a:lstStyle/>
          <a:p>
            <a:pPr algn="ctr">
              <a:defRPr>
                <a:solidFill>
                  <a:srgbClr val="FFFFFF"/>
                </a:solidFill>
              </a:defRPr>
            </a:pPr>
          </a:p>
        </p:txBody>
      </p:sp>
      <p:sp>
        <p:nvSpPr>
          <p:cNvPr id="311" name="乘號 32"/>
          <p:cNvSpPr/>
          <p:nvPr/>
        </p:nvSpPr>
        <p:spPr>
          <a:xfrm>
            <a:off x="1393763" y="4788672"/>
            <a:ext cx="162655" cy="16419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5129"/>
                </a:moveTo>
                <a:lnTo>
                  <a:pt x="5273" y="0"/>
                </a:lnTo>
                <a:lnTo>
                  <a:pt x="10800" y="5576"/>
                </a:lnTo>
                <a:lnTo>
                  <a:pt x="16327" y="0"/>
                </a:lnTo>
                <a:lnTo>
                  <a:pt x="21600" y="5129"/>
                </a:lnTo>
                <a:lnTo>
                  <a:pt x="15978" y="10800"/>
                </a:lnTo>
                <a:lnTo>
                  <a:pt x="21600" y="16471"/>
                </a:lnTo>
                <a:lnTo>
                  <a:pt x="16327" y="21600"/>
                </a:lnTo>
                <a:lnTo>
                  <a:pt x="10800" y="16024"/>
                </a:lnTo>
                <a:lnTo>
                  <a:pt x="5273" y="21600"/>
                </a:lnTo>
                <a:lnTo>
                  <a:pt x="0" y="16471"/>
                </a:lnTo>
                <a:lnTo>
                  <a:pt x="5622" y="10800"/>
                </a:lnTo>
                <a:close/>
              </a:path>
            </a:pathLst>
          </a:custGeom>
          <a:solidFill>
            <a:schemeClr val="accent1"/>
          </a:solidFill>
          <a:ln w="25400">
            <a:solidFill>
              <a:srgbClr val="3A5E8A"/>
            </a:solidFill>
          </a:ln>
        </p:spPr>
        <p:txBody>
          <a:bodyPr lIns="45719" rIns="45719" anchor="ctr"/>
          <a:lstStyle/>
          <a:p>
            <a:pPr algn="ctr">
              <a:defRPr>
                <a:solidFill>
                  <a:srgbClr val="FFFFFF"/>
                </a:solidFill>
              </a:defRPr>
            </a:pPr>
          </a:p>
        </p:txBody>
      </p:sp>
      <p:sp>
        <p:nvSpPr>
          <p:cNvPr id="312" name="流程圖: 接點 33"/>
          <p:cNvSpPr/>
          <p:nvPr/>
        </p:nvSpPr>
        <p:spPr>
          <a:xfrm>
            <a:off x="2004864" y="5597774"/>
            <a:ext cx="157733" cy="160635"/>
          </a:xfrm>
          <a:prstGeom prst="ellipse">
            <a:avLst/>
          </a:prstGeom>
          <a:solidFill>
            <a:srgbClr val="FF0000"/>
          </a:solidFill>
          <a:ln w="25400">
            <a:solidFill>
              <a:srgbClr val="3A5E8A"/>
            </a:solidFill>
          </a:ln>
        </p:spPr>
        <p:txBody>
          <a:bodyPr lIns="45719" rIns="45719" anchor="ctr"/>
          <a:lstStyle/>
          <a:p>
            <a:pPr algn="ctr">
              <a:defRPr>
                <a:solidFill>
                  <a:srgbClr val="FF0000"/>
                </a:solidFill>
              </a:defRPr>
            </a:pPr>
          </a:p>
        </p:txBody>
      </p:sp>
      <p:sp>
        <p:nvSpPr>
          <p:cNvPr id="313" name="橢圓 39"/>
          <p:cNvSpPr/>
          <p:nvPr/>
        </p:nvSpPr>
        <p:spPr>
          <a:xfrm>
            <a:off x="1572816" y="4534272"/>
            <a:ext cx="1296145" cy="1368152"/>
          </a:xfrm>
          <a:prstGeom prst="ellipse">
            <a:avLst/>
          </a:prstGeom>
          <a:ln w="38100">
            <a:solidFill>
              <a:srgbClr val="000000"/>
            </a:solidFill>
            <a:prstDash val="dash"/>
          </a:ln>
        </p:spPr>
        <p:txBody>
          <a:bodyPr lIns="45719" rIns="45719" anchor="ctr"/>
          <a:lstStyle/>
          <a:p>
            <a:pPr algn="ctr">
              <a:defRPr>
                <a:solidFill>
                  <a:srgbClr val="FFFFFF"/>
                </a:solidFill>
              </a:defRPr>
            </a:pPr>
          </a:p>
        </p:txBody>
      </p:sp>
      <p:sp>
        <p:nvSpPr>
          <p:cNvPr id="314" name="向下箭號 36"/>
          <p:cNvSpPr/>
          <p:nvPr/>
        </p:nvSpPr>
        <p:spPr>
          <a:xfrm>
            <a:off x="6545643" y="4593999"/>
            <a:ext cx="648073" cy="50405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5400" y="10800"/>
                </a:lnTo>
                <a:lnTo>
                  <a:pt x="5400" y="0"/>
                </a:lnTo>
                <a:lnTo>
                  <a:pt x="16200" y="0"/>
                </a:lnTo>
                <a:lnTo>
                  <a:pt x="16200" y="10800"/>
                </a:lnTo>
                <a:lnTo>
                  <a:pt x="21600" y="10800"/>
                </a:lnTo>
                <a:lnTo>
                  <a:pt x="10800" y="21600"/>
                </a:lnTo>
                <a:close/>
              </a:path>
            </a:pathLst>
          </a:custGeom>
          <a:solidFill>
            <a:schemeClr val="accent1"/>
          </a:solidFill>
          <a:ln w="25400">
            <a:solidFill>
              <a:srgbClr val="3A5E8A"/>
            </a:solidFill>
          </a:ln>
        </p:spPr>
        <p:txBody>
          <a:bodyPr lIns="45719" rIns="45719" anchor="ctr"/>
          <a:lstStyle/>
          <a:p>
            <a:pPr algn="ctr">
              <a:defRPr>
                <a:solidFill>
                  <a:srgbClr val="FFFFFF"/>
                </a:solidFill>
              </a:defRPr>
            </a:pPr>
          </a:p>
        </p:txBody>
      </p:sp>
      <p:sp>
        <p:nvSpPr>
          <p:cNvPr id="315" name="TextBox 40"/>
          <p:cNvSpPr txBox="1"/>
          <p:nvPr/>
        </p:nvSpPr>
        <p:spPr>
          <a:xfrm>
            <a:off x="1762552" y="7526179"/>
            <a:ext cx="6821328" cy="22851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sz="1000"/>
            </a:lvl1pPr>
          </a:lstStyle>
          <a:p>
            <a:pPr/>
            <a:r>
              <a:t>Picture from: Y-Fan Chang – An Overview of Machine Learning</a:t>
            </a:r>
          </a:p>
        </p:txBody>
      </p:sp>
      <p:sp>
        <p:nvSpPr>
          <p:cNvPr id="316" name="TextBox 34"/>
          <p:cNvSpPr txBox="1"/>
          <p:nvPr/>
        </p:nvSpPr>
        <p:spPr>
          <a:xfrm>
            <a:off x="5820072" y="3925801"/>
            <a:ext cx="3148921" cy="46859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2400"/>
            </a:pPr>
            <a:r>
              <a:t>Inputs: </a:t>
            </a:r>
            <a14:m>
              <m:oMath>
                <m:sSub>
                  <m:e>
                    <m:r>
                      <a:rPr xmlns:a="http://schemas.openxmlformats.org/drawingml/2006/main" sz="2600" i="1">
                        <a:solidFill>
                          <a:srgbClr val="000000"/>
                        </a:solidFill>
                        <a:latin typeface="Cambria Math" panose="02040503050406030204" pitchFamily="18" charset="0"/>
                      </a:rPr>
                      <m:t>𝑥</m:t>
                    </m:r>
                  </m:e>
                  <m:sub>
                    <m:r>
                      <a:rPr xmlns:a="http://schemas.openxmlformats.org/drawingml/2006/main" sz="2600" i="1">
                        <a:solidFill>
                          <a:srgbClr val="000000"/>
                        </a:solidFill>
                        <a:latin typeface="Cambria Math" panose="02040503050406030204" pitchFamily="18" charset="0"/>
                      </a:rPr>
                      <m:t>𝑖</m:t>
                    </m:r>
                  </m:sub>
                </m:sSub>
                <m:r>
                  <a:rPr xmlns:a="http://schemas.openxmlformats.org/drawingml/2006/main" sz="2600" i="1">
                    <a:solidFill>
                      <a:srgbClr val="000000"/>
                    </a:solidFill>
                    <a:latin typeface="Cambria Math" panose="02040503050406030204" pitchFamily="18" charset="0"/>
                  </a:rPr>
                  <m:t>=</m:t>
                </m:r>
                <m:d>
                  <m:dPr>
                    <m:ctrlPr>
                      <a:rPr xmlns:a="http://schemas.openxmlformats.org/drawingml/2006/main" sz="2600" i="1">
                        <a:solidFill>
                          <a:srgbClr val="000000"/>
                        </a:solidFill>
                        <a:latin typeface="Cambria Math" panose="02040503050406030204" pitchFamily="18" charset="0"/>
                      </a:rPr>
                    </m:ctrlPr>
                    <m:begChr m:val="["/>
                    <m:endChr m:val="]"/>
                  </m:dPr>
                  <m:e>
                    <m:m>
                      <m:mPr>
                        <m:ctrlPr>
                          <a:rPr xmlns:a="http://schemas.openxmlformats.org/drawingml/2006/main" sz="2600" i="1">
                            <a:solidFill>
                              <a:srgbClr val="000000"/>
                            </a:solidFill>
                            <a:latin typeface="Cambria Math" panose="02040503050406030204" pitchFamily="18" charset="0"/>
                          </a:rPr>
                        </m:ctrlPr>
                        <m:baseJc m:val="center"/>
                        <m:plcHide m:val="on"/>
                        <m:mcs>
                          <m:mc>
                            <m:mcPr>
                              <m:count m:val="2"/>
                              <m:mcJc m:val="center"/>
                            </m:mcPr>
                          </m:mc>
                        </m:mcs>
                      </m:mPr>
                      <m:mr>
                        <m:e>
                          <m:sSub>
                            <m:e>
                              <m:r>
                                <a:rPr xmlns:a="http://schemas.openxmlformats.org/drawingml/2006/main" sz="2600" i="1">
                                  <a:solidFill>
                                    <a:srgbClr val="000000"/>
                                  </a:solidFill>
                                  <a:latin typeface="Cambria Math" panose="02040503050406030204" pitchFamily="18" charset="0"/>
                                </a:rPr>
                                <m:t>𝑥</m:t>
                              </m:r>
                            </m:e>
                            <m:sub>
                              <m:r>
                                <a:rPr xmlns:a="http://schemas.openxmlformats.org/drawingml/2006/main" sz="2600" i="1">
                                  <a:solidFill>
                                    <a:srgbClr val="000000"/>
                                  </a:solidFill>
                                  <a:latin typeface="Cambria Math" panose="02040503050406030204" pitchFamily="18" charset="0"/>
                                </a:rPr>
                                <m:t>𝑛</m:t>
                              </m:r>
                              <m:r>
                                <a:rPr xmlns:a="http://schemas.openxmlformats.org/drawingml/2006/main" sz="2600" i="1">
                                  <a:solidFill>
                                    <a:srgbClr val="000000"/>
                                  </a:solidFill>
                                  <a:latin typeface="Cambria Math" panose="02040503050406030204" pitchFamily="18" charset="0"/>
                                </a:rPr>
                                <m:t>1</m:t>
                              </m:r>
                            </m:sub>
                          </m:sSub>
                        </m:e>
                        <m:e>
                          <m:sSub>
                            <m:e>
                              <m:r>
                                <a:rPr xmlns:a="http://schemas.openxmlformats.org/drawingml/2006/main" sz="2600" i="1">
                                  <a:solidFill>
                                    <a:srgbClr val="000000"/>
                                  </a:solidFill>
                                  <a:latin typeface="Cambria Math" panose="02040503050406030204" pitchFamily="18" charset="0"/>
                                </a:rPr>
                                <m:t>𝑥</m:t>
                              </m:r>
                            </m:e>
                            <m:sub>
                              <m:r>
                                <a:rPr xmlns:a="http://schemas.openxmlformats.org/drawingml/2006/main" sz="2600" i="1">
                                  <a:solidFill>
                                    <a:srgbClr val="000000"/>
                                  </a:solidFill>
                                  <a:latin typeface="Cambria Math" panose="02040503050406030204" pitchFamily="18" charset="0"/>
                                </a:rPr>
                                <m:t>𝑛</m:t>
                              </m:r>
                              <m:r>
                                <a:rPr xmlns:a="http://schemas.openxmlformats.org/drawingml/2006/main" sz="2600" i="1">
                                  <a:solidFill>
                                    <a:srgbClr val="000000"/>
                                  </a:solidFill>
                                  <a:latin typeface="Cambria Math" panose="02040503050406030204" pitchFamily="18" charset="0"/>
                                </a:rPr>
                                <m:t>2</m:t>
                              </m:r>
                            </m:sub>
                          </m:sSub>
                        </m:e>
                      </m:mr>
                    </m:m>
                  </m:e>
                </m:d>
              </m:oMath>
            </a14:m>
          </a:p>
        </p:txBody>
      </p:sp>
      <p:sp>
        <p:nvSpPr>
          <p:cNvPr id="317" name="TextBox 41"/>
          <p:cNvSpPr txBox="1"/>
          <p:nvPr/>
        </p:nvSpPr>
        <p:spPr>
          <a:xfrm>
            <a:off x="4498856" y="5171356"/>
            <a:ext cx="5655484" cy="939474"/>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2400"/>
            </a:pPr>
            <a:r>
              <a:t>Features: </a:t>
            </a:r>
            <a14:m>
              <m:oMath>
                <m:sSub>
                  <m:e>
                    <m:r>
                      <a:rPr xmlns:a="http://schemas.openxmlformats.org/drawingml/2006/main" sz="2600" i="1">
                        <a:solidFill>
                          <a:srgbClr val="000000"/>
                        </a:solidFill>
                        <a:latin typeface="Cambria Math" panose="02040503050406030204" pitchFamily="18" charset="0"/>
                      </a:rPr>
                      <m:t>𝑧</m:t>
                    </m:r>
                  </m:e>
                  <m:sub>
                    <m:r>
                      <a:rPr xmlns:a="http://schemas.openxmlformats.org/drawingml/2006/main" sz="2600" i="1">
                        <a:solidFill>
                          <a:srgbClr val="000000"/>
                        </a:solidFill>
                        <a:latin typeface="Cambria Math" panose="02040503050406030204" pitchFamily="18" charset="0"/>
                      </a:rPr>
                      <m:t>𝑖</m:t>
                    </m:r>
                  </m:sub>
                </m:sSub>
                <m:r>
                  <a:rPr xmlns:a="http://schemas.openxmlformats.org/drawingml/2006/main" sz="2600" i="1">
                    <a:solidFill>
                      <a:srgbClr val="000000"/>
                    </a:solidFill>
                    <a:latin typeface="Cambria Math" panose="02040503050406030204" pitchFamily="18" charset="0"/>
                  </a:rPr>
                  <m:t>=</m:t>
                </m:r>
                <m:d>
                  <m:dPr>
                    <m:ctrlPr>
                      <a:rPr xmlns:a="http://schemas.openxmlformats.org/drawingml/2006/main" sz="2600" i="1">
                        <a:solidFill>
                          <a:srgbClr val="000000"/>
                        </a:solidFill>
                        <a:latin typeface="Cambria Math" panose="02040503050406030204" pitchFamily="18" charset="0"/>
                      </a:rPr>
                    </m:ctrlPr>
                    <m:begChr m:val="["/>
                    <m:endChr m:val="]"/>
                  </m:dPr>
                  <m:e>
                    <m:m>
                      <m:mPr>
                        <m:ctrlPr>
                          <a:rPr xmlns:a="http://schemas.openxmlformats.org/drawingml/2006/main" sz="2600" i="1">
                            <a:solidFill>
                              <a:srgbClr val="000000"/>
                            </a:solidFill>
                            <a:latin typeface="Cambria Math" panose="02040503050406030204" pitchFamily="18" charset="0"/>
                          </a:rPr>
                        </m:ctrlPr>
                        <m:baseJc m:val="center"/>
                        <m:plcHide m:val="on"/>
                        <m:mcs>
                          <m:mc>
                            <m:mcPr>
                              <m:count m:val="3"/>
                              <m:mcJc m:val="center"/>
                            </m:mcPr>
                          </m:mc>
                        </m:mcs>
                      </m:mPr>
                      <m:mr>
                        <m:e>
                          <m:sSub>
                            <m:e>
                              <m:r>
                                <a:rPr xmlns:a="http://schemas.openxmlformats.org/drawingml/2006/main" sz="2600" i="1">
                                  <a:solidFill>
                                    <a:srgbClr val="000000"/>
                                  </a:solidFill>
                                  <a:latin typeface="Cambria Math" panose="02040503050406030204" pitchFamily="18" charset="0"/>
                                </a:rPr>
                                <m:t>𝑥</m:t>
                              </m:r>
                            </m:e>
                            <m:sub>
                              <m:r>
                                <a:rPr xmlns:a="http://schemas.openxmlformats.org/drawingml/2006/main" sz="2600" i="1">
                                  <a:solidFill>
                                    <a:srgbClr val="000000"/>
                                  </a:solidFill>
                                  <a:latin typeface="Cambria Math" panose="02040503050406030204" pitchFamily="18" charset="0"/>
                                </a:rPr>
                                <m:t>𝑛</m:t>
                              </m:r>
                              <m:r>
                                <a:rPr xmlns:a="http://schemas.openxmlformats.org/drawingml/2006/main" sz="2600" i="1">
                                  <a:solidFill>
                                    <a:srgbClr val="000000"/>
                                  </a:solidFill>
                                  <a:latin typeface="Cambria Math" panose="02040503050406030204" pitchFamily="18" charset="0"/>
                                </a:rPr>
                                <m:t>1</m:t>
                              </m:r>
                            </m:sub>
                          </m:sSub>
                        </m:e>
                        <m:e>
                          <m:sSub>
                            <m:e>
                              <m:r>
                                <a:rPr xmlns:a="http://schemas.openxmlformats.org/drawingml/2006/main" sz="2600" i="1">
                                  <a:solidFill>
                                    <a:srgbClr val="000000"/>
                                  </a:solidFill>
                                  <a:latin typeface="Cambria Math" panose="02040503050406030204" pitchFamily="18" charset="0"/>
                                </a:rPr>
                                <m:t>𝑥</m:t>
                              </m:r>
                            </m:e>
                            <m:sub>
                              <m:r>
                                <a:rPr xmlns:a="http://schemas.openxmlformats.org/drawingml/2006/main" sz="2600" i="1">
                                  <a:solidFill>
                                    <a:srgbClr val="000000"/>
                                  </a:solidFill>
                                  <a:latin typeface="Cambria Math" panose="02040503050406030204" pitchFamily="18" charset="0"/>
                                </a:rPr>
                                <m:t>𝑛</m:t>
                              </m:r>
                              <m:r>
                                <a:rPr xmlns:a="http://schemas.openxmlformats.org/drawingml/2006/main" sz="2600" i="1">
                                  <a:solidFill>
                                    <a:srgbClr val="000000"/>
                                  </a:solidFill>
                                  <a:latin typeface="Cambria Math" panose="02040503050406030204" pitchFamily="18" charset="0"/>
                                </a:rPr>
                                <m:t>2</m:t>
                              </m:r>
                            </m:sub>
                          </m:sSub>
                        </m:e>
                        <m:e>
                          <m:m>
                            <m:mPr>
                              <m:ctrlPr>
                                <a:rPr xmlns:a="http://schemas.openxmlformats.org/drawingml/2006/main" sz="2600" i="1">
                                  <a:solidFill>
                                    <a:srgbClr val="000000"/>
                                  </a:solidFill>
                                  <a:latin typeface="Cambria Math" panose="02040503050406030204" pitchFamily="18" charset="0"/>
                                </a:rPr>
                              </m:ctrlPr>
                              <m:baseJc m:val="center"/>
                              <m:plcHide m:val="on"/>
                              <m:mcs>
                                <m:mc>
                                  <m:mcPr>
                                    <m:count m:val="3"/>
                                    <m:mcJc m:val="center"/>
                                  </m:mcPr>
                                </m:mc>
                              </m:mcs>
                            </m:mPr>
                            <m:mr>
                              <m:e>
                                <m:sSub>
                                  <m:e>
                                    <m:r>
                                      <a:rPr xmlns:a="http://schemas.openxmlformats.org/drawingml/2006/main" sz="2600" i="1">
                                        <a:solidFill>
                                          <a:srgbClr val="000000"/>
                                        </a:solidFill>
                                        <a:latin typeface="Cambria Math" panose="02040503050406030204" pitchFamily="18" charset="0"/>
                                      </a:rPr>
                                      <m:t>𝑥</m:t>
                                    </m:r>
                                  </m:e>
                                  <m:sub>
                                    <m:r>
                                      <a:rPr xmlns:a="http://schemas.openxmlformats.org/drawingml/2006/main" sz="2600" i="1">
                                        <a:solidFill>
                                          <a:srgbClr val="000000"/>
                                        </a:solidFill>
                                        <a:latin typeface="Cambria Math" panose="02040503050406030204" pitchFamily="18" charset="0"/>
                                      </a:rPr>
                                      <m:t>𝑛</m:t>
                                    </m:r>
                                    <m:r>
                                      <a:rPr xmlns:a="http://schemas.openxmlformats.org/drawingml/2006/main" sz="2600" i="1">
                                        <a:solidFill>
                                          <a:srgbClr val="000000"/>
                                        </a:solidFill>
                                        <a:latin typeface="Cambria Math" panose="02040503050406030204" pitchFamily="18" charset="0"/>
                                      </a:rPr>
                                      <m:t>1</m:t>
                                    </m:r>
                                  </m:sub>
                                </m:sSub>
                                <m:r>
                                  <a:rPr xmlns:a="http://schemas.openxmlformats.org/drawingml/2006/main" sz="2600" i="1">
                                    <a:solidFill>
                                      <a:srgbClr val="000000"/>
                                    </a:solidFill>
                                    <a:latin typeface="Cambria Math" panose="02040503050406030204" pitchFamily="18" charset="0"/>
                                  </a:rPr>
                                  <m:t>∙</m:t>
                                </m:r>
                                <m:sSub>
                                  <m:e>
                                    <m:r>
                                      <a:rPr xmlns:a="http://schemas.openxmlformats.org/drawingml/2006/main" sz="2600" i="1">
                                        <a:solidFill>
                                          <a:srgbClr val="000000"/>
                                        </a:solidFill>
                                        <a:latin typeface="Cambria Math" panose="02040503050406030204" pitchFamily="18" charset="0"/>
                                      </a:rPr>
                                      <m:t>𝑥</m:t>
                                    </m:r>
                                  </m:e>
                                  <m:sub>
                                    <m:r>
                                      <a:rPr xmlns:a="http://schemas.openxmlformats.org/drawingml/2006/main" sz="2600" i="1">
                                        <a:solidFill>
                                          <a:srgbClr val="000000"/>
                                        </a:solidFill>
                                        <a:latin typeface="Cambria Math" panose="02040503050406030204" pitchFamily="18" charset="0"/>
                                      </a:rPr>
                                      <m:t>𝑛</m:t>
                                    </m:r>
                                    <m:r>
                                      <a:rPr xmlns:a="http://schemas.openxmlformats.org/drawingml/2006/main" sz="2600" i="1">
                                        <a:solidFill>
                                          <a:srgbClr val="000000"/>
                                        </a:solidFill>
                                        <a:latin typeface="Cambria Math" panose="02040503050406030204" pitchFamily="18" charset="0"/>
                                      </a:rPr>
                                      <m:t>2</m:t>
                                    </m:r>
                                  </m:sub>
                                </m:sSub>
                              </m:e>
                              <m:e>
                                <m:sSubSup>
                                  <m:e>
                                    <m:r>
                                      <a:rPr xmlns:a="http://schemas.openxmlformats.org/drawingml/2006/main" sz="2600" i="1">
                                        <a:solidFill>
                                          <a:srgbClr val="000000"/>
                                        </a:solidFill>
                                        <a:latin typeface="Cambria Math" panose="02040503050406030204" pitchFamily="18" charset="0"/>
                                      </a:rPr>
                                      <m:t>𝑥</m:t>
                                    </m:r>
                                  </m:e>
                                  <m:sub>
                                    <m:r>
                                      <a:rPr xmlns:a="http://schemas.openxmlformats.org/drawingml/2006/main" sz="2600" i="1">
                                        <a:solidFill>
                                          <a:srgbClr val="000000"/>
                                        </a:solidFill>
                                        <a:latin typeface="Cambria Math" panose="02040503050406030204" pitchFamily="18" charset="0"/>
                                      </a:rPr>
                                      <m:t>𝑛</m:t>
                                    </m:r>
                                    <m:r>
                                      <a:rPr xmlns:a="http://schemas.openxmlformats.org/drawingml/2006/main" sz="2600" i="1">
                                        <a:solidFill>
                                          <a:srgbClr val="000000"/>
                                        </a:solidFill>
                                        <a:latin typeface="Cambria Math" panose="02040503050406030204" pitchFamily="18" charset="0"/>
                                      </a:rPr>
                                      <m:t>1</m:t>
                                    </m:r>
                                  </m:sub>
                                  <m:sup>
                                    <m:r>
                                      <a:rPr xmlns:a="http://schemas.openxmlformats.org/drawingml/2006/main" sz="2600" i="1">
                                        <a:solidFill>
                                          <a:srgbClr val="000000"/>
                                        </a:solidFill>
                                        <a:latin typeface="Cambria Math" panose="02040503050406030204" pitchFamily="18" charset="0"/>
                                      </a:rPr>
                                      <m:t>2</m:t>
                                    </m:r>
                                  </m:sup>
                                </m:sSubSup>
                              </m:e>
                              <m:e>
                                <m:sSubSup>
                                  <m:e>
                                    <m:r>
                                      <a:rPr xmlns:a="http://schemas.openxmlformats.org/drawingml/2006/main" sz="2600" i="1">
                                        <a:solidFill>
                                          <a:srgbClr val="000000"/>
                                        </a:solidFill>
                                        <a:latin typeface="Cambria Math" panose="02040503050406030204" pitchFamily="18" charset="0"/>
                                      </a:rPr>
                                      <m:t>𝑥</m:t>
                                    </m:r>
                                  </m:e>
                                  <m:sub>
                                    <m:r>
                                      <a:rPr xmlns:a="http://schemas.openxmlformats.org/drawingml/2006/main" sz="2600" i="1">
                                        <a:solidFill>
                                          <a:srgbClr val="000000"/>
                                        </a:solidFill>
                                        <a:latin typeface="Cambria Math" panose="02040503050406030204" pitchFamily="18" charset="0"/>
                                      </a:rPr>
                                      <m:t>𝑛</m:t>
                                    </m:r>
                                    <m:r>
                                      <a:rPr xmlns:a="http://schemas.openxmlformats.org/drawingml/2006/main" sz="2600" i="1">
                                        <a:solidFill>
                                          <a:srgbClr val="000000"/>
                                        </a:solidFill>
                                        <a:latin typeface="Cambria Math" panose="02040503050406030204" pitchFamily="18" charset="0"/>
                                      </a:rPr>
                                      <m:t>2</m:t>
                                    </m:r>
                                  </m:sub>
                                  <m:sup>
                                    <m:r>
                                      <a:rPr xmlns:a="http://schemas.openxmlformats.org/drawingml/2006/main" sz="2600" i="1">
                                        <a:solidFill>
                                          <a:srgbClr val="000000"/>
                                        </a:solidFill>
                                        <a:latin typeface="Cambria Math" panose="02040503050406030204" pitchFamily="18" charset="0"/>
                                      </a:rPr>
                                      <m:t>2</m:t>
                                    </m:r>
                                  </m:sup>
                                </m:sSubSup>
                              </m:e>
                            </m:mr>
                          </m:m>
                        </m:e>
                      </m:mr>
                    </m:m>
                  </m:e>
                </m:d>
              </m:oMath>
            </a14:m>
          </a:p>
        </p:txBody>
      </p:sp>
      <p:sp>
        <p:nvSpPr>
          <p:cNvPr id="318" name="向下箭號 36"/>
          <p:cNvSpPr/>
          <p:nvPr/>
        </p:nvSpPr>
        <p:spPr>
          <a:xfrm>
            <a:off x="6545642" y="5999950"/>
            <a:ext cx="648073" cy="50405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5400" y="10800"/>
                </a:lnTo>
                <a:lnTo>
                  <a:pt x="5400" y="0"/>
                </a:lnTo>
                <a:lnTo>
                  <a:pt x="16200" y="0"/>
                </a:lnTo>
                <a:lnTo>
                  <a:pt x="16200" y="10800"/>
                </a:lnTo>
                <a:lnTo>
                  <a:pt x="21600" y="10800"/>
                </a:lnTo>
                <a:lnTo>
                  <a:pt x="10800" y="21600"/>
                </a:lnTo>
                <a:close/>
              </a:path>
            </a:pathLst>
          </a:custGeom>
          <a:solidFill>
            <a:schemeClr val="accent1"/>
          </a:solidFill>
          <a:ln w="25400">
            <a:solidFill>
              <a:srgbClr val="3A5E8A"/>
            </a:solidFill>
          </a:ln>
        </p:spPr>
        <p:txBody>
          <a:bodyPr lIns="45719" rIns="45719" anchor="ctr"/>
          <a:lstStyle/>
          <a:p>
            <a:pPr algn="ctr">
              <a:defRPr>
                <a:solidFill>
                  <a:srgbClr val="FFFFFF"/>
                </a:solidFill>
              </a:defRPr>
            </a:pPr>
          </a:p>
        </p:txBody>
      </p:sp>
      <p:sp>
        <p:nvSpPr>
          <p:cNvPr id="319" name="TextBox 43"/>
          <p:cNvSpPr txBox="1"/>
          <p:nvPr/>
        </p:nvSpPr>
        <p:spPr>
          <a:xfrm>
            <a:off x="5306436" y="6736902"/>
            <a:ext cx="3774556" cy="939475"/>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2400"/>
            </a:pPr>
            <a:r>
              <a:t>Outputs: </a:t>
            </a:r>
            <a14:m>
              <m:oMath>
                <m:r>
                  <a:rPr xmlns:a="http://schemas.openxmlformats.org/drawingml/2006/main" sz="2600" i="1">
                    <a:solidFill>
                      <a:srgbClr val="000000"/>
                    </a:solidFill>
                    <a:latin typeface="Cambria Math" panose="02040503050406030204" pitchFamily="18" charset="0"/>
                  </a:rPr>
                  <m:t>𝑓</m:t>
                </m:r>
                <m:d>
                  <m:dPr>
                    <m:ctrlPr>
                      <a:rPr xmlns:a="http://schemas.openxmlformats.org/drawingml/2006/main" sz="2600" i="1">
                        <a:solidFill>
                          <a:srgbClr val="000000"/>
                        </a:solidFill>
                        <a:latin typeface="Cambria Math" panose="02040503050406030204" pitchFamily="18" charset="0"/>
                      </a:rPr>
                    </m:ctrlPr>
                  </m:dPr>
                  <m:e>
                    <m:sSub>
                      <m:e>
                        <m:r>
                          <a:rPr xmlns:a="http://schemas.openxmlformats.org/drawingml/2006/main" sz="2600" i="1">
                            <a:solidFill>
                              <a:srgbClr val="000000"/>
                            </a:solidFill>
                            <a:latin typeface="Cambria Math" panose="02040503050406030204" pitchFamily="18" charset="0"/>
                          </a:rPr>
                          <m:t>𝑥</m:t>
                        </m:r>
                      </m:e>
                      <m:sub>
                        <m:r>
                          <a:rPr xmlns:a="http://schemas.openxmlformats.org/drawingml/2006/main" sz="2600" i="1">
                            <a:solidFill>
                              <a:srgbClr val="000000"/>
                            </a:solidFill>
                            <a:latin typeface="Cambria Math" panose="02040503050406030204" pitchFamily="18" charset="0"/>
                          </a:rPr>
                          <m:t>𝑖</m:t>
                        </m:r>
                      </m:sub>
                    </m:sSub>
                    <m:r>
                      <a:rPr xmlns:a="http://schemas.openxmlformats.org/drawingml/2006/main" sz="2600" i="1">
                        <a:solidFill>
                          <a:srgbClr val="000000"/>
                        </a:solidFill>
                        <a:latin typeface="Cambria Math" panose="02040503050406030204" pitchFamily="18" charset="0"/>
                      </a:rPr>
                      <m:t>,</m:t>
                    </m:r>
                    <m:r>
                      <a:rPr xmlns:a="http://schemas.openxmlformats.org/drawingml/2006/main" sz="2600" i="1">
                        <a:solidFill>
                          <a:srgbClr val="000000"/>
                        </a:solidFill>
                        <a:latin typeface="Cambria Math" panose="02040503050406030204" pitchFamily="18" charset="0"/>
                      </a:rPr>
                      <m:t/>
                    </m:r>
                    <m:r>
                      <a:rPr xmlns:a="http://schemas.openxmlformats.org/drawingml/2006/main" sz="2600" i="1">
                        <a:solidFill>
                          <a:srgbClr val="000000"/>
                        </a:solidFill>
                        <a:latin typeface="Cambria Math" panose="02040503050406030204" pitchFamily="18" charset="0"/>
                      </a:rPr>
                      <m:t>𝑊</m:t>
                    </m:r>
                    <m:r>
                      <a:rPr xmlns:a="http://schemas.openxmlformats.org/drawingml/2006/main" sz="2600" i="1">
                        <a:solidFill>
                          <a:srgbClr val="000000"/>
                        </a:solidFill>
                        <a:latin typeface="Cambria Math" panose="02040503050406030204" pitchFamily="18" charset="0"/>
                      </a:rPr>
                      <m:t>,</m:t>
                    </m:r>
                    <m:r>
                      <a:rPr xmlns:a="http://schemas.openxmlformats.org/drawingml/2006/main" sz="2600" i="1">
                        <a:solidFill>
                          <a:srgbClr val="000000"/>
                        </a:solidFill>
                        <a:latin typeface="Cambria Math" panose="02040503050406030204" pitchFamily="18" charset="0"/>
                      </a:rPr>
                      <m:t/>
                    </m:r>
                    <m:r>
                      <a:rPr xmlns:a="http://schemas.openxmlformats.org/drawingml/2006/main" sz="2600" i="1">
                        <a:solidFill>
                          <a:srgbClr val="000000"/>
                        </a:solidFill>
                        <a:latin typeface="Cambria Math" panose="02040503050406030204" pitchFamily="18" charset="0"/>
                      </a:rPr>
                      <m:t>𝑏</m:t>
                    </m:r>
                  </m:e>
                </m:d>
                <m:r>
                  <a:rPr xmlns:a="http://schemas.openxmlformats.org/drawingml/2006/main" sz="2600" i="1">
                    <a:solidFill>
                      <a:srgbClr val="000000"/>
                    </a:solidFill>
                    <a:latin typeface="Cambria Math" panose="02040503050406030204" pitchFamily="18" charset="0"/>
                  </a:rPr>
                  <m:t>=</m:t>
                </m:r>
                <m:r>
                  <a:rPr xmlns:a="http://schemas.openxmlformats.org/drawingml/2006/main" sz="2600" i="1">
                    <a:solidFill>
                      <a:srgbClr val="000000"/>
                    </a:solidFill>
                    <a:latin typeface="Cambria Math" panose="02040503050406030204" pitchFamily="18" charset="0"/>
                  </a:rPr>
                  <m:t>𝑊</m:t>
                </m:r>
                <m:sSub>
                  <m:e>
                    <m:r>
                      <a:rPr xmlns:a="http://schemas.openxmlformats.org/drawingml/2006/main" sz="2600" i="1">
                        <a:solidFill>
                          <a:srgbClr val="000000"/>
                        </a:solidFill>
                        <a:latin typeface="Cambria Math" panose="02040503050406030204" pitchFamily="18" charset="0"/>
                      </a:rPr>
                      <m:t>𝑧</m:t>
                    </m:r>
                  </m:e>
                  <m:sub>
                    <m:r>
                      <a:rPr xmlns:a="http://schemas.openxmlformats.org/drawingml/2006/main" sz="2600" i="1">
                        <a:solidFill>
                          <a:srgbClr val="000000"/>
                        </a:solidFill>
                        <a:latin typeface="Cambria Math" panose="02040503050406030204" pitchFamily="18" charset="0"/>
                      </a:rPr>
                      <m:t>𝑖</m:t>
                    </m:r>
                  </m:sub>
                </m:sSub>
                <m:r>
                  <a:rPr xmlns:a="http://schemas.openxmlformats.org/drawingml/2006/main" sz="2600" i="1">
                    <a:solidFill>
                      <a:srgbClr val="000000"/>
                    </a:solidFill>
                    <a:latin typeface="Cambria Math" panose="02040503050406030204" pitchFamily="18" charset="0"/>
                  </a:rPr>
                  <m:t>+</m:t>
                </m:r>
                <m:r>
                  <a:rPr xmlns:a="http://schemas.openxmlformats.org/drawingml/2006/main" sz="2600" i="1">
                    <a:solidFill>
                      <a:srgbClr val="000000"/>
                    </a:solidFill>
                    <a:latin typeface="Cambria Math" panose="02040503050406030204" pitchFamily="18" charset="0"/>
                  </a:rPr>
                  <m:t>𝑏</m:t>
                </m:r>
              </m:oMath>
            </a14:m>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1" name="TextBox 3"/>
          <p:cNvSpPr txBox="1"/>
          <p:nvPr>
            <p:ph type="sldNum" sz="quarter" idx="2"/>
          </p:nvPr>
        </p:nvSpPr>
        <p:spPr>
          <a:xfrm>
            <a:off x="9760731" y="7458470"/>
            <a:ext cx="258625" cy="24830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22" name="Title 1"/>
          <p:cNvSpPr txBox="1"/>
          <p:nvPr>
            <p:ph type="title"/>
          </p:nvPr>
        </p:nvSpPr>
        <p:spPr>
          <a:prstGeom prst="rect">
            <a:avLst/>
          </a:prstGeom>
        </p:spPr>
        <p:txBody>
          <a:bodyPr/>
          <a:lstStyle/>
          <a:p>
            <a:pPr/>
            <a:r>
              <a:t>Non-linear Support Vector Machines</a:t>
            </a:r>
          </a:p>
        </p:txBody>
      </p:sp>
      <p:sp>
        <p:nvSpPr>
          <p:cNvPr id="323" name="Content Placeholder 2"/>
          <p:cNvSpPr txBox="1"/>
          <p:nvPr>
            <p:ph type="body" idx="1"/>
          </p:nvPr>
        </p:nvSpPr>
        <p:spPr>
          <a:xfrm>
            <a:off x="276672" y="2090802"/>
            <a:ext cx="9584267" cy="5367668"/>
          </a:xfrm>
          <a:prstGeom prst="rect">
            <a:avLst/>
          </a:prstGeom>
        </p:spPr>
        <p:txBody>
          <a:bodyPr/>
          <a:lstStyle/>
          <a:p>
            <a:pPr>
              <a:defRPr b="1" i="1">
                <a:solidFill>
                  <a:srgbClr val="0070C0"/>
                </a:solidFill>
              </a:defRPr>
            </a:pPr>
            <a:r>
              <a:t>Non-linear SVM</a:t>
            </a:r>
          </a:p>
          <a:p>
            <a:pPr lvl="1" marL="631825" indent="-227013">
              <a:buFontTx/>
              <a:defRPr sz="1800"/>
            </a:pPr>
            <a:r>
              <a:t>The original input space is mapped to a higher-dimensional feature space where the training set is linearly separable</a:t>
            </a:r>
          </a:p>
          <a:p>
            <a:pPr lvl="1" marL="631825" indent="-227013">
              <a:buFontTx/>
              <a:defRPr sz="1800"/>
            </a:pPr>
            <a:r>
              <a:t>Define a non-linear kernel function to calculate a non-linear decision boundary in the original feature space</a:t>
            </a:r>
          </a:p>
        </p:txBody>
      </p:sp>
      <p:sp>
        <p:nvSpPr>
          <p:cNvPr id="324" name="Content Placeholder 57"/>
          <p:cNvSpPr txBox="1"/>
          <p:nvPr/>
        </p:nvSpPr>
        <p:spPr>
          <a:xfrm>
            <a:off x="322392" y="1509936"/>
            <a:ext cx="6101248" cy="350294"/>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defTabSz="914322">
              <a:spcBef>
                <a:spcPts val="300"/>
              </a:spcBef>
              <a:defRPr i="1" sz="1400">
                <a:latin typeface="Arial"/>
                <a:ea typeface="Arial"/>
                <a:cs typeface="Arial"/>
                <a:sym typeface="Arial"/>
              </a:defRPr>
            </a:lvl1pPr>
          </a:lstStyle>
          <a:p>
            <a:pPr/>
            <a:r>
              <a:t>Linear vs Non-linear Techniques</a:t>
            </a:r>
          </a:p>
        </p:txBody>
      </p:sp>
      <p:sp>
        <p:nvSpPr>
          <p:cNvPr id="325" name="Line 4"/>
          <p:cNvSpPr/>
          <p:nvPr/>
        </p:nvSpPr>
        <p:spPr>
          <a:xfrm flipV="1">
            <a:off x="2703635" y="3989833"/>
            <a:ext cx="1" cy="3041651"/>
          </a:xfrm>
          <a:prstGeom prst="line">
            <a:avLst/>
          </a:prstGeom>
          <a:ln w="25400">
            <a:solidFill>
              <a:srgbClr val="000000"/>
            </a:solidFill>
            <a:tailEnd type="triangle"/>
          </a:ln>
        </p:spPr>
        <p:txBody>
          <a:bodyPr lIns="45719" rIns="45719"/>
          <a:lstStyle/>
          <a:p>
            <a:pPr/>
          </a:p>
        </p:txBody>
      </p:sp>
      <p:sp>
        <p:nvSpPr>
          <p:cNvPr id="326" name="Line 5"/>
          <p:cNvSpPr/>
          <p:nvPr/>
        </p:nvSpPr>
        <p:spPr>
          <a:xfrm>
            <a:off x="1082798" y="5602416"/>
            <a:ext cx="3319464" cy="1"/>
          </a:xfrm>
          <a:prstGeom prst="line">
            <a:avLst/>
          </a:prstGeom>
          <a:ln w="25400">
            <a:solidFill>
              <a:srgbClr val="000000"/>
            </a:solidFill>
            <a:tailEnd type="triangle"/>
          </a:ln>
        </p:spPr>
        <p:txBody>
          <a:bodyPr lIns="45719" rIns="45719"/>
          <a:lstStyle/>
          <a:p>
            <a:pPr/>
          </a:p>
        </p:txBody>
      </p:sp>
      <p:sp>
        <p:nvSpPr>
          <p:cNvPr id="327" name="AutoShape 6"/>
          <p:cNvSpPr/>
          <p:nvPr/>
        </p:nvSpPr>
        <p:spPr>
          <a:xfrm>
            <a:off x="2733799" y="4821683"/>
            <a:ext cx="88901" cy="889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6326"/>
                </a:moveTo>
                <a:lnTo>
                  <a:pt x="6326" y="0"/>
                </a:lnTo>
                <a:lnTo>
                  <a:pt x="15274" y="0"/>
                </a:lnTo>
                <a:lnTo>
                  <a:pt x="21600" y="6326"/>
                </a:lnTo>
                <a:lnTo>
                  <a:pt x="21600" y="15274"/>
                </a:lnTo>
                <a:lnTo>
                  <a:pt x="15274" y="21600"/>
                </a:lnTo>
                <a:lnTo>
                  <a:pt x="6326" y="21600"/>
                </a:lnTo>
                <a:lnTo>
                  <a:pt x="0" y="15274"/>
                </a:lnTo>
                <a:close/>
              </a:path>
            </a:pathLst>
          </a:custGeom>
          <a:solidFill>
            <a:srgbClr val="FF0000"/>
          </a:solidFill>
          <a:ln>
            <a:solidFill>
              <a:srgbClr val="FF0000"/>
            </a:solidFill>
            <a:miter/>
          </a:ln>
        </p:spPr>
        <p:txBody>
          <a:bodyPr lIns="45719" rIns="45719" anchor="ctr"/>
          <a:lstStyle/>
          <a:p>
            <a:pPr>
              <a:defRPr sz="2400">
                <a:latin typeface="Arial"/>
                <a:ea typeface="Arial"/>
                <a:cs typeface="Arial"/>
                <a:sym typeface="Arial"/>
              </a:defRPr>
            </a:pPr>
          </a:p>
        </p:txBody>
      </p:sp>
      <p:sp>
        <p:nvSpPr>
          <p:cNvPr id="328" name="AutoShape 7"/>
          <p:cNvSpPr/>
          <p:nvPr/>
        </p:nvSpPr>
        <p:spPr>
          <a:xfrm>
            <a:off x="2159124" y="5178871"/>
            <a:ext cx="88901" cy="889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6326"/>
                </a:moveTo>
                <a:lnTo>
                  <a:pt x="6326" y="0"/>
                </a:lnTo>
                <a:lnTo>
                  <a:pt x="15274" y="0"/>
                </a:lnTo>
                <a:lnTo>
                  <a:pt x="21600" y="6326"/>
                </a:lnTo>
                <a:lnTo>
                  <a:pt x="21600" y="15274"/>
                </a:lnTo>
                <a:lnTo>
                  <a:pt x="15274" y="21600"/>
                </a:lnTo>
                <a:lnTo>
                  <a:pt x="6326" y="21600"/>
                </a:lnTo>
                <a:lnTo>
                  <a:pt x="0" y="15274"/>
                </a:lnTo>
                <a:close/>
              </a:path>
            </a:pathLst>
          </a:custGeom>
          <a:solidFill>
            <a:srgbClr val="FF0000"/>
          </a:solidFill>
          <a:ln>
            <a:solidFill>
              <a:srgbClr val="FF0000"/>
            </a:solidFill>
            <a:miter/>
          </a:ln>
        </p:spPr>
        <p:txBody>
          <a:bodyPr lIns="45719" rIns="45719" anchor="ctr"/>
          <a:lstStyle/>
          <a:p>
            <a:pPr>
              <a:defRPr sz="2400">
                <a:latin typeface="Arial"/>
                <a:ea typeface="Arial"/>
                <a:cs typeface="Arial"/>
                <a:sym typeface="Arial"/>
              </a:defRPr>
            </a:pPr>
          </a:p>
        </p:txBody>
      </p:sp>
      <p:sp>
        <p:nvSpPr>
          <p:cNvPr id="329" name="AutoShape 8"/>
          <p:cNvSpPr/>
          <p:nvPr/>
        </p:nvSpPr>
        <p:spPr>
          <a:xfrm>
            <a:off x="2311524" y="5724971"/>
            <a:ext cx="88901" cy="889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6326"/>
                </a:moveTo>
                <a:lnTo>
                  <a:pt x="6326" y="0"/>
                </a:lnTo>
                <a:lnTo>
                  <a:pt x="15274" y="0"/>
                </a:lnTo>
                <a:lnTo>
                  <a:pt x="21600" y="6326"/>
                </a:lnTo>
                <a:lnTo>
                  <a:pt x="21600" y="15274"/>
                </a:lnTo>
                <a:lnTo>
                  <a:pt x="15274" y="21600"/>
                </a:lnTo>
                <a:lnTo>
                  <a:pt x="6326" y="21600"/>
                </a:lnTo>
                <a:lnTo>
                  <a:pt x="0" y="15274"/>
                </a:lnTo>
                <a:close/>
              </a:path>
            </a:pathLst>
          </a:custGeom>
          <a:solidFill>
            <a:srgbClr val="FF0000"/>
          </a:solidFill>
          <a:ln>
            <a:solidFill>
              <a:srgbClr val="FF0000"/>
            </a:solidFill>
            <a:miter/>
          </a:ln>
        </p:spPr>
        <p:txBody>
          <a:bodyPr lIns="45719" rIns="45719" anchor="ctr"/>
          <a:lstStyle/>
          <a:p>
            <a:pPr>
              <a:defRPr sz="2400">
                <a:latin typeface="Arial"/>
                <a:ea typeface="Arial"/>
                <a:cs typeface="Arial"/>
                <a:sym typeface="Arial"/>
              </a:defRPr>
            </a:pPr>
          </a:p>
        </p:txBody>
      </p:sp>
      <p:sp>
        <p:nvSpPr>
          <p:cNvPr id="330" name="AutoShape 9"/>
          <p:cNvSpPr/>
          <p:nvPr/>
        </p:nvSpPr>
        <p:spPr>
          <a:xfrm>
            <a:off x="2844924" y="6201221"/>
            <a:ext cx="88901" cy="889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6326"/>
                </a:moveTo>
                <a:lnTo>
                  <a:pt x="6326" y="0"/>
                </a:lnTo>
                <a:lnTo>
                  <a:pt x="15274" y="0"/>
                </a:lnTo>
                <a:lnTo>
                  <a:pt x="21600" y="6326"/>
                </a:lnTo>
                <a:lnTo>
                  <a:pt x="21600" y="15274"/>
                </a:lnTo>
                <a:lnTo>
                  <a:pt x="15274" y="21600"/>
                </a:lnTo>
                <a:lnTo>
                  <a:pt x="6326" y="21600"/>
                </a:lnTo>
                <a:lnTo>
                  <a:pt x="0" y="15274"/>
                </a:lnTo>
                <a:close/>
              </a:path>
            </a:pathLst>
          </a:custGeom>
          <a:solidFill>
            <a:srgbClr val="FF0000"/>
          </a:solidFill>
          <a:ln>
            <a:solidFill>
              <a:srgbClr val="FF0000"/>
            </a:solidFill>
            <a:miter/>
          </a:ln>
        </p:spPr>
        <p:txBody>
          <a:bodyPr lIns="45719" rIns="45719" anchor="ctr"/>
          <a:lstStyle/>
          <a:p>
            <a:pPr>
              <a:defRPr sz="2400">
                <a:latin typeface="Arial"/>
                <a:ea typeface="Arial"/>
                <a:cs typeface="Arial"/>
                <a:sym typeface="Arial"/>
              </a:defRPr>
            </a:pPr>
          </a:p>
        </p:txBody>
      </p:sp>
      <p:sp>
        <p:nvSpPr>
          <p:cNvPr id="331" name="AutoShape 10"/>
          <p:cNvSpPr/>
          <p:nvPr/>
        </p:nvSpPr>
        <p:spPr>
          <a:xfrm>
            <a:off x="2425824" y="4867721"/>
            <a:ext cx="88901" cy="889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6326"/>
                </a:moveTo>
                <a:lnTo>
                  <a:pt x="6326" y="0"/>
                </a:lnTo>
                <a:lnTo>
                  <a:pt x="15274" y="0"/>
                </a:lnTo>
                <a:lnTo>
                  <a:pt x="21600" y="6326"/>
                </a:lnTo>
                <a:lnTo>
                  <a:pt x="21600" y="15274"/>
                </a:lnTo>
                <a:lnTo>
                  <a:pt x="15274" y="21600"/>
                </a:lnTo>
                <a:lnTo>
                  <a:pt x="6326" y="21600"/>
                </a:lnTo>
                <a:lnTo>
                  <a:pt x="0" y="15274"/>
                </a:lnTo>
                <a:close/>
              </a:path>
            </a:pathLst>
          </a:custGeom>
          <a:solidFill>
            <a:srgbClr val="FF0000"/>
          </a:solidFill>
          <a:ln>
            <a:solidFill>
              <a:srgbClr val="FF0000"/>
            </a:solidFill>
            <a:miter/>
          </a:ln>
        </p:spPr>
        <p:txBody>
          <a:bodyPr lIns="45719" rIns="45719" anchor="ctr"/>
          <a:lstStyle/>
          <a:p>
            <a:pPr>
              <a:defRPr sz="2400">
                <a:latin typeface="Arial"/>
                <a:ea typeface="Arial"/>
                <a:cs typeface="Arial"/>
                <a:sym typeface="Arial"/>
              </a:defRPr>
            </a:pPr>
          </a:p>
        </p:txBody>
      </p:sp>
      <p:sp>
        <p:nvSpPr>
          <p:cNvPr id="332" name="AutoShape 11"/>
          <p:cNvSpPr/>
          <p:nvPr/>
        </p:nvSpPr>
        <p:spPr>
          <a:xfrm>
            <a:off x="1930524" y="5496371"/>
            <a:ext cx="88901" cy="889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6326"/>
                </a:moveTo>
                <a:lnTo>
                  <a:pt x="6326" y="0"/>
                </a:lnTo>
                <a:lnTo>
                  <a:pt x="15274" y="0"/>
                </a:lnTo>
                <a:lnTo>
                  <a:pt x="21600" y="6326"/>
                </a:lnTo>
                <a:lnTo>
                  <a:pt x="21600" y="15274"/>
                </a:lnTo>
                <a:lnTo>
                  <a:pt x="15274" y="21600"/>
                </a:lnTo>
                <a:lnTo>
                  <a:pt x="6326" y="21600"/>
                </a:lnTo>
                <a:lnTo>
                  <a:pt x="0" y="15274"/>
                </a:lnTo>
                <a:close/>
              </a:path>
            </a:pathLst>
          </a:custGeom>
          <a:solidFill>
            <a:srgbClr val="FF0000"/>
          </a:solidFill>
          <a:ln>
            <a:solidFill>
              <a:srgbClr val="FF0000"/>
            </a:solidFill>
            <a:miter/>
          </a:ln>
        </p:spPr>
        <p:txBody>
          <a:bodyPr lIns="45719" rIns="45719" anchor="ctr"/>
          <a:lstStyle/>
          <a:p>
            <a:pPr>
              <a:defRPr sz="2400">
                <a:latin typeface="Arial"/>
                <a:ea typeface="Arial"/>
                <a:cs typeface="Arial"/>
                <a:sym typeface="Arial"/>
              </a:defRPr>
            </a:pPr>
          </a:p>
        </p:txBody>
      </p:sp>
      <p:sp>
        <p:nvSpPr>
          <p:cNvPr id="333" name="AutoShape 12"/>
          <p:cNvSpPr/>
          <p:nvPr/>
        </p:nvSpPr>
        <p:spPr>
          <a:xfrm>
            <a:off x="2349624" y="6239321"/>
            <a:ext cx="88901" cy="889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6326"/>
                </a:moveTo>
                <a:lnTo>
                  <a:pt x="6326" y="0"/>
                </a:lnTo>
                <a:lnTo>
                  <a:pt x="15274" y="0"/>
                </a:lnTo>
                <a:lnTo>
                  <a:pt x="21600" y="6326"/>
                </a:lnTo>
                <a:lnTo>
                  <a:pt x="21600" y="15274"/>
                </a:lnTo>
                <a:lnTo>
                  <a:pt x="15274" y="21600"/>
                </a:lnTo>
                <a:lnTo>
                  <a:pt x="6326" y="21600"/>
                </a:lnTo>
                <a:lnTo>
                  <a:pt x="0" y="15274"/>
                </a:lnTo>
                <a:close/>
              </a:path>
            </a:pathLst>
          </a:custGeom>
          <a:solidFill>
            <a:srgbClr val="FF0000"/>
          </a:solidFill>
          <a:ln>
            <a:solidFill>
              <a:srgbClr val="FF0000"/>
            </a:solidFill>
            <a:miter/>
          </a:ln>
        </p:spPr>
        <p:txBody>
          <a:bodyPr lIns="45719" rIns="45719" anchor="ctr"/>
          <a:lstStyle/>
          <a:p>
            <a:pPr>
              <a:defRPr sz="2400">
                <a:latin typeface="Arial"/>
                <a:ea typeface="Arial"/>
                <a:cs typeface="Arial"/>
                <a:sym typeface="Arial"/>
              </a:defRPr>
            </a:pPr>
          </a:p>
        </p:txBody>
      </p:sp>
      <p:sp>
        <p:nvSpPr>
          <p:cNvPr id="334" name="AutoShape 13"/>
          <p:cNvSpPr/>
          <p:nvPr/>
        </p:nvSpPr>
        <p:spPr>
          <a:xfrm>
            <a:off x="2844924" y="5267771"/>
            <a:ext cx="88901" cy="889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6326"/>
                </a:moveTo>
                <a:lnTo>
                  <a:pt x="6326" y="0"/>
                </a:lnTo>
                <a:lnTo>
                  <a:pt x="15274" y="0"/>
                </a:lnTo>
                <a:lnTo>
                  <a:pt x="21600" y="6326"/>
                </a:lnTo>
                <a:lnTo>
                  <a:pt x="21600" y="15274"/>
                </a:lnTo>
                <a:lnTo>
                  <a:pt x="15274" y="21600"/>
                </a:lnTo>
                <a:lnTo>
                  <a:pt x="6326" y="21600"/>
                </a:lnTo>
                <a:lnTo>
                  <a:pt x="0" y="15274"/>
                </a:lnTo>
                <a:close/>
              </a:path>
            </a:pathLst>
          </a:custGeom>
          <a:solidFill>
            <a:srgbClr val="FF0000"/>
          </a:solidFill>
          <a:ln>
            <a:solidFill>
              <a:srgbClr val="FF0000"/>
            </a:solidFill>
            <a:miter/>
          </a:ln>
        </p:spPr>
        <p:txBody>
          <a:bodyPr lIns="45719" rIns="45719" anchor="ctr"/>
          <a:lstStyle/>
          <a:p>
            <a:pPr>
              <a:defRPr sz="2400">
                <a:latin typeface="Arial"/>
                <a:ea typeface="Arial"/>
                <a:cs typeface="Arial"/>
                <a:sym typeface="Arial"/>
              </a:defRPr>
            </a:pPr>
          </a:p>
        </p:txBody>
      </p:sp>
      <p:sp>
        <p:nvSpPr>
          <p:cNvPr id="335" name="AutoShape 14"/>
          <p:cNvSpPr/>
          <p:nvPr/>
        </p:nvSpPr>
        <p:spPr>
          <a:xfrm>
            <a:off x="3746624" y="5255071"/>
            <a:ext cx="88901" cy="889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6326"/>
                </a:moveTo>
                <a:lnTo>
                  <a:pt x="6326" y="0"/>
                </a:lnTo>
                <a:lnTo>
                  <a:pt x="15274" y="0"/>
                </a:lnTo>
                <a:lnTo>
                  <a:pt x="21600" y="6326"/>
                </a:lnTo>
                <a:lnTo>
                  <a:pt x="21600" y="15274"/>
                </a:lnTo>
                <a:lnTo>
                  <a:pt x="15274" y="21600"/>
                </a:lnTo>
                <a:lnTo>
                  <a:pt x="6326" y="21600"/>
                </a:lnTo>
                <a:lnTo>
                  <a:pt x="0" y="15274"/>
                </a:lnTo>
                <a:close/>
              </a:path>
            </a:pathLst>
          </a:custGeom>
          <a:solidFill>
            <a:srgbClr val="0000FF"/>
          </a:solidFill>
          <a:ln>
            <a:solidFill>
              <a:srgbClr val="0000FF"/>
            </a:solidFill>
            <a:miter/>
          </a:ln>
        </p:spPr>
        <p:txBody>
          <a:bodyPr lIns="45719" rIns="45719" anchor="ctr"/>
          <a:lstStyle/>
          <a:p>
            <a:pPr>
              <a:defRPr sz="2400">
                <a:latin typeface="Arial"/>
                <a:ea typeface="Arial"/>
                <a:cs typeface="Arial"/>
                <a:sym typeface="Arial"/>
              </a:defRPr>
            </a:pPr>
          </a:p>
        </p:txBody>
      </p:sp>
      <p:sp>
        <p:nvSpPr>
          <p:cNvPr id="336" name="AutoShape 15"/>
          <p:cNvSpPr/>
          <p:nvPr/>
        </p:nvSpPr>
        <p:spPr>
          <a:xfrm>
            <a:off x="3606924" y="6467921"/>
            <a:ext cx="88901" cy="889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6326"/>
                </a:moveTo>
                <a:lnTo>
                  <a:pt x="6326" y="0"/>
                </a:lnTo>
                <a:lnTo>
                  <a:pt x="15274" y="0"/>
                </a:lnTo>
                <a:lnTo>
                  <a:pt x="21600" y="6326"/>
                </a:lnTo>
                <a:lnTo>
                  <a:pt x="21600" y="15274"/>
                </a:lnTo>
                <a:lnTo>
                  <a:pt x="15274" y="21600"/>
                </a:lnTo>
                <a:lnTo>
                  <a:pt x="6326" y="21600"/>
                </a:lnTo>
                <a:lnTo>
                  <a:pt x="0" y="15274"/>
                </a:lnTo>
                <a:close/>
              </a:path>
            </a:pathLst>
          </a:custGeom>
          <a:solidFill>
            <a:srgbClr val="0000FF"/>
          </a:solidFill>
          <a:ln>
            <a:solidFill>
              <a:srgbClr val="0000FF"/>
            </a:solidFill>
            <a:miter/>
          </a:ln>
        </p:spPr>
        <p:txBody>
          <a:bodyPr lIns="45719" rIns="45719" anchor="ctr"/>
          <a:lstStyle/>
          <a:p>
            <a:pPr>
              <a:defRPr sz="2400">
                <a:latin typeface="Arial"/>
                <a:ea typeface="Arial"/>
                <a:cs typeface="Arial"/>
                <a:sym typeface="Arial"/>
              </a:defRPr>
            </a:pPr>
          </a:p>
        </p:txBody>
      </p:sp>
      <p:sp>
        <p:nvSpPr>
          <p:cNvPr id="337" name="AutoShape 16"/>
          <p:cNvSpPr/>
          <p:nvPr/>
        </p:nvSpPr>
        <p:spPr>
          <a:xfrm>
            <a:off x="1359024" y="5382071"/>
            <a:ext cx="88901" cy="889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6326"/>
                </a:moveTo>
                <a:lnTo>
                  <a:pt x="6326" y="0"/>
                </a:lnTo>
                <a:lnTo>
                  <a:pt x="15274" y="0"/>
                </a:lnTo>
                <a:lnTo>
                  <a:pt x="21600" y="6326"/>
                </a:lnTo>
                <a:lnTo>
                  <a:pt x="21600" y="15274"/>
                </a:lnTo>
                <a:lnTo>
                  <a:pt x="15274" y="21600"/>
                </a:lnTo>
                <a:lnTo>
                  <a:pt x="6326" y="21600"/>
                </a:lnTo>
                <a:lnTo>
                  <a:pt x="0" y="15274"/>
                </a:lnTo>
                <a:close/>
              </a:path>
            </a:pathLst>
          </a:custGeom>
          <a:solidFill>
            <a:srgbClr val="0000FF"/>
          </a:solidFill>
          <a:ln>
            <a:solidFill>
              <a:srgbClr val="0000FF"/>
            </a:solidFill>
            <a:miter/>
          </a:ln>
        </p:spPr>
        <p:txBody>
          <a:bodyPr lIns="45719" rIns="45719" anchor="ctr"/>
          <a:lstStyle/>
          <a:p>
            <a:pPr>
              <a:defRPr sz="2400">
                <a:latin typeface="Arial"/>
                <a:ea typeface="Arial"/>
                <a:cs typeface="Arial"/>
                <a:sym typeface="Arial"/>
              </a:defRPr>
            </a:pPr>
          </a:p>
        </p:txBody>
      </p:sp>
      <p:sp>
        <p:nvSpPr>
          <p:cNvPr id="338" name="AutoShape 17"/>
          <p:cNvSpPr/>
          <p:nvPr/>
        </p:nvSpPr>
        <p:spPr>
          <a:xfrm>
            <a:off x="2870324" y="6836222"/>
            <a:ext cx="88901" cy="889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6326"/>
                </a:moveTo>
                <a:lnTo>
                  <a:pt x="6326" y="0"/>
                </a:lnTo>
                <a:lnTo>
                  <a:pt x="15274" y="0"/>
                </a:lnTo>
                <a:lnTo>
                  <a:pt x="21600" y="6326"/>
                </a:lnTo>
                <a:lnTo>
                  <a:pt x="21600" y="15274"/>
                </a:lnTo>
                <a:lnTo>
                  <a:pt x="15274" y="21600"/>
                </a:lnTo>
                <a:lnTo>
                  <a:pt x="6326" y="21600"/>
                </a:lnTo>
                <a:lnTo>
                  <a:pt x="0" y="15274"/>
                </a:lnTo>
                <a:close/>
              </a:path>
            </a:pathLst>
          </a:custGeom>
          <a:solidFill>
            <a:srgbClr val="0000FF"/>
          </a:solidFill>
          <a:ln>
            <a:solidFill>
              <a:srgbClr val="0000FF"/>
            </a:solidFill>
            <a:miter/>
          </a:ln>
        </p:spPr>
        <p:txBody>
          <a:bodyPr lIns="45719" rIns="45719" anchor="ctr"/>
          <a:lstStyle/>
          <a:p>
            <a:pPr>
              <a:defRPr sz="2400">
                <a:latin typeface="Arial"/>
                <a:ea typeface="Arial"/>
                <a:cs typeface="Arial"/>
                <a:sym typeface="Arial"/>
              </a:defRPr>
            </a:pPr>
          </a:p>
        </p:txBody>
      </p:sp>
      <p:sp>
        <p:nvSpPr>
          <p:cNvPr id="339" name="AutoShape 18"/>
          <p:cNvSpPr/>
          <p:nvPr/>
        </p:nvSpPr>
        <p:spPr>
          <a:xfrm>
            <a:off x="3835524" y="5991671"/>
            <a:ext cx="88901" cy="889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6326"/>
                </a:moveTo>
                <a:lnTo>
                  <a:pt x="6326" y="0"/>
                </a:lnTo>
                <a:lnTo>
                  <a:pt x="15274" y="0"/>
                </a:lnTo>
                <a:lnTo>
                  <a:pt x="21600" y="6326"/>
                </a:lnTo>
                <a:lnTo>
                  <a:pt x="21600" y="15274"/>
                </a:lnTo>
                <a:lnTo>
                  <a:pt x="15274" y="21600"/>
                </a:lnTo>
                <a:lnTo>
                  <a:pt x="6326" y="21600"/>
                </a:lnTo>
                <a:lnTo>
                  <a:pt x="0" y="15274"/>
                </a:lnTo>
                <a:close/>
              </a:path>
            </a:pathLst>
          </a:custGeom>
          <a:solidFill>
            <a:srgbClr val="0000FF"/>
          </a:solidFill>
          <a:ln>
            <a:solidFill>
              <a:srgbClr val="0000FF"/>
            </a:solidFill>
            <a:miter/>
          </a:ln>
        </p:spPr>
        <p:txBody>
          <a:bodyPr lIns="45719" rIns="45719" anchor="ctr"/>
          <a:lstStyle/>
          <a:p>
            <a:pPr>
              <a:defRPr sz="2400">
                <a:latin typeface="Arial"/>
                <a:ea typeface="Arial"/>
                <a:cs typeface="Arial"/>
                <a:sym typeface="Arial"/>
              </a:defRPr>
            </a:pPr>
          </a:p>
        </p:txBody>
      </p:sp>
      <p:sp>
        <p:nvSpPr>
          <p:cNvPr id="340" name="AutoShape 19"/>
          <p:cNvSpPr/>
          <p:nvPr/>
        </p:nvSpPr>
        <p:spPr>
          <a:xfrm>
            <a:off x="1898774" y="6531422"/>
            <a:ext cx="88901" cy="889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6326"/>
                </a:moveTo>
                <a:lnTo>
                  <a:pt x="6326" y="0"/>
                </a:lnTo>
                <a:lnTo>
                  <a:pt x="15274" y="0"/>
                </a:lnTo>
                <a:lnTo>
                  <a:pt x="21600" y="6326"/>
                </a:lnTo>
                <a:lnTo>
                  <a:pt x="21600" y="15274"/>
                </a:lnTo>
                <a:lnTo>
                  <a:pt x="15274" y="21600"/>
                </a:lnTo>
                <a:lnTo>
                  <a:pt x="6326" y="21600"/>
                </a:lnTo>
                <a:lnTo>
                  <a:pt x="0" y="15274"/>
                </a:lnTo>
                <a:close/>
              </a:path>
            </a:pathLst>
          </a:custGeom>
          <a:solidFill>
            <a:srgbClr val="0000FF"/>
          </a:solidFill>
          <a:ln>
            <a:solidFill>
              <a:srgbClr val="0000FF"/>
            </a:solidFill>
            <a:miter/>
          </a:ln>
        </p:spPr>
        <p:txBody>
          <a:bodyPr lIns="45719" rIns="45719" anchor="ctr"/>
          <a:lstStyle/>
          <a:p>
            <a:pPr>
              <a:defRPr sz="2400">
                <a:latin typeface="Arial"/>
                <a:ea typeface="Arial"/>
                <a:cs typeface="Arial"/>
                <a:sym typeface="Arial"/>
              </a:defRPr>
            </a:pPr>
          </a:p>
        </p:txBody>
      </p:sp>
      <p:sp>
        <p:nvSpPr>
          <p:cNvPr id="341" name="AutoShape 20"/>
          <p:cNvSpPr/>
          <p:nvPr/>
        </p:nvSpPr>
        <p:spPr>
          <a:xfrm>
            <a:off x="1587624" y="6048821"/>
            <a:ext cx="88901" cy="889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6326"/>
                </a:moveTo>
                <a:lnTo>
                  <a:pt x="6326" y="0"/>
                </a:lnTo>
                <a:lnTo>
                  <a:pt x="15274" y="0"/>
                </a:lnTo>
                <a:lnTo>
                  <a:pt x="21600" y="6326"/>
                </a:lnTo>
                <a:lnTo>
                  <a:pt x="21600" y="15274"/>
                </a:lnTo>
                <a:lnTo>
                  <a:pt x="15274" y="21600"/>
                </a:lnTo>
                <a:lnTo>
                  <a:pt x="6326" y="21600"/>
                </a:lnTo>
                <a:lnTo>
                  <a:pt x="0" y="15274"/>
                </a:lnTo>
                <a:close/>
              </a:path>
            </a:pathLst>
          </a:custGeom>
          <a:solidFill>
            <a:srgbClr val="0000FF"/>
          </a:solidFill>
          <a:ln>
            <a:solidFill>
              <a:srgbClr val="0000FF"/>
            </a:solidFill>
            <a:miter/>
          </a:ln>
        </p:spPr>
        <p:txBody>
          <a:bodyPr lIns="45719" rIns="45719" anchor="ctr"/>
          <a:lstStyle/>
          <a:p>
            <a:pPr>
              <a:defRPr sz="2400">
                <a:latin typeface="Arial"/>
                <a:ea typeface="Arial"/>
                <a:cs typeface="Arial"/>
                <a:sym typeface="Arial"/>
              </a:defRPr>
            </a:pPr>
          </a:p>
        </p:txBody>
      </p:sp>
      <p:sp>
        <p:nvSpPr>
          <p:cNvPr id="342" name="AutoShape 21"/>
          <p:cNvSpPr/>
          <p:nvPr/>
        </p:nvSpPr>
        <p:spPr>
          <a:xfrm>
            <a:off x="1644774" y="4524821"/>
            <a:ext cx="88901" cy="889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6326"/>
                </a:moveTo>
                <a:lnTo>
                  <a:pt x="6326" y="0"/>
                </a:lnTo>
                <a:lnTo>
                  <a:pt x="15274" y="0"/>
                </a:lnTo>
                <a:lnTo>
                  <a:pt x="21600" y="6326"/>
                </a:lnTo>
                <a:lnTo>
                  <a:pt x="21600" y="15274"/>
                </a:lnTo>
                <a:lnTo>
                  <a:pt x="15274" y="21600"/>
                </a:lnTo>
                <a:lnTo>
                  <a:pt x="6326" y="21600"/>
                </a:lnTo>
                <a:lnTo>
                  <a:pt x="0" y="15274"/>
                </a:lnTo>
                <a:close/>
              </a:path>
            </a:pathLst>
          </a:custGeom>
          <a:solidFill>
            <a:srgbClr val="0000FF"/>
          </a:solidFill>
          <a:ln>
            <a:solidFill>
              <a:srgbClr val="0000FF"/>
            </a:solidFill>
            <a:miter/>
          </a:ln>
        </p:spPr>
        <p:txBody>
          <a:bodyPr lIns="45719" rIns="45719" anchor="ctr"/>
          <a:lstStyle/>
          <a:p>
            <a:pPr>
              <a:defRPr sz="2400">
                <a:latin typeface="Arial"/>
                <a:ea typeface="Arial"/>
                <a:cs typeface="Arial"/>
                <a:sym typeface="Arial"/>
              </a:defRPr>
            </a:pPr>
          </a:p>
        </p:txBody>
      </p:sp>
      <p:sp>
        <p:nvSpPr>
          <p:cNvPr id="343" name="AutoShape 22"/>
          <p:cNvSpPr/>
          <p:nvPr/>
        </p:nvSpPr>
        <p:spPr>
          <a:xfrm>
            <a:off x="3140199" y="5659883"/>
            <a:ext cx="88901" cy="889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6326"/>
                </a:moveTo>
                <a:lnTo>
                  <a:pt x="6326" y="0"/>
                </a:lnTo>
                <a:lnTo>
                  <a:pt x="15274" y="0"/>
                </a:lnTo>
                <a:lnTo>
                  <a:pt x="21600" y="6326"/>
                </a:lnTo>
                <a:lnTo>
                  <a:pt x="21600" y="15274"/>
                </a:lnTo>
                <a:lnTo>
                  <a:pt x="15274" y="21600"/>
                </a:lnTo>
                <a:lnTo>
                  <a:pt x="6326" y="21600"/>
                </a:lnTo>
                <a:lnTo>
                  <a:pt x="0" y="15274"/>
                </a:lnTo>
                <a:close/>
              </a:path>
            </a:pathLst>
          </a:custGeom>
          <a:solidFill>
            <a:srgbClr val="FF0000"/>
          </a:solidFill>
          <a:ln>
            <a:solidFill>
              <a:srgbClr val="FF0000"/>
            </a:solidFill>
            <a:miter/>
          </a:ln>
        </p:spPr>
        <p:txBody>
          <a:bodyPr lIns="45719" rIns="45719" anchor="ctr"/>
          <a:lstStyle/>
          <a:p>
            <a:pPr>
              <a:defRPr sz="2400">
                <a:latin typeface="Arial"/>
                <a:ea typeface="Arial"/>
                <a:cs typeface="Arial"/>
                <a:sym typeface="Arial"/>
              </a:defRPr>
            </a:pPr>
          </a:p>
        </p:txBody>
      </p:sp>
      <p:sp>
        <p:nvSpPr>
          <p:cNvPr id="344" name="AutoShape 23"/>
          <p:cNvSpPr/>
          <p:nvPr/>
        </p:nvSpPr>
        <p:spPr>
          <a:xfrm>
            <a:off x="2759199" y="5793233"/>
            <a:ext cx="88901" cy="889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6326"/>
                </a:moveTo>
                <a:lnTo>
                  <a:pt x="6326" y="0"/>
                </a:lnTo>
                <a:lnTo>
                  <a:pt x="15274" y="0"/>
                </a:lnTo>
                <a:lnTo>
                  <a:pt x="21600" y="6326"/>
                </a:lnTo>
                <a:lnTo>
                  <a:pt x="21600" y="15274"/>
                </a:lnTo>
                <a:lnTo>
                  <a:pt x="15274" y="21600"/>
                </a:lnTo>
                <a:lnTo>
                  <a:pt x="6326" y="21600"/>
                </a:lnTo>
                <a:lnTo>
                  <a:pt x="0" y="15274"/>
                </a:lnTo>
                <a:close/>
              </a:path>
            </a:pathLst>
          </a:custGeom>
          <a:solidFill>
            <a:srgbClr val="FF0000"/>
          </a:solidFill>
          <a:ln>
            <a:solidFill>
              <a:srgbClr val="FF0000"/>
            </a:solidFill>
            <a:miter/>
          </a:ln>
        </p:spPr>
        <p:txBody>
          <a:bodyPr lIns="45719" rIns="45719" anchor="ctr"/>
          <a:lstStyle/>
          <a:p>
            <a:pPr>
              <a:defRPr sz="2400">
                <a:latin typeface="Arial"/>
                <a:ea typeface="Arial"/>
                <a:cs typeface="Arial"/>
                <a:sym typeface="Arial"/>
              </a:defRPr>
            </a:pPr>
          </a:p>
        </p:txBody>
      </p:sp>
      <p:sp>
        <p:nvSpPr>
          <p:cNvPr id="345" name="AutoShape 24"/>
          <p:cNvSpPr/>
          <p:nvPr/>
        </p:nvSpPr>
        <p:spPr>
          <a:xfrm>
            <a:off x="3044949" y="4554983"/>
            <a:ext cx="88901" cy="889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6326"/>
                </a:moveTo>
                <a:lnTo>
                  <a:pt x="6326" y="0"/>
                </a:lnTo>
                <a:lnTo>
                  <a:pt x="15274" y="0"/>
                </a:lnTo>
                <a:lnTo>
                  <a:pt x="21600" y="6326"/>
                </a:lnTo>
                <a:lnTo>
                  <a:pt x="21600" y="15274"/>
                </a:lnTo>
                <a:lnTo>
                  <a:pt x="15274" y="21600"/>
                </a:lnTo>
                <a:lnTo>
                  <a:pt x="6326" y="21600"/>
                </a:lnTo>
                <a:lnTo>
                  <a:pt x="0" y="15274"/>
                </a:lnTo>
                <a:close/>
              </a:path>
            </a:pathLst>
          </a:custGeom>
          <a:solidFill>
            <a:srgbClr val="0000FF"/>
          </a:solidFill>
          <a:ln>
            <a:solidFill>
              <a:srgbClr val="0000FF"/>
            </a:solidFill>
            <a:miter/>
          </a:ln>
        </p:spPr>
        <p:txBody>
          <a:bodyPr lIns="45719" rIns="45719" anchor="ctr"/>
          <a:lstStyle/>
          <a:p>
            <a:pPr>
              <a:defRPr sz="2400">
                <a:latin typeface="Arial"/>
                <a:ea typeface="Arial"/>
                <a:cs typeface="Arial"/>
                <a:sym typeface="Arial"/>
              </a:defRPr>
            </a:pPr>
          </a:p>
        </p:txBody>
      </p:sp>
      <p:sp>
        <p:nvSpPr>
          <p:cNvPr id="346" name="Oval 25"/>
          <p:cNvSpPr/>
          <p:nvPr/>
        </p:nvSpPr>
        <p:spPr>
          <a:xfrm>
            <a:off x="1749549" y="4640708"/>
            <a:ext cx="1885951" cy="1905001"/>
          </a:xfrm>
          <a:prstGeom prst="ellipse">
            <a:avLst/>
          </a:prstGeom>
          <a:ln w="15875">
            <a:solidFill>
              <a:srgbClr val="1F497D"/>
            </a:solidFill>
            <a:prstDash val="sysDot"/>
          </a:ln>
        </p:spPr>
        <p:txBody>
          <a:bodyPr lIns="45719" rIns="45719" anchor="ctr"/>
          <a:lstStyle/>
          <a:p>
            <a:pPr>
              <a:defRPr sz="2400">
                <a:latin typeface="Arial"/>
                <a:ea typeface="Arial"/>
                <a:cs typeface="Arial"/>
                <a:sym typeface="Arial"/>
              </a:defRPr>
            </a:pPr>
          </a:p>
        </p:txBody>
      </p:sp>
      <p:sp>
        <p:nvSpPr>
          <p:cNvPr id="347" name="AutoShape 26"/>
          <p:cNvSpPr/>
          <p:nvPr/>
        </p:nvSpPr>
        <p:spPr>
          <a:xfrm>
            <a:off x="1797174" y="4677221"/>
            <a:ext cx="88901" cy="889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6326"/>
                </a:moveTo>
                <a:lnTo>
                  <a:pt x="6326" y="0"/>
                </a:lnTo>
                <a:lnTo>
                  <a:pt x="15274" y="0"/>
                </a:lnTo>
                <a:lnTo>
                  <a:pt x="21600" y="6326"/>
                </a:lnTo>
                <a:lnTo>
                  <a:pt x="21600" y="15274"/>
                </a:lnTo>
                <a:lnTo>
                  <a:pt x="15274" y="21600"/>
                </a:lnTo>
                <a:lnTo>
                  <a:pt x="6326" y="21600"/>
                </a:lnTo>
                <a:lnTo>
                  <a:pt x="0" y="15274"/>
                </a:lnTo>
                <a:close/>
              </a:path>
            </a:pathLst>
          </a:custGeom>
          <a:solidFill>
            <a:srgbClr val="0000FF"/>
          </a:solidFill>
          <a:ln>
            <a:solidFill>
              <a:srgbClr val="0000FF"/>
            </a:solidFill>
            <a:miter/>
          </a:ln>
        </p:spPr>
        <p:txBody>
          <a:bodyPr lIns="45719" rIns="45719" anchor="ctr"/>
          <a:lstStyle/>
          <a:p>
            <a:pPr>
              <a:defRPr sz="2400">
                <a:latin typeface="Arial"/>
                <a:ea typeface="Arial"/>
                <a:cs typeface="Arial"/>
                <a:sym typeface="Arial"/>
              </a:defRPr>
            </a:pPr>
          </a:p>
        </p:txBody>
      </p:sp>
      <p:sp>
        <p:nvSpPr>
          <p:cNvPr id="348" name="AutoShape 27"/>
          <p:cNvSpPr/>
          <p:nvPr/>
        </p:nvSpPr>
        <p:spPr>
          <a:xfrm>
            <a:off x="3721224" y="4658171"/>
            <a:ext cx="88901" cy="889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6326"/>
                </a:moveTo>
                <a:lnTo>
                  <a:pt x="6326" y="0"/>
                </a:lnTo>
                <a:lnTo>
                  <a:pt x="15274" y="0"/>
                </a:lnTo>
                <a:lnTo>
                  <a:pt x="21600" y="6326"/>
                </a:lnTo>
                <a:lnTo>
                  <a:pt x="21600" y="15274"/>
                </a:lnTo>
                <a:lnTo>
                  <a:pt x="15274" y="21600"/>
                </a:lnTo>
                <a:lnTo>
                  <a:pt x="6326" y="21600"/>
                </a:lnTo>
                <a:lnTo>
                  <a:pt x="0" y="15274"/>
                </a:lnTo>
                <a:close/>
              </a:path>
            </a:pathLst>
          </a:custGeom>
          <a:solidFill>
            <a:srgbClr val="0000FF"/>
          </a:solidFill>
          <a:ln>
            <a:solidFill>
              <a:srgbClr val="0000FF"/>
            </a:solidFill>
            <a:miter/>
          </a:ln>
        </p:spPr>
        <p:txBody>
          <a:bodyPr lIns="45719" rIns="45719" anchor="ctr"/>
          <a:lstStyle/>
          <a:p>
            <a:pPr>
              <a:defRPr sz="2400">
                <a:latin typeface="Arial"/>
                <a:ea typeface="Arial"/>
                <a:cs typeface="Arial"/>
                <a:sym typeface="Arial"/>
              </a:defRPr>
            </a:pPr>
          </a:p>
        </p:txBody>
      </p:sp>
      <p:sp>
        <p:nvSpPr>
          <p:cNvPr id="349" name="Line 28"/>
          <p:cNvSpPr/>
          <p:nvPr/>
        </p:nvSpPr>
        <p:spPr>
          <a:xfrm flipV="1">
            <a:off x="6743505" y="3742183"/>
            <a:ext cx="1" cy="2070101"/>
          </a:xfrm>
          <a:prstGeom prst="line">
            <a:avLst/>
          </a:prstGeom>
          <a:ln w="25400">
            <a:solidFill>
              <a:srgbClr val="000000"/>
            </a:solidFill>
            <a:tailEnd type="triangle"/>
          </a:ln>
        </p:spPr>
        <p:txBody>
          <a:bodyPr lIns="45719" rIns="45719"/>
          <a:lstStyle/>
          <a:p>
            <a:pPr/>
          </a:p>
        </p:txBody>
      </p:sp>
      <p:sp>
        <p:nvSpPr>
          <p:cNvPr id="350" name="Line 29"/>
          <p:cNvSpPr/>
          <p:nvPr/>
        </p:nvSpPr>
        <p:spPr>
          <a:xfrm>
            <a:off x="6712074" y="5829746"/>
            <a:ext cx="2347912" cy="1"/>
          </a:xfrm>
          <a:prstGeom prst="line">
            <a:avLst/>
          </a:prstGeom>
          <a:ln w="25400">
            <a:solidFill>
              <a:srgbClr val="000000"/>
            </a:solidFill>
            <a:tailEnd type="triangle"/>
          </a:ln>
        </p:spPr>
        <p:txBody>
          <a:bodyPr lIns="45719" rIns="45719"/>
          <a:lstStyle/>
          <a:p>
            <a:pPr/>
          </a:p>
        </p:txBody>
      </p:sp>
      <p:sp>
        <p:nvSpPr>
          <p:cNvPr id="351" name="AutoShape 30"/>
          <p:cNvSpPr/>
          <p:nvPr/>
        </p:nvSpPr>
        <p:spPr>
          <a:xfrm>
            <a:off x="7010524" y="5193158"/>
            <a:ext cx="88901" cy="889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6326"/>
                </a:moveTo>
                <a:lnTo>
                  <a:pt x="6326" y="0"/>
                </a:lnTo>
                <a:lnTo>
                  <a:pt x="15274" y="0"/>
                </a:lnTo>
                <a:lnTo>
                  <a:pt x="21600" y="6326"/>
                </a:lnTo>
                <a:lnTo>
                  <a:pt x="21600" y="15274"/>
                </a:lnTo>
                <a:lnTo>
                  <a:pt x="15274" y="21600"/>
                </a:lnTo>
                <a:lnTo>
                  <a:pt x="6326" y="21600"/>
                </a:lnTo>
                <a:lnTo>
                  <a:pt x="0" y="15274"/>
                </a:lnTo>
                <a:close/>
              </a:path>
            </a:pathLst>
          </a:custGeom>
          <a:solidFill>
            <a:srgbClr val="FF0000"/>
          </a:solidFill>
          <a:ln>
            <a:solidFill>
              <a:srgbClr val="FF0000"/>
            </a:solidFill>
            <a:miter/>
          </a:ln>
        </p:spPr>
        <p:txBody>
          <a:bodyPr lIns="45719" rIns="45719" anchor="ctr"/>
          <a:lstStyle/>
          <a:p>
            <a:pPr>
              <a:defRPr sz="2400">
                <a:latin typeface="Arial"/>
                <a:ea typeface="Arial"/>
                <a:cs typeface="Arial"/>
                <a:sym typeface="Arial"/>
              </a:defRPr>
            </a:pPr>
          </a:p>
        </p:txBody>
      </p:sp>
      <p:sp>
        <p:nvSpPr>
          <p:cNvPr id="352" name="AutoShape 31"/>
          <p:cNvSpPr/>
          <p:nvPr/>
        </p:nvSpPr>
        <p:spPr>
          <a:xfrm>
            <a:off x="6435849" y="5550346"/>
            <a:ext cx="88901" cy="889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6326"/>
                </a:moveTo>
                <a:lnTo>
                  <a:pt x="6326" y="0"/>
                </a:lnTo>
                <a:lnTo>
                  <a:pt x="15274" y="0"/>
                </a:lnTo>
                <a:lnTo>
                  <a:pt x="21600" y="6326"/>
                </a:lnTo>
                <a:lnTo>
                  <a:pt x="21600" y="15274"/>
                </a:lnTo>
                <a:lnTo>
                  <a:pt x="15274" y="21600"/>
                </a:lnTo>
                <a:lnTo>
                  <a:pt x="6326" y="21600"/>
                </a:lnTo>
                <a:lnTo>
                  <a:pt x="0" y="15274"/>
                </a:lnTo>
                <a:close/>
              </a:path>
            </a:pathLst>
          </a:custGeom>
          <a:solidFill>
            <a:srgbClr val="FF0000"/>
          </a:solidFill>
          <a:ln>
            <a:solidFill>
              <a:srgbClr val="FF0000"/>
            </a:solidFill>
            <a:miter/>
          </a:ln>
        </p:spPr>
        <p:txBody>
          <a:bodyPr lIns="45719" rIns="45719" anchor="ctr"/>
          <a:lstStyle/>
          <a:p>
            <a:pPr>
              <a:defRPr sz="2400">
                <a:latin typeface="Arial"/>
                <a:ea typeface="Arial"/>
                <a:cs typeface="Arial"/>
                <a:sym typeface="Arial"/>
              </a:defRPr>
            </a:pPr>
          </a:p>
        </p:txBody>
      </p:sp>
      <p:sp>
        <p:nvSpPr>
          <p:cNvPr id="353" name="AutoShape 32"/>
          <p:cNvSpPr/>
          <p:nvPr/>
        </p:nvSpPr>
        <p:spPr>
          <a:xfrm>
            <a:off x="6816849" y="6105971"/>
            <a:ext cx="88901" cy="889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6326"/>
                </a:moveTo>
                <a:lnTo>
                  <a:pt x="6326" y="0"/>
                </a:lnTo>
                <a:lnTo>
                  <a:pt x="15274" y="0"/>
                </a:lnTo>
                <a:lnTo>
                  <a:pt x="21600" y="6326"/>
                </a:lnTo>
                <a:lnTo>
                  <a:pt x="21600" y="15274"/>
                </a:lnTo>
                <a:lnTo>
                  <a:pt x="15274" y="21600"/>
                </a:lnTo>
                <a:lnTo>
                  <a:pt x="6326" y="21600"/>
                </a:lnTo>
                <a:lnTo>
                  <a:pt x="0" y="15274"/>
                </a:lnTo>
                <a:close/>
              </a:path>
            </a:pathLst>
          </a:custGeom>
          <a:solidFill>
            <a:srgbClr val="FF0000"/>
          </a:solidFill>
          <a:ln>
            <a:solidFill>
              <a:srgbClr val="FF0000"/>
            </a:solidFill>
            <a:miter/>
          </a:ln>
        </p:spPr>
        <p:txBody>
          <a:bodyPr lIns="45719" rIns="45719" anchor="ctr"/>
          <a:lstStyle/>
          <a:p>
            <a:pPr>
              <a:defRPr sz="2400">
                <a:latin typeface="Arial"/>
                <a:ea typeface="Arial"/>
                <a:cs typeface="Arial"/>
                <a:sym typeface="Arial"/>
              </a:defRPr>
            </a:pPr>
          </a:p>
        </p:txBody>
      </p:sp>
      <p:sp>
        <p:nvSpPr>
          <p:cNvPr id="354" name="AutoShape 33"/>
          <p:cNvSpPr/>
          <p:nvPr/>
        </p:nvSpPr>
        <p:spPr>
          <a:xfrm>
            <a:off x="7635999" y="6105971"/>
            <a:ext cx="88901" cy="889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6326"/>
                </a:moveTo>
                <a:lnTo>
                  <a:pt x="6326" y="0"/>
                </a:lnTo>
                <a:lnTo>
                  <a:pt x="15274" y="0"/>
                </a:lnTo>
                <a:lnTo>
                  <a:pt x="21600" y="6326"/>
                </a:lnTo>
                <a:lnTo>
                  <a:pt x="21600" y="15274"/>
                </a:lnTo>
                <a:lnTo>
                  <a:pt x="15274" y="21600"/>
                </a:lnTo>
                <a:lnTo>
                  <a:pt x="6326" y="21600"/>
                </a:lnTo>
                <a:lnTo>
                  <a:pt x="0" y="15274"/>
                </a:lnTo>
                <a:close/>
              </a:path>
            </a:pathLst>
          </a:custGeom>
          <a:solidFill>
            <a:srgbClr val="FF0000"/>
          </a:solidFill>
          <a:ln>
            <a:solidFill>
              <a:srgbClr val="FF0000"/>
            </a:solidFill>
            <a:miter/>
          </a:ln>
        </p:spPr>
        <p:txBody>
          <a:bodyPr lIns="45719" rIns="45719" anchor="ctr"/>
          <a:lstStyle/>
          <a:p>
            <a:pPr>
              <a:defRPr sz="2400">
                <a:latin typeface="Arial"/>
                <a:ea typeface="Arial"/>
                <a:cs typeface="Arial"/>
                <a:sym typeface="Arial"/>
              </a:defRPr>
            </a:pPr>
          </a:p>
        </p:txBody>
      </p:sp>
      <p:sp>
        <p:nvSpPr>
          <p:cNvPr id="355" name="AutoShape 34"/>
          <p:cNvSpPr/>
          <p:nvPr/>
        </p:nvSpPr>
        <p:spPr>
          <a:xfrm>
            <a:off x="6702549" y="5239196"/>
            <a:ext cx="88901" cy="889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6326"/>
                </a:moveTo>
                <a:lnTo>
                  <a:pt x="6326" y="0"/>
                </a:lnTo>
                <a:lnTo>
                  <a:pt x="15274" y="0"/>
                </a:lnTo>
                <a:lnTo>
                  <a:pt x="21600" y="6326"/>
                </a:lnTo>
                <a:lnTo>
                  <a:pt x="21600" y="15274"/>
                </a:lnTo>
                <a:lnTo>
                  <a:pt x="15274" y="21600"/>
                </a:lnTo>
                <a:lnTo>
                  <a:pt x="6326" y="21600"/>
                </a:lnTo>
                <a:lnTo>
                  <a:pt x="0" y="15274"/>
                </a:lnTo>
                <a:close/>
              </a:path>
            </a:pathLst>
          </a:custGeom>
          <a:solidFill>
            <a:srgbClr val="FF0000"/>
          </a:solidFill>
          <a:ln>
            <a:solidFill>
              <a:srgbClr val="FF0000"/>
            </a:solidFill>
            <a:miter/>
          </a:ln>
        </p:spPr>
        <p:txBody>
          <a:bodyPr lIns="45719" rIns="45719" anchor="ctr"/>
          <a:lstStyle/>
          <a:p>
            <a:pPr>
              <a:defRPr sz="2400">
                <a:latin typeface="Arial"/>
                <a:ea typeface="Arial"/>
                <a:cs typeface="Arial"/>
                <a:sym typeface="Arial"/>
              </a:defRPr>
            </a:pPr>
          </a:p>
        </p:txBody>
      </p:sp>
      <p:sp>
        <p:nvSpPr>
          <p:cNvPr id="356" name="AutoShape 35"/>
          <p:cNvSpPr/>
          <p:nvPr/>
        </p:nvSpPr>
        <p:spPr>
          <a:xfrm>
            <a:off x="6912099" y="5515421"/>
            <a:ext cx="88901" cy="889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6326"/>
                </a:moveTo>
                <a:lnTo>
                  <a:pt x="6326" y="0"/>
                </a:lnTo>
                <a:lnTo>
                  <a:pt x="15274" y="0"/>
                </a:lnTo>
                <a:lnTo>
                  <a:pt x="21600" y="6326"/>
                </a:lnTo>
                <a:lnTo>
                  <a:pt x="21600" y="15274"/>
                </a:lnTo>
                <a:lnTo>
                  <a:pt x="15274" y="21600"/>
                </a:lnTo>
                <a:lnTo>
                  <a:pt x="6326" y="21600"/>
                </a:lnTo>
                <a:lnTo>
                  <a:pt x="0" y="15274"/>
                </a:lnTo>
                <a:close/>
              </a:path>
            </a:pathLst>
          </a:custGeom>
          <a:solidFill>
            <a:srgbClr val="FF0000"/>
          </a:solidFill>
          <a:ln>
            <a:solidFill>
              <a:srgbClr val="FF0000"/>
            </a:solidFill>
            <a:miter/>
          </a:ln>
        </p:spPr>
        <p:txBody>
          <a:bodyPr lIns="45719" rIns="45719" anchor="ctr"/>
          <a:lstStyle/>
          <a:p>
            <a:pPr>
              <a:defRPr sz="2400">
                <a:latin typeface="Arial"/>
                <a:ea typeface="Arial"/>
                <a:cs typeface="Arial"/>
                <a:sym typeface="Arial"/>
              </a:defRPr>
            </a:pPr>
          </a:p>
        </p:txBody>
      </p:sp>
      <p:sp>
        <p:nvSpPr>
          <p:cNvPr id="357" name="AutoShape 36"/>
          <p:cNvSpPr/>
          <p:nvPr/>
        </p:nvSpPr>
        <p:spPr>
          <a:xfrm>
            <a:off x="7140699" y="6144071"/>
            <a:ext cx="88901" cy="889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6326"/>
                </a:moveTo>
                <a:lnTo>
                  <a:pt x="6326" y="0"/>
                </a:lnTo>
                <a:lnTo>
                  <a:pt x="15274" y="0"/>
                </a:lnTo>
                <a:lnTo>
                  <a:pt x="21600" y="6326"/>
                </a:lnTo>
                <a:lnTo>
                  <a:pt x="21600" y="15274"/>
                </a:lnTo>
                <a:lnTo>
                  <a:pt x="15274" y="21600"/>
                </a:lnTo>
                <a:lnTo>
                  <a:pt x="6326" y="21600"/>
                </a:lnTo>
                <a:lnTo>
                  <a:pt x="0" y="15274"/>
                </a:lnTo>
                <a:close/>
              </a:path>
            </a:pathLst>
          </a:custGeom>
          <a:solidFill>
            <a:srgbClr val="FF0000"/>
          </a:solidFill>
          <a:ln>
            <a:solidFill>
              <a:srgbClr val="FF0000"/>
            </a:solidFill>
            <a:miter/>
          </a:ln>
        </p:spPr>
        <p:txBody>
          <a:bodyPr lIns="45719" rIns="45719" anchor="ctr"/>
          <a:lstStyle/>
          <a:p>
            <a:pPr>
              <a:defRPr sz="2400">
                <a:latin typeface="Arial"/>
                <a:ea typeface="Arial"/>
                <a:cs typeface="Arial"/>
                <a:sym typeface="Arial"/>
              </a:defRPr>
            </a:pPr>
          </a:p>
        </p:txBody>
      </p:sp>
      <p:sp>
        <p:nvSpPr>
          <p:cNvPr id="358" name="AutoShape 37"/>
          <p:cNvSpPr/>
          <p:nvPr/>
        </p:nvSpPr>
        <p:spPr>
          <a:xfrm>
            <a:off x="7121649" y="5639246"/>
            <a:ext cx="88901" cy="889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6326"/>
                </a:moveTo>
                <a:lnTo>
                  <a:pt x="6326" y="0"/>
                </a:lnTo>
                <a:lnTo>
                  <a:pt x="15274" y="0"/>
                </a:lnTo>
                <a:lnTo>
                  <a:pt x="21600" y="6326"/>
                </a:lnTo>
                <a:lnTo>
                  <a:pt x="21600" y="15274"/>
                </a:lnTo>
                <a:lnTo>
                  <a:pt x="15274" y="21600"/>
                </a:lnTo>
                <a:lnTo>
                  <a:pt x="6326" y="21600"/>
                </a:lnTo>
                <a:lnTo>
                  <a:pt x="0" y="15274"/>
                </a:lnTo>
                <a:close/>
              </a:path>
            </a:pathLst>
          </a:custGeom>
          <a:solidFill>
            <a:srgbClr val="FF0000"/>
          </a:solidFill>
          <a:ln>
            <a:solidFill>
              <a:srgbClr val="FF0000"/>
            </a:solidFill>
            <a:miter/>
          </a:ln>
        </p:spPr>
        <p:txBody>
          <a:bodyPr lIns="45719" rIns="45719" anchor="ctr"/>
          <a:lstStyle/>
          <a:p>
            <a:pPr>
              <a:defRPr sz="2400">
                <a:latin typeface="Arial"/>
                <a:ea typeface="Arial"/>
                <a:cs typeface="Arial"/>
                <a:sym typeface="Arial"/>
              </a:defRPr>
            </a:pPr>
          </a:p>
        </p:txBody>
      </p:sp>
      <p:sp>
        <p:nvSpPr>
          <p:cNvPr id="359" name="AutoShape 38"/>
          <p:cNvSpPr/>
          <p:nvPr/>
        </p:nvSpPr>
        <p:spPr>
          <a:xfrm>
            <a:off x="8728199" y="5274121"/>
            <a:ext cx="88901" cy="889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6326"/>
                </a:moveTo>
                <a:lnTo>
                  <a:pt x="6326" y="0"/>
                </a:lnTo>
                <a:lnTo>
                  <a:pt x="15274" y="0"/>
                </a:lnTo>
                <a:lnTo>
                  <a:pt x="21600" y="6326"/>
                </a:lnTo>
                <a:lnTo>
                  <a:pt x="21600" y="15274"/>
                </a:lnTo>
                <a:lnTo>
                  <a:pt x="15274" y="21600"/>
                </a:lnTo>
                <a:lnTo>
                  <a:pt x="6326" y="21600"/>
                </a:lnTo>
                <a:lnTo>
                  <a:pt x="0" y="15274"/>
                </a:lnTo>
                <a:close/>
              </a:path>
            </a:pathLst>
          </a:custGeom>
          <a:solidFill>
            <a:srgbClr val="0000FF"/>
          </a:solidFill>
          <a:ln>
            <a:solidFill>
              <a:srgbClr val="0000FF"/>
            </a:solidFill>
            <a:miter/>
          </a:ln>
        </p:spPr>
        <p:txBody>
          <a:bodyPr lIns="45719" rIns="45719" anchor="ctr"/>
          <a:lstStyle/>
          <a:p>
            <a:pPr>
              <a:defRPr sz="2400">
                <a:latin typeface="Arial"/>
                <a:ea typeface="Arial"/>
                <a:cs typeface="Arial"/>
                <a:sym typeface="Arial"/>
              </a:defRPr>
            </a:pPr>
          </a:p>
        </p:txBody>
      </p:sp>
      <p:sp>
        <p:nvSpPr>
          <p:cNvPr id="360" name="AutoShape 39"/>
          <p:cNvSpPr/>
          <p:nvPr/>
        </p:nvSpPr>
        <p:spPr>
          <a:xfrm>
            <a:off x="8588499" y="6486971"/>
            <a:ext cx="88901" cy="889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6326"/>
                </a:moveTo>
                <a:lnTo>
                  <a:pt x="6326" y="0"/>
                </a:lnTo>
                <a:lnTo>
                  <a:pt x="15274" y="0"/>
                </a:lnTo>
                <a:lnTo>
                  <a:pt x="21600" y="6326"/>
                </a:lnTo>
                <a:lnTo>
                  <a:pt x="21600" y="15274"/>
                </a:lnTo>
                <a:lnTo>
                  <a:pt x="15274" y="21600"/>
                </a:lnTo>
                <a:lnTo>
                  <a:pt x="6326" y="21600"/>
                </a:lnTo>
                <a:lnTo>
                  <a:pt x="0" y="15274"/>
                </a:lnTo>
                <a:close/>
              </a:path>
            </a:pathLst>
          </a:custGeom>
          <a:solidFill>
            <a:srgbClr val="0000FF"/>
          </a:solidFill>
          <a:ln>
            <a:solidFill>
              <a:srgbClr val="0000FF"/>
            </a:solidFill>
            <a:miter/>
          </a:ln>
        </p:spPr>
        <p:txBody>
          <a:bodyPr lIns="45719" rIns="45719" anchor="ctr"/>
          <a:lstStyle/>
          <a:p>
            <a:pPr>
              <a:defRPr sz="2400">
                <a:latin typeface="Arial"/>
                <a:ea typeface="Arial"/>
                <a:cs typeface="Arial"/>
                <a:sym typeface="Arial"/>
              </a:defRPr>
            </a:pPr>
          </a:p>
        </p:txBody>
      </p:sp>
      <p:sp>
        <p:nvSpPr>
          <p:cNvPr id="361" name="AutoShape 40"/>
          <p:cNvSpPr/>
          <p:nvPr/>
        </p:nvSpPr>
        <p:spPr>
          <a:xfrm>
            <a:off x="8112249" y="4239071"/>
            <a:ext cx="88901" cy="889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6326"/>
                </a:moveTo>
                <a:lnTo>
                  <a:pt x="6326" y="0"/>
                </a:lnTo>
                <a:lnTo>
                  <a:pt x="15274" y="0"/>
                </a:lnTo>
                <a:lnTo>
                  <a:pt x="21600" y="6326"/>
                </a:lnTo>
                <a:lnTo>
                  <a:pt x="21600" y="15274"/>
                </a:lnTo>
                <a:lnTo>
                  <a:pt x="15274" y="21600"/>
                </a:lnTo>
                <a:lnTo>
                  <a:pt x="6326" y="21600"/>
                </a:lnTo>
                <a:lnTo>
                  <a:pt x="0" y="15274"/>
                </a:lnTo>
                <a:close/>
              </a:path>
            </a:pathLst>
          </a:custGeom>
          <a:solidFill>
            <a:srgbClr val="0000FF"/>
          </a:solidFill>
          <a:ln>
            <a:solidFill>
              <a:srgbClr val="0000FF"/>
            </a:solidFill>
            <a:miter/>
          </a:ln>
        </p:spPr>
        <p:txBody>
          <a:bodyPr lIns="45719" rIns="45719" anchor="ctr"/>
          <a:lstStyle/>
          <a:p>
            <a:pPr>
              <a:defRPr sz="2400">
                <a:latin typeface="Arial"/>
                <a:ea typeface="Arial"/>
                <a:cs typeface="Arial"/>
                <a:sym typeface="Arial"/>
              </a:defRPr>
            </a:pPr>
          </a:p>
        </p:txBody>
      </p:sp>
      <p:sp>
        <p:nvSpPr>
          <p:cNvPr id="362" name="AutoShape 41"/>
          <p:cNvSpPr/>
          <p:nvPr/>
        </p:nvSpPr>
        <p:spPr>
          <a:xfrm>
            <a:off x="8118599" y="5502721"/>
            <a:ext cx="88901" cy="889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6326"/>
                </a:moveTo>
                <a:lnTo>
                  <a:pt x="6326" y="0"/>
                </a:lnTo>
                <a:lnTo>
                  <a:pt x="15274" y="0"/>
                </a:lnTo>
                <a:lnTo>
                  <a:pt x="21600" y="6326"/>
                </a:lnTo>
                <a:lnTo>
                  <a:pt x="21600" y="15274"/>
                </a:lnTo>
                <a:lnTo>
                  <a:pt x="15274" y="21600"/>
                </a:lnTo>
                <a:lnTo>
                  <a:pt x="6326" y="21600"/>
                </a:lnTo>
                <a:lnTo>
                  <a:pt x="0" y="15274"/>
                </a:lnTo>
                <a:close/>
              </a:path>
            </a:pathLst>
          </a:custGeom>
          <a:solidFill>
            <a:srgbClr val="0000FF"/>
          </a:solidFill>
          <a:ln>
            <a:solidFill>
              <a:srgbClr val="0000FF"/>
            </a:solidFill>
            <a:miter/>
          </a:ln>
        </p:spPr>
        <p:txBody>
          <a:bodyPr lIns="45719" rIns="45719" anchor="ctr"/>
          <a:lstStyle/>
          <a:p>
            <a:pPr>
              <a:defRPr sz="2400">
                <a:latin typeface="Arial"/>
                <a:ea typeface="Arial"/>
                <a:cs typeface="Arial"/>
                <a:sym typeface="Arial"/>
              </a:defRPr>
            </a:pPr>
          </a:p>
        </p:txBody>
      </p:sp>
      <p:sp>
        <p:nvSpPr>
          <p:cNvPr id="363" name="AutoShape 42"/>
          <p:cNvSpPr/>
          <p:nvPr/>
        </p:nvSpPr>
        <p:spPr>
          <a:xfrm>
            <a:off x="8817099" y="6010721"/>
            <a:ext cx="88901" cy="889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6326"/>
                </a:moveTo>
                <a:lnTo>
                  <a:pt x="6326" y="0"/>
                </a:lnTo>
                <a:lnTo>
                  <a:pt x="15274" y="0"/>
                </a:lnTo>
                <a:lnTo>
                  <a:pt x="21600" y="6326"/>
                </a:lnTo>
                <a:lnTo>
                  <a:pt x="21600" y="15274"/>
                </a:lnTo>
                <a:lnTo>
                  <a:pt x="15274" y="21600"/>
                </a:lnTo>
                <a:lnTo>
                  <a:pt x="6326" y="21600"/>
                </a:lnTo>
                <a:lnTo>
                  <a:pt x="0" y="15274"/>
                </a:lnTo>
                <a:close/>
              </a:path>
            </a:pathLst>
          </a:custGeom>
          <a:solidFill>
            <a:srgbClr val="0000FF"/>
          </a:solidFill>
          <a:ln>
            <a:solidFill>
              <a:srgbClr val="0000FF"/>
            </a:solidFill>
            <a:miter/>
          </a:ln>
        </p:spPr>
        <p:txBody>
          <a:bodyPr lIns="45719" rIns="45719" anchor="ctr"/>
          <a:lstStyle/>
          <a:p>
            <a:pPr>
              <a:defRPr sz="2400">
                <a:latin typeface="Arial"/>
                <a:ea typeface="Arial"/>
                <a:cs typeface="Arial"/>
                <a:sym typeface="Arial"/>
              </a:defRPr>
            </a:pPr>
          </a:p>
        </p:txBody>
      </p:sp>
      <p:sp>
        <p:nvSpPr>
          <p:cNvPr id="364" name="AutoShape 43"/>
          <p:cNvSpPr/>
          <p:nvPr/>
        </p:nvSpPr>
        <p:spPr>
          <a:xfrm>
            <a:off x="7642349" y="4950271"/>
            <a:ext cx="88901" cy="889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6326"/>
                </a:moveTo>
                <a:lnTo>
                  <a:pt x="6326" y="0"/>
                </a:lnTo>
                <a:lnTo>
                  <a:pt x="15274" y="0"/>
                </a:lnTo>
                <a:lnTo>
                  <a:pt x="21600" y="6326"/>
                </a:lnTo>
                <a:lnTo>
                  <a:pt x="21600" y="15274"/>
                </a:lnTo>
                <a:lnTo>
                  <a:pt x="15274" y="21600"/>
                </a:lnTo>
                <a:lnTo>
                  <a:pt x="6326" y="21600"/>
                </a:lnTo>
                <a:lnTo>
                  <a:pt x="0" y="15274"/>
                </a:lnTo>
                <a:close/>
              </a:path>
            </a:pathLst>
          </a:custGeom>
          <a:solidFill>
            <a:srgbClr val="0000FF"/>
          </a:solidFill>
          <a:ln>
            <a:solidFill>
              <a:srgbClr val="0000FF"/>
            </a:solidFill>
            <a:miter/>
          </a:ln>
        </p:spPr>
        <p:txBody>
          <a:bodyPr lIns="45719" rIns="45719" anchor="ctr"/>
          <a:lstStyle/>
          <a:p>
            <a:pPr>
              <a:defRPr sz="2400">
                <a:latin typeface="Arial"/>
                <a:ea typeface="Arial"/>
                <a:cs typeface="Arial"/>
                <a:sym typeface="Arial"/>
              </a:defRPr>
            </a:pPr>
          </a:p>
        </p:txBody>
      </p:sp>
      <p:sp>
        <p:nvSpPr>
          <p:cNvPr id="365" name="AutoShape 44"/>
          <p:cNvSpPr/>
          <p:nvPr/>
        </p:nvSpPr>
        <p:spPr>
          <a:xfrm>
            <a:off x="8245599" y="6182171"/>
            <a:ext cx="88901" cy="889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6326"/>
                </a:moveTo>
                <a:lnTo>
                  <a:pt x="6326" y="0"/>
                </a:lnTo>
                <a:lnTo>
                  <a:pt x="15274" y="0"/>
                </a:lnTo>
                <a:lnTo>
                  <a:pt x="21600" y="6326"/>
                </a:lnTo>
                <a:lnTo>
                  <a:pt x="21600" y="15274"/>
                </a:lnTo>
                <a:lnTo>
                  <a:pt x="15274" y="21600"/>
                </a:lnTo>
                <a:lnTo>
                  <a:pt x="6326" y="21600"/>
                </a:lnTo>
                <a:lnTo>
                  <a:pt x="0" y="15274"/>
                </a:lnTo>
                <a:close/>
              </a:path>
            </a:pathLst>
          </a:custGeom>
          <a:solidFill>
            <a:srgbClr val="0000FF"/>
          </a:solidFill>
          <a:ln>
            <a:solidFill>
              <a:srgbClr val="0000FF"/>
            </a:solidFill>
            <a:miter/>
          </a:ln>
        </p:spPr>
        <p:txBody>
          <a:bodyPr lIns="45719" rIns="45719" anchor="ctr"/>
          <a:lstStyle/>
          <a:p>
            <a:pPr>
              <a:defRPr sz="2400">
                <a:latin typeface="Arial"/>
                <a:ea typeface="Arial"/>
                <a:cs typeface="Arial"/>
                <a:sym typeface="Arial"/>
              </a:defRPr>
            </a:pPr>
          </a:p>
        </p:txBody>
      </p:sp>
      <p:sp>
        <p:nvSpPr>
          <p:cNvPr id="366" name="AutoShape 45"/>
          <p:cNvSpPr/>
          <p:nvPr/>
        </p:nvSpPr>
        <p:spPr>
          <a:xfrm>
            <a:off x="8036049" y="4448621"/>
            <a:ext cx="88901" cy="889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6326"/>
                </a:moveTo>
                <a:lnTo>
                  <a:pt x="6326" y="0"/>
                </a:lnTo>
                <a:lnTo>
                  <a:pt x="15274" y="0"/>
                </a:lnTo>
                <a:lnTo>
                  <a:pt x="21600" y="6326"/>
                </a:lnTo>
                <a:lnTo>
                  <a:pt x="21600" y="15274"/>
                </a:lnTo>
                <a:lnTo>
                  <a:pt x="15274" y="21600"/>
                </a:lnTo>
                <a:lnTo>
                  <a:pt x="6326" y="21600"/>
                </a:lnTo>
                <a:lnTo>
                  <a:pt x="0" y="15274"/>
                </a:lnTo>
                <a:close/>
              </a:path>
            </a:pathLst>
          </a:custGeom>
          <a:solidFill>
            <a:srgbClr val="0000FF"/>
          </a:solidFill>
          <a:ln>
            <a:solidFill>
              <a:srgbClr val="0000FF"/>
            </a:solidFill>
            <a:miter/>
          </a:ln>
        </p:spPr>
        <p:txBody>
          <a:bodyPr lIns="45719" rIns="45719" anchor="ctr"/>
          <a:lstStyle/>
          <a:p>
            <a:pPr>
              <a:defRPr sz="2400">
                <a:latin typeface="Arial"/>
                <a:ea typeface="Arial"/>
                <a:cs typeface="Arial"/>
                <a:sym typeface="Arial"/>
              </a:defRPr>
            </a:pPr>
          </a:p>
        </p:txBody>
      </p:sp>
      <p:sp>
        <p:nvSpPr>
          <p:cNvPr id="367" name="AutoShape 46"/>
          <p:cNvSpPr/>
          <p:nvPr/>
        </p:nvSpPr>
        <p:spPr>
          <a:xfrm>
            <a:off x="6645399" y="5955158"/>
            <a:ext cx="88901" cy="889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6326"/>
                </a:moveTo>
                <a:lnTo>
                  <a:pt x="6326" y="0"/>
                </a:lnTo>
                <a:lnTo>
                  <a:pt x="15274" y="0"/>
                </a:lnTo>
                <a:lnTo>
                  <a:pt x="21600" y="6326"/>
                </a:lnTo>
                <a:lnTo>
                  <a:pt x="21600" y="15274"/>
                </a:lnTo>
                <a:lnTo>
                  <a:pt x="15274" y="21600"/>
                </a:lnTo>
                <a:lnTo>
                  <a:pt x="6326" y="21600"/>
                </a:lnTo>
                <a:lnTo>
                  <a:pt x="0" y="15274"/>
                </a:lnTo>
                <a:close/>
              </a:path>
            </a:pathLst>
          </a:custGeom>
          <a:solidFill>
            <a:srgbClr val="FF0000"/>
          </a:solidFill>
          <a:ln>
            <a:solidFill>
              <a:srgbClr val="FF0000"/>
            </a:solidFill>
            <a:miter/>
          </a:ln>
        </p:spPr>
        <p:txBody>
          <a:bodyPr lIns="45719" rIns="45719" anchor="ctr"/>
          <a:lstStyle/>
          <a:p>
            <a:pPr>
              <a:defRPr sz="2400">
                <a:latin typeface="Arial"/>
                <a:ea typeface="Arial"/>
                <a:cs typeface="Arial"/>
                <a:sym typeface="Arial"/>
              </a:defRPr>
            </a:pPr>
          </a:p>
        </p:txBody>
      </p:sp>
      <p:sp>
        <p:nvSpPr>
          <p:cNvPr id="368" name="AutoShape 47"/>
          <p:cNvSpPr/>
          <p:nvPr/>
        </p:nvSpPr>
        <p:spPr>
          <a:xfrm>
            <a:off x="6264399" y="6088508"/>
            <a:ext cx="88901" cy="889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6326"/>
                </a:moveTo>
                <a:lnTo>
                  <a:pt x="6326" y="0"/>
                </a:lnTo>
                <a:lnTo>
                  <a:pt x="15274" y="0"/>
                </a:lnTo>
                <a:lnTo>
                  <a:pt x="21600" y="6326"/>
                </a:lnTo>
                <a:lnTo>
                  <a:pt x="21600" y="15274"/>
                </a:lnTo>
                <a:lnTo>
                  <a:pt x="15274" y="21600"/>
                </a:lnTo>
                <a:lnTo>
                  <a:pt x="6326" y="21600"/>
                </a:lnTo>
                <a:lnTo>
                  <a:pt x="0" y="15274"/>
                </a:lnTo>
                <a:close/>
              </a:path>
            </a:pathLst>
          </a:custGeom>
          <a:solidFill>
            <a:srgbClr val="FF0000"/>
          </a:solidFill>
          <a:ln>
            <a:solidFill>
              <a:srgbClr val="FF0000"/>
            </a:solidFill>
            <a:miter/>
          </a:ln>
        </p:spPr>
        <p:txBody>
          <a:bodyPr lIns="45719" rIns="45719" anchor="ctr"/>
          <a:lstStyle/>
          <a:p>
            <a:pPr>
              <a:defRPr sz="2400">
                <a:latin typeface="Arial"/>
                <a:ea typeface="Arial"/>
                <a:cs typeface="Arial"/>
                <a:sym typeface="Arial"/>
              </a:defRPr>
            </a:pPr>
          </a:p>
        </p:txBody>
      </p:sp>
      <p:sp>
        <p:nvSpPr>
          <p:cNvPr id="369" name="AutoShape 48"/>
          <p:cNvSpPr/>
          <p:nvPr/>
        </p:nvSpPr>
        <p:spPr>
          <a:xfrm>
            <a:off x="8026524" y="4574033"/>
            <a:ext cx="88901" cy="889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6326"/>
                </a:moveTo>
                <a:lnTo>
                  <a:pt x="6326" y="0"/>
                </a:lnTo>
                <a:lnTo>
                  <a:pt x="15274" y="0"/>
                </a:lnTo>
                <a:lnTo>
                  <a:pt x="21600" y="6326"/>
                </a:lnTo>
                <a:lnTo>
                  <a:pt x="21600" y="15274"/>
                </a:lnTo>
                <a:lnTo>
                  <a:pt x="15274" y="21600"/>
                </a:lnTo>
                <a:lnTo>
                  <a:pt x="6326" y="21600"/>
                </a:lnTo>
                <a:lnTo>
                  <a:pt x="0" y="15274"/>
                </a:lnTo>
                <a:close/>
              </a:path>
            </a:pathLst>
          </a:custGeom>
          <a:solidFill>
            <a:srgbClr val="0000FF"/>
          </a:solidFill>
          <a:ln>
            <a:solidFill>
              <a:srgbClr val="0000FF"/>
            </a:solidFill>
            <a:miter/>
          </a:ln>
        </p:spPr>
        <p:txBody>
          <a:bodyPr lIns="45719" rIns="45719" anchor="ctr"/>
          <a:lstStyle/>
          <a:p>
            <a:pPr>
              <a:defRPr sz="2400">
                <a:latin typeface="Arial"/>
                <a:ea typeface="Arial"/>
                <a:cs typeface="Arial"/>
                <a:sym typeface="Arial"/>
              </a:defRPr>
            </a:pPr>
          </a:p>
        </p:txBody>
      </p:sp>
      <p:sp>
        <p:nvSpPr>
          <p:cNvPr id="370" name="AutoShape 49"/>
          <p:cNvSpPr/>
          <p:nvPr/>
        </p:nvSpPr>
        <p:spPr>
          <a:xfrm>
            <a:off x="7578849" y="4105721"/>
            <a:ext cx="88901" cy="889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6326"/>
                </a:moveTo>
                <a:lnTo>
                  <a:pt x="6326" y="0"/>
                </a:lnTo>
                <a:lnTo>
                  <a:pt x="15274" y="0"/>
                </a:lnTo>
                <a:lnTo>
                  <a:pt x="21600" y="6326"/>
                </a:lnTo>
                <a:lnTo>
                  <a:pt x="21600" y="15274"/>
                </a:lnTo>
                <a:lnTo>
                  <a:pt x="15274" y="21600"/>
                </a:lnTo>
                <a:lnTo>
                  <a:pt x="6326" y="21600"/>
                </a:lnTo>
                <a:lnTo>
                  <a:pt x="0" y="15274"/>
                </a:lnTo>
                <a:close/>
              </a:path>
            </a:pathLst>
          </a:custGeom>
          <a:solidFill>
            <a:srgbClr val="0000FF"/>
          </a:solidFill>
          <a:ln>
            <a:solidFill>
              <a:srgbClr val="0000FF"/>
            </a:solidFill>
            <a:miter/>
          </a:ln>
        </p:spPr>
        <p:txBody>
          <a:bodyPr lIns="45719" rIns="45719" anchor="ctr"/>
          <a:lstStyle/>
          <a:p>
            <a:pPr>
              <a:defRPr sz="2400">
                <a:latin typeface="Arial"/>
                <a:ea typeface="Arial"/>
                <a:cs typeface="Arial"/>
                <a:sym typeface="Arial"/>
              </a:defRPr>
            </a:pPr>
          </a:p>
        </p:txBody>
      </p:sp>
      <p:sp>
        <p:nvSpPr>
          <p:cNvPr id="371" name="AutoShape 50"/>
          <p:cNvSpPr/>
          <p:nvPr/>
        </p:nvSpPr>
        <p:spPr>
          <a:xfrm>
            <a:off x="8702799" y="4677221"/>
            <a:ext cx="88901" cy="889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6326"/>
                </a:moveTo>
                <a:lnTo>
                  <a:pt x="6326" y="0"/>
                </a:lnTo>
                <a:lnTo>
                  <a:pt x="15274" y="0"/>
                </a:lnTo>
                <a:lnTo>
                  <a:pt x="21600" y="6326"/>
                </a:lnTo>
                <a:lnTo>
                  <a:pt x="21600" y="15274"/>
                </a:lnTo>
                <a:lnTo>
                  <a:pt x="15274" y="21600"/>
                </a:lnTo>
                <a:lnTo>
                  <a:pt x="6326" y="21600"/>
                </a:lnTo>
                <a:lnTo>
                  <a:pt x="0" y="15274"/>
                </a:lnTo>
                <a:close/>
              </a:path>
            </a:pathLst>
          </a:custGeom>
          <a:solidFill>
            <a:srgbClr val="0000FF"/>
          </a:solidFill>
          <a:ln>
            <a:solidFill>
              <a:srgbClr val="0000FF"/>
            </a:solidFill>
            <a:miter/>
          </a:ln>
        </p:spPr>
        <p:txBody>
          <a:bodyPr lIns="45719" rIns="45719" anchor="ctr"/>
          <a:lstStyle/>
          <a:p>
            <a:pPr>
              <a:defRPr sz="2400">
                <a:latin typeface="Arial"/>
                <a:ea typeface="Arial"/>
                <a:cs typeface="Arial"/>
                <a:sym typeface="Arial"/>
              </a:defRPr>
            </a:pPr>
          </a:p>
        </p:txBody>
      </p:sp>
      <p:sp>
        <p:nvSpPr>
          <p:cNvPr id="372" name="Line 51"/>
          <p:cNvSpPr/>
          <p:nvPr/>
        </p:nvSpPr>
        <p:spPr>
          <a:xfrm flipH="1">
            <a:off x="5494461" y="5831334"/>
            <a:ext cx="1238251" cy="996950"/>
          </a:xfrm>
          <a:prstGeom prst="line">
            <a:avLst/>
          </a:prstGeom>
          <a:ln w="25400">
            <a:solidFill>
              <a:srgbClr val="000000"/>
            </a:solidFill>
            <a:tailEnd type="triangle"/>
          </a:ln>
        </p:spPr>
        <p:txBody>
          <a:bodyPr lIns="45719" rIns="45719"/>
          <a:lstStyle/>
          <a:p>
            <a:pPr/>
          </a:p>
        </p:txBody>
      </p:sp>
      <p:sp>
        <p:nvSpPr>
          <p:cNvPr id="373" name="Line 52"/>
          <p:cNvSpPr/>
          <p:nvPr/>
        </p:nvSpPr>
        <p:spPr>
          <a:xfrm>
            <a:off x="6731123" y="4478784"/>
            <a:ext cx="1447801" cy="1333500"/>
          </a:xfrm>
          <a:prstGeom prst="line">
            <a:avLst/>
          </a:prstGeom>
          <a:ln w="15875">
            <a:solidFill>
              <a:srgbClr val="1F497D"/>
            </a:solidFill>
            <a:prstDash val="sysDot"/>
          </a:ln>
        </p:spPr>
        <p:txBody>
          <a:bodyPr lIns="45719" rIns="45719"/>
          <a:lstStyle/>
          <a:p>
            <a:pPr/>
          </a:p>
        </p:txBody>
      </p:sp>
      <p:sp>
        <p:nvSpPr>
          <p:cNvPr id="374" name="Line 53"/>
          <p:cNvSpPr/>
          <p:nvPr/>
        </p:nvSpPr>
        <p:spPr>
          <a:xfrm flipV="1">
            <a:off x="6959723" y="5850383"/>
            <a:ext cx="1219201" cy="1219202"/>
          </a:xfrm>
          <a:prstGeom prst="line">
            <a:avLst/>
          </a:prstGeom>
          <a:ln w="15875">
            <a:solidFill>
              <a:srgbClr val="1F497D"/>
            </a:solidFill>
            <a:prstDash val="sysDot"/>
          </a:ln>
        </p:spPr>
        <p:txBody>
          <a:bodyPr lIns="45719" rIns="45719"/>
          <a:lstStyle/>
          <a:p>
            <a:pPr/>
          </a:p>
        </p:txBody>
      </p:sp>
      <p:sp>
        <p:nvSpPr>
          <p:cNvPr id="375" name="Line 54"/>
          <p:cNvSpPr/>
          <p:nvPr/>
        </p:nvSpPr>
        <p:spPr>
          <a:xfrm flipV="1">
            <a:off x="5264273" y="4516883"/>
            <a:ext cx="1466851" cy="838201"/>
          </a:xfrm>
          <a:prstGeom prst="line">
            <a:avLst/>
          </a:prstGeom>
          <a:ln w="15875">
            <a:solidFill>
              <a:srgbClr val="1F497D"/>
            </a:solidFill>
            <a:prstDash val="sysDot"/>
          </a:ln>
        </p:spPr>
        <p:txBody>
          <a:bodyPr lIns="45719" rIns="45719"/>
          <a:lstStyle/>
          <a:p>
            <a:pPr/>
          </a:p>
        </p:txBody>
      </p:sp>
      <p:sp>
        <p:nvSpPr>
          <p:cNvPr id="376" name="Line 55"/>
          <p:cNvSpPr/>
          <p:nvPr/>
        </p:nvSpPr>
        <p:spPr>
          <a:xfrm>
            <a:off x="5245223" y="5355084"/>
            <a:ext cx="1714502" cy="1695450"/>
          </a:xfrm>
          <a:prstGeom prst="line">
            <a:avLst/>
          </a:prstGeom>
          <a:ln w="15875">
            <a:solidFill>
              <a:srgbClr val="1F497D"/>
            </a:solidFill>
            <a:prstDash val="sysDot"/>
          </a:ln>
        </p:spPr>
        <p:txBody>
          <a:bodyPr lIns="45719" rIns="45719"/>
          <a:lstStyle/>
          <a:p>
            <a:pPr/>
          </a:p>
        </p:txBody>
      </p:sp>
      <p:grpSp>
        <p:nvGrpSpPr>
          <p:cNvPr id="380" name="AutoShape 56"/>
          <p:cNvGrpSpPr/>
          <p:nvPr/>
        </p:nvGrpSpPr>
        <p:grpSpPr>
          <a:xfrm>
            <a:off x="4187097" y="3994596"/>
            <a:ext cx="1605508" cy="457202"/>
            <a:chOff x="0" y="0"/>
            <a:chExt cx="1605507" cy="457200"/>
          </a:xfrm>
        </p:grpSpPr>
        <p:sp>
          <p:nvSpPr>
            <p:cNvPr id="377" name="Shape"/>
            <p:cNvSpPr/>
            <p:nvPr/>
          </p:nvSpPr>
          <p:spPr>
            <a:xfrm>
              <a:off x="0" y="0"/>
              <a:ext cx="1605508" cy="4572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7633" y="21600"/>
                  </a:moveTo>
                  <a:lnTo>
                    <a:pt x="12784" y="14400"/>
                  </a:lnTo>
                  <a:lnTo>
                    <a:pt x="14988" y="14400"/>
                  </a:lnTo>
                  <a:lnTo>
                    <a:pt x="14988" y="14400"/>
                  </a:lnTo>
                  <a:cubicBezTo>
                    <a:pt x="13898" y="5770"/>
                    <a:pt x="10984" y="0"/>
                    <a:pt x="7714" y="0"/>
                  </a:cubicBezTo>
                  <a:lnTo>
                    <a:pt x="12123" y="0"/>
                  </a:lnTo>
                  <a:cubicBezTo>
                    <a:pt x="15392" y="0"/>
                    <a:pt x="18306" y="5770"/>
                    <a:pt x="19396" y="14400"/>
                  </a:cubicBezTo>
                  <a:lnTo>
                    <a:pt x="21600" y="14400"/>
                  </a:lnTo>
                  <a:close/>
                  <a:moveTo>
                    <a:pt x="9919" y="900"/>
                  </a:moveTo>
                  <a:lnTo>
                    <a:pt x="9919" y="900"/>
                  </a:lnTo>
                  <a:cubicBezTo>
                    <a:pt x="6649" y="3630"/>
                    <a:pt x="4408" y="12048"/>
                    <a:pt x="4408" y="21600"/>
                  </a:cubicBezTo>
                  <a:lnTo>
                    <a:pt x="0" y="21600"/>
                  </a:lnTo>
                  <a:cubicBezTo>
                    <a:pt x="0" y="9671"/>
                    <a:pt x="3454" y="0"/>
                    <a:pt x="7714" y="0"/>
                  </a:cubicBezTo>
                  <a:cubicBezTo>
                    <a:pt x="8461" y="0"/>
                    <a:pt x="9203" y="303"/>
                    <a:pt x="9919" y="900"/>
                  </a:cubicBezTo>
                  <a:close/>
                </a:path>
              </a:pathLst>
            </a:custGeom>
            <a:solidFill>
              <a:srgbClr val="008000"/>
            </a:solidFill>
            <a:ln w="12700" cap="flat">
              <a:noFill/>
              <a:miter lim="400000"/>
            </a:ln>
            <a:effectLst/>
          </p:spPr>
          <p:txBody>
            <a:bodyPr wrap="square" lIns="45719" tIns="45719" rIns="45719" bIns="45719" numCol="1" anchor="ctr">
              <a:noAutofit/>
            </a:bodyPr>
            <a:lstStyle/>
            <a:p>
              <a:pPr>
                <a:defRPr sz="2400">
                  <a:latin typeface="Arial"/>
                  <a:ea typeface="Arial"/>
                  <a:cs typeface="Arial"/>
                  <a:sym typeface="Arial"/>
                </a:defRPr>
              </a:pPr>
            </a:p>
          </p:txBody>
        </p:sp>
        <p:sp>
          <p:nvSpPr>
            <p:cNvPr id="378" name="Shape"/>
            <p:cNvSpPr/>
            <p:nvPr/>
          </p:nvSpPr>
          <p:spPr>
            <a:xfrm>
              <a:off x="0" y="0"/>
              <a:ext cx="737237" cy="4572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900"/>
                  </a:moveTo>
                  <a:lnTo>
                    <a:pt x="21600" y="900"/>
                  </a:lnTo>
                  <a:cubicBezTo>
                    <a:pt x="14480" y="3630"/>
                    <a:pt x="9600" y="12048"/>
                    <a:pt x="9600" y="21600"/>
                  </a:cubicBezTo>
                  <a:lnTo>
                    <a:pt x="0" y="21600"/>
                  </a:lnTo>
                  <a:cubicBezTo>
                    <a:pt x="0" y="9671"/>
                    <a:pt x="7522" y="0"/>
                    <a:pt x="16800" y="0"/>
                  </a:cubicBezTo>
                  <a:cubicBezTo>
                    <a:pt x="18425" y="0"/>
                    <a:pt x="20042" y="303"/>
                    <a:pt x="21600" y="900"/>
                  </a:cubicBezTo>
                  <a:close/>
                </a:path>
              </a:pathLst>
            </a:custGeom>
            <a:solidFill>
              <a:srgbClr val="000000">
                <a:alpha val="20000"/>
              </a:srgbClr>
            </a:solidFill>
            <a:ln w="12700" cap="flat">
              <a:noFill/>
              <a:miter lim="400000"/>
            </a:ln>
            <a:effectLst/>
          </p:spPr>
          <p:txBody>
            <a:bodyPr wrap="square" lIns="45719" tIns="45719" rIns="45719" bIns="45719" numCol="1" anchor="ctr">
              <a:noAutofit/>
            </a:bodyPr>
            <a:lstStyle/>
            <a:p>
              <a:pPr>
                <a:defRPr sz="2400">
                  <a:latin typeface="Arial"/>
                  <a:ea typeface="Arial"/>
                  <a:cs typeface="Arial"/>
                  <a:sym typeface="Arial"/>
                </a:defRPr>
              </a:pPr>
            </a:p>
          </p:txBody>
        </p:sp>
        <p:sp>
          <p:nvSpPr>
            <p:cNvPr id="379" name="Line"/>
            <p:cNvSpPr/>
            <p:nvPr/>
          </p:nvSpPr>
          <p:spPr>
            <a:xfrm>
              <a:off x="0" y="0"/>
              <a:ext cx="1605508" cy="4572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9919" y="900"/>
                  </a:moveTo>
                  <a:lnTo>
                    <a:pt x="9919" y="900"/>
                  </a:lnTo>
                  <a:cubicBezTo>
                    <a:pt x="6649" y="3630"/>
                    <a:pt x="4408" y="12048"/>
                    <a:pt x="4408" y="21600"/>
                  </a:cubicBezTo>
                  <a:lnTo>
                    <a:pt x="0" y="21600"/>
                  </a:lnTo>
                  <a:cubicBezTo>
                    <a:pt x="0" y="9671"/>
                    <a:pt x="3454" y="0"/>
                    <a:pt x="7714" y="0"/>
                  </a:cubicBezTo>
                  <a:lnTo>
                    <a:pt x="12123" y="0"/>
                  </a:lnTo>
                  <a:cubicBezTo>
                    <a:pt x="15392" y="0"/>
                    <a:pt x="18306" y="5770"/>
                    <a:pt x="19396" y="14400"/>
                  </a:cubicBezTo>
                  <a:lnTo>
                    <a:pt x="21600" y="14400"/>
                  </a:lnTo>
                  <a:lnTo>
                    <a:pt x="17633" y="21600"/>
                  </a:lnTo>
                  <a:lnTo>
                    <a:pt x="12784" y="14400"/>
                  </a:lnTo>
                  <a:lnTo>
                    <a:pt x="14988" y="14400"/>
                  </a:lnTo>
                  <a:lnTo>
                    <a:pt x="14988" y="14400"/>
                  </a:lnTo>
                  <a:cubicBezTo>
                    <a:pt x="13898" y="5770"/>
                    <a:pt x="10984" y="0"/>
                    <a:pt x="7714" y="0"/>
                  </a:cubicBezTo>
                </a:path>
              </a:pathLst>
            </a:custGeom>
            <a:noFill/>
            <a:ln w="9525" cap="flat">
              <a:solidFill>
                <a:srgbClr val="008000"/>
              </a:solidFill>
              <a:prstDash val="solid"/>
              <a:miter lim="800000"/>
            </a:ln>
            <a:effectLst/>
          </p:spPr>
          <p:txBody>
            <a:bodyPr wrap="square" lIns="45719" tIns="45719" rIns="45719" bIns="45719" numCol="1" anchor="ctr">
              <a:noAutofit/>
            </a:bodyPr>
            <a:lstStyle/>
            <a:p>
              <a:pPr>
                <a:defRPr sz="2400">
                  <a:latin typeface="Arial"/>
                  <a:ea typeface="Arial"/>
                  <a:cs typeface="Arial"/>
                  <a:sym typeface="Arial"/>
                </a:defRPr>
              </a:pPr>
            </a:p>
          </p:txBody>
        </p:sp>
      </p:grpSp>
      <p:sp>
        <p:nvSpPr>
          <p:cNvPr id="381" name="Text Box 57"/>
          <p:cNvSpPr txBox="1"/>
          <p:nvPr/>
        </p:nvSpPr>
        <p:spPr>
          <a:xfrm>
            <a:off x="4150159" y="4462412"/>
            <a:ext cx="1608600" cy="262891"/>
          </a:xfrm>
          <a:prstGeom prst="rect">
            <a:avLst/>
          </a:prstGeom>
          <a:ln w="12700">
            <a:miter lim="400000"/>
          </a:ln>
        </p:spPr>
        <p:txBody>
          <a:bodyPr wrap="none" lIns="0" tIns="0" rIns="0" bIns="0">
            <a:spAutoFit/>
          </a:bodyPr>
          <a:lstStyle/>
          <a:p>
            <a:pPr defTabSz="914400" latinLnBrk="1">
              <a:defRPr sz="1800"/>
            </a:pPr>
            <a14:m>
              <m:oMathPara>
                <m:oMathParaPr>
                  <m:jc m:val="centerGroup"/>
                </m:oMathParaPr>
                <m:oMath>
                  <m:r>
                    <m:rPr>
                      <m:sty m:val="p"/>
                    </m:rPr>
                    <a:rPr xmlns:a="http://schemas.openxmlformats.org/drawingml/2006/main" sz="2400" i="1">
                      <a:solidFill>
                        <a:srgbClr val="000000"/>
                      </a:solidFill>
                      <a:latin typeface="Cambria Math" panose="02040503050406030204" pitchFamily="18" charset="0"/>
                    </a:rPr>
                    <m:t>Φ</m:t>
                  </m:r>
                  <m:r>
                    <a:rPr xmlns:a="http://schemas.openxmlformats.org/drawingml/2006/main" sz="2400" i="1">
                      <a:solidFill>
                        <a:srgbClr val="000000"/>
                      </a:solidFill>
                      <a:latin typeface="Cambria Math" panose="02040503050406030204" pitchFamily="18" charset="0"/>
                    </a:rPr>
                    <m:t>:</m:t>
                  </m:r>
                  <m:r>
                    <a:rPr xmlns:a="http://schemas.openxmlformats.org/drawingml/2006/main" sz="2400" i="1">
                      <a:solidFill>
                        <a:srgbClr val="000000"/>
                      </a:solidFill>
                      <a:latin typeface="Cambria Math" panose="02040503050406030204" pitchFamily="18" charset="0"/>
                    </a:rPr>
                    <m:t>𝑥</m:t>
                  </m:r>
                  <m:r>
                    <a:rPr xmlns:a="http://schemas.openxmlformats.org/drawingml/2006/main" sz="2400" i="1">
                      <a:solidFill>
                        <a:srgbClr val="000000"/>
                      </a:solidFill>
                      <a:latin typeface="Cambria Math" panose="02040503050406030204" pitchFamily="18" charset="0"/>
                    </a:rPr>
                    <m:t/>
                  </m:r>
                  <m:r>
                    <a:rPr xmlns:a="http://schemas.openxmlformats.org/drawingml/2006/main" sz="2400" i="1">
                      <a:solidFill>
                        <a:srgbClr val="000000"/>
                      </a:solidFill>
                      <a:latin typeface="Cambria Math" panose="02040503050406030204" pitchFamily="18" charset="0"/>
                    </a:rPr>
                    <m:t>↦</m:t>
                  </m:r>
                  <m:r>
                    <a:rPr xmlns:a="http://schemas.openxmlformats.org/drawingml/2006/main" sz="2400" i="1">
                      <a:solidFill>
                        <a:srgbClr val="000000"/>
                      </a:solidFill>
                      <a:latin typeface="Cambria Math" panose="02040503050406030204" pitchFamily="18" charset="0"/>
                    </a:rPr>
                    <m:t>𝜙</m:t>
                  </m:r>
                  <m:d>
                    <m:dPr>
                      <m:ctrlPr>
                        <a:rPr xmlns:a="http://schemas.openxmlformats.org/drawingml/2006/main" sz="2400" i="1">
                          <a:solidFill>
                            <a:srgbClr val="000000"/>
                          </a:solidFill>
                          <a:latin typeface="Cambria Math" panose="02040503050406030204" pitchFamily="18" charset="0"/>
                        </a:rPr>
                      </m:ctrlPr>
                    </m:dPr>
                    <m:e>
                      <m:r>
                        <a:rPr xmlns:a="http://schemas.openxmlformats.org/drawingml/2006/main" sz="2400" i="1">
                          <a:solidFill>
                            <a:srgbClr val="000000"/>
                          </a:solidFill>
                          <a:latin typeface="Cambria Math" panose="02040503050406030204" pitchFamily="18" charset="0"/>
                        </a:rPr>
                        <m:t>𝑥</m:t>
                      </m:r>
                    </m:e>
                  </m:d>
                </m:oMath>
              </m:oMathPara>
            </a14:m>
            <a:endParaRPr sz="2400"/>
          </a:p>
        </p:txBody>
      </p:sp>
      <p:sp>
        <p:nvSpPr>
          <p:cNvPr id="382" name="TextBox 58"/>
          <p:cNvSpPr txBox="1"/>
          <p:nvPr/>
        </p:nvSpPr>
        <p:spPr>
          <a:xfrm>
            <a:off x="1762552" y="7526179"/>
            <a:ext cx="6821328" cy="22851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sz="1000"/>
            </a:lvl1pPr>
          </a:lstStyle>
          <a:p>
            <a:pPr/>
            <a:r>
              <a:t>Picture from: James Hays – Machine Learning Overview</a:t>
            </a: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4" name="TextBox 3"/>
          <p:cNvSpPr txBox="1"/>
          <p:nvPr>
            <p:ph type="sldNum" sz="quarter" idx="2"/>
          </p:nvPr>
        </p:nvSpPr>
        <p:spPr>
          <a:xfrm>
            <a:off x="9760731" y="7458470"/>
            <a:ext cx="258625" cy="24830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85" name="Title 1"/>
          <p:cNvSpPr txBox="1"/>
          <p:nvPr>
            <p:ph type="title"/>
          </p:nvPr>
        </p:nvSpPr>
        <p:spPr>
          <a:prstGeom prst="rect">
            <a:avLst/>
          </a:prstGeom>
        </p:spPr>
        <p:txBody>
          <a:bodyPr/>
          <a:lstStyle/>
          <a:p>
            <a:pPr/>
            <a:r>
              <a:t>Binary vs Multi-class Classification</a:t>
            </a:r>
          </a:p>
        </p:txBody>
      </p:sp>
      <p:sp>
        <p:nvSpPr>
          <p:cNvPr id="386" name="Content Placeholder 2"/>
          <p:cNvSpPr txBox="1"/>
          <p:nvPr>
            <p:ph type="body" idx="1"/>
          </p:nvPr>
        </p:nvSpPr>
        <p:spPr>
          <a:xfrm>
            <a:off x="276672" y="2090802"/>
            <a:ext cx="9584267" cy="5367668"/>
          </a:xfrm>
          <a:prstGeom prst="rect">
            <a:avLst/>
          </a:prstGeom>
        </p:spPr>
        <p:txBody>
          <a:bodyPr/>
          <a:lstStyle/>
          <a:p>
            <a:pPr/>
            <a:r>
              <a:t>A classification problem with only 2 classes is referred to as </a:t>
            </a:r>
            <a:r>
              <a:rPr b="1" i="1">
                <a:solidFill>
                  <a:srgbClr val="0070C0"/>
                </a:solidFill>
              </a:rPr>
              <a:t>binary classification</a:t>
            </a:r>
            <a:endParaRPr b="1" i="1">
              <a:solidFill>
                <a:srgbClr val="0070C0"/>
              </a:solidFill>
            </a:endParaRPr>
          </a:p>
          <a:p>
            <a:pPr lvl="1" marL="631825" indent="-227013">
              <a:buFontTx/>
              <a:defRPr sz="1800"/>
            </a:pPr>
            <a:r>
              <a:t>The output labels are 0 or 1</a:t>
            </a:r>
          </a:p>
          <a:p>
            <a:pPr lvl="1" marL="631825" indent="-227013">
              <a:buFontTx/>
              <a:defRPr sz="1800"/>
            </a:pPr>
            <a:r>
              <a:t>E.g., benign or malignant tumor, spam or no-spam email</a:t>
            </a:r>
          </a:p>
          <a:p>
            <a:pPr/>
            <a:r>
              <a:t>A problem with 3 or more classes is referred to as </a:t>
            </a:r>
            <a:r>
              <a:rPr b="1" i="1">
                <a:solidFill>
                  <a:srgbClr val="0070C0"/>
                </a:solidFill>
              </a:rPr>
              <a:t>multi-class classification</a:t>
            </a:r>
          </a:p>
        </p:txBody>
      </p:sp>
      <p:sp>
        <p:nvSpPr>
          <p:cNvPr id="387" name="Content Placeholder 3"/>
          <p:cNvSpPr txBox="1"/>
          <p:nvPr/>
        </p:nvSpPr>
        <p:spPr>
          <a:xfrm>
            <a:off x="322392" y="1509936"/>
            <a:ext cx="6101248" cy="350294"/>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defTabSz="914322">
              <a:spcBef>
                <a:spcPts val="300"/>
              </a:spcBef>
              <a:defRPr i="1" sz="1400">
                <a:latin typeface="Arial"/>
                <a:ea typeface="Arial"/>
                <a:cs typeface="Arial"/>
                <a:sym typeface="Arial"/>
              </a:defRPr>
            </a:lvl1pPr>
          </a:lstStyle>
          <a:p>
            <a:pPr/>
            <a:r>
              <a:t>Binary vs Multi-class Classification</a:t>
            </a:r>
          </a:p>
        </p:txBody>
      </p:sp>
      <p:pic>
        <p:nvPicPr>
          <p:cNvPr id="388" name="Picture 2" descr="Picture 2"/>
          <p:cNvPicPr>
            <a:picLocks noChangeAspect="1"/>
          </p:cNvPicPr>
          <p:nvPr/>
        </p:nvPicPr>
        <p:blipFill>
          <a:blip r:embed="rId2">
            <a:extLst/>
          </a:blip>
          <a:stretch>
            <a:fillRect/>
          </a:stretch>
        </p:blipFill>
        <p:spPr>
          <a:xfrm>
            <a:off x="1500808" y="4030216"/>
            <a:ext cx="6707548" cy="3312368"/>
          </a:xfrm>
          <a:prstGeom prst="rect">
            <a:avLst/>
          </a:prstGeom>
          <a:ln w="12700">
            <a:miter lim="400000"/>
          </a:ln>
        </p:spPr>
      </p:pic>
      <p:sp>
        <p:nvSpPr>
          <p:cNvPr id="389" name="Rectangle 4"/>
          <p:cNvSpPr/>
          <p:nvPr/>
        </p:nvSpPr>
        <p:spPr>
          <a:xfrm>
            <a:off x="2508919" y="7386462"/>
            <a:ext cx="576065" cy="172147"/>
          </a:xfrm>
          <a:prstGeom prst="rect">
            <a:avLst/>
          </a:prstGeom>
          <a:solidFill>
            <a:srgbClr val="FFFFFF"/>
          </a:solidFill>
          <a:ln w="12700">
            <a:miter lim="400000"/>
          </a:ln>
        </p:spPr>
        <p:txBody>
          <a:bodyPr lIns="45719" rIns="45719" anchor="ctr"/>
          <a:lstStyle/>
          <a:p>
            <a:pPr algn="ctr">
              <a:defRPr>
                <a:solidFill>
                  <a:srgbClr val="FFFFFF"/>
                </a:solidFill>
              </a:defRPr>
            </a:pPr>
          </a:p>
        </p:txBody>
      </p:sp>
      <p:sp>
        <p:nvSpPr>
          <p:cNvPr id="390" name="Rectangle 6"/>
          <p:cNvSpPr/>
          <p:nvPr/>
        </p:nvSpPr>
        <p:spPr>
          <a:xfrm>
            <a:off x="2652935" y="7054552"/>
            <a:ext cx="432049" cy="231773"/>
          </a:xfrm>
          <a:prstGeom prst="rect">
            <a:avLst/>
          </a:prstGeom>
          <a:solidFill>
            <a:srgbClr val="FFFFFF"/>
          </a:solidFill>
          <a:ln w="12700">
            <a:miter lim="400000"/>
          </a:ln>
        </p:spPr>
        <p:txBody>
          <a:bodyPr lIns="45719" rIns="45719" anchor="ctr"/>
          <a:lstStyle/>
          <a:p>
            <a:pPr algn="ctr">
              <a:defRPr>
                <a:solidFill>
                  <a:srgbClr val="FFFFFF"/>
                </a:solidFill>
              </a:defRPr>
            </a:pPr>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2" name="TextBox 3"/>
          <p:cNvSpPr txBox="1"/>
          <p:nvPr>
            <p:ph type="sldNum" sz="quarter" idx="2"/>
          </p:nvPr>
        </p:nvSpPr>
        <p:spPr>
          <a:xfrm>
            <a:off x="9760731" y="7458470"/>
            <a:ext cx="258625" cy="24830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93" name="Title 1"/>
          <p:cNvSpPr txBox="1"/>
          <p:nvPr>
            <p:ph type="title"/>
          </p:nvPr>
        </p:nvSpPr>
        <p:spPr>
          <a:prstGeom prst="rect">
            <a:avLst/>
          </a:prstGeom>
        </p:spPr>
        <p:txBody>
          <a:bodyPr/>
          <a:lstStyle/>
          <a:p>
            <a:pPr/>
            <a:r>
              <a:t>Binary vs Multi-class Classification</a:t>
            </a:r>
          </a:p>
        </p:txBody>
      </p:sp>
      <p:sp>
        <p:nvSpPr>
          <p:cNvPr id="394" name="Content Placeholder 2"/>
          <p:cNvSpPr txBox="1"/>
          <p:nvPr>
            <p:ph type="body" idx="1"/>
          </p:nvPr>
        </p:nvSpPr>
        <p:spPr>
          <a:xfrm>
            <a:off x="276672" y="2090802"/>
            <a:ext cx="9584267" cy="5367668"/>
          </a:xfrm>
          <a:prstGeom prst="rect">
            <a:avLst/>
          </a:prstGeom>
        </p:spPr>
        <p:txBody>
          <a:bodyPr/>
          <a:lstStyle>
            <a:lvl2pPr marL="631825" indent="-227013">
              <a:buFontTx/>
              <a:defRPr sz="1800"/>
            </a:lvl2pPr>
          </a:lstStyle>
          <a:p>
            <a:pPr/>
            <a:r>
              <a:t>Both the binary and multi-class classification problems can be linearly or non-linearly separated</a:t>
            </a:r>
          </a:p>
          <a:p>
            <a:pPr lvl="1"/>
            <a:r>
              <a:t>Figure: linearly and non-linearly separated data for binary classification problem</a:t>
            </a:r>
          </a:p>
        </p:txBody>
      </p:sp>
      <p:sp>
        <p:nvSpPr>
          <p:cNvPr id="395" name="Content Placeholder 4"/>
          <p:cNvSpPr txBox="1"/>
          <p:nvPr/>
        </p:nvSpPr>
        <p:spPr>
          <a:xfrm>
            <a:off x="322392" y="1509936"/>
            <a:ext cx="6101248" cy="350294"/>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defTabSz="914322">
              <a:spcBef>
                <a:spcPts val="300"/>
              </a:spcBef>
              <a:defRPr i="1" sz="1400">
                <a:latin typeface="Arial"/>
                <a:ea typeface="Arial"/>
                <a:cs typeface="Arial"/>
                <a:sym typeface="Arial"/>
              </a:defRPr>
            </a:lvl1pPr>
          </a:lstStyle>
          <a:p>
            <a:pPr/>
            <a:r>
              <a:t>Binary vs Multi-class Classification</a:t>
            </a:r>
          </a:p>
        </p:txBody>
      </p:sp>
      <p:pic>
        <p:nvPicPr>
          <p:cNvPr id="396" name="Picture 3" descr="Picture 3"/>
          <p:cNvPicPr>
            <a:picLocks noChangeAspect="1"/>
          </p:cNvPicPr>
          <p:nvPr/>
        </p:nvPicPr>
        <p:blipFill>
          <a:blip r:embed="rId2">
            <a:extLst/>
          </a:blip>
          <a:stretch>
            <a:fillRect/>
          </a:stretch>
        </p:blipFill>
        <p:spPr>
          <a:xfrm>
            <a:off x="1103440" y="3382143"/>
            <a:ext cx="8030217" cy="3643605"/>
          </a:xfrm>
          <a:prstGeom prst="rect">
            <a:avLst/>
          </a:prstGeom>
          <a:ln w="12700">
            <a:miter lim="400000"/>
          </a:ln>
        </p:spPr>
      </p:pic>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8" name="TextBox 3"/>
          <p:cNvSpPr txBox="1"/>
          <p:nvPr>
            <p:ph type="sldNum" sz="quarter" idx="2"/>
          </p:nvPr>
        </p:nvSpPr>
        <p:spPr>
          <a:xfrm>
            <a:off x="9760731" y="7458470"/>
            <a:ext cx="258625" cy="24830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99" name="Title 1"/>
          <p:cNvSpPr txBox="1"/>
          <p:nvPr>
            <p:ph type="title"/>
          </p:nvPr>
        </p:nvSpPr>
        <p:spPr>
          <a:prstGeom prst="rect">
            <a:avLst/>
          </a:prstGeom>
        </p:spPr>
        <p:txBody>
          <a:bodyPr/>
          <a:lstStyle/>
          <a:p>
            <a:pPr/>
            <a:r>
              <a:t>Computer Vision Tasks</a:t>
            </a:r>
          </a:p>
        </p:txBody>
      </p:sp>
      <p:sp>
        <p:nvSpPr>
          <p:cNvPr id="400" name="Content Placeholder 2"/>
          <p:cNvSpPr txBox="1"/>
          <p:nvPr>
            <p:ph type="body" idx="1"/>
          </p:nvPr>
        </p:nvSpPr>
        <p:spPr>
          <a:xfrm>
            <a:off x="276672" y="2090802"/>
            <a:ext cx="9584267" cy="5367668"/>
          </a:xfrm>
          <a:prstGeom prst="rect">
            <a:avLst/>
          </a:prstGeom>
        </p:spPr>
        <p:txBody>
          <a:bodyPr/>
          <a:lstStyle/>
          <a:p>
            <a:pPr/>
            <a:r>
              <a:t>Computer vision has been the primary area of interest for ML</a:t>
            </a:r>
          </a:p>
          <a:p>
            <a:pPr/>
            <a:r>
              <a:t>The tasks include: classification, localization, object detection, instance segmentation</a:t>
            </a:r>
          </a:p>
        </p:txBody>
      </p:sp>
      <p:sp>
        <p:nvSpPr>
          <p:cNvPr id="401" name="Content Placeholder 3"/>
          <p:cNvSpPr txBox="1"/>
          <p:nvPr/>
        </p:nvSpPr>
        <p:spPr>
          <a:xfrm>
            <a:off x="322392" y="1509936"/>
            <a:ext cx="6101248" cy="350294"/>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defTabSz="914322">
              <a:spcBef>
                <a:spcPts val="300"/>
              </a:spcBef>
              <a:defRPr i="1" sz="1400">
                <a:latin typeface="Arial"/>
                <a:ea typeface="Arial"/>
                <a:cs typeface="Arial"/>
                <a:sym typeface="Arial"/>
              </a:defRPr>
            </a:lvl1pPr>
          </a:lstStyle>
          <a:p>
            <a:pPr/>
            <a:r>
              <a:t>Machine Learning Basics</a:t>
            </a:r>
          </a:p>
        </p:txBody>
      </p:sp>
      <p:pic>
        <p:nvPicPr>
          <p:cNvPr id="402" name="Picture 4" descr="Picture 4"/>
          <p:cNvPicPr>
            <a:picLocks noChangeAspect="1"/>
          </p:cNvPicPr>
          <p:nvPr/>
        </p:nvPicPr>
        <p:blipFill>
          <a:blip r:embed="rId2">
            <a:extLst/>
          </a:blip>
          <a:stretch>
            <a:fillRect/>
          </a:stretch>
        </p:blipFill>
        <p:spPr>
          <a:xfrm>
            <a:off x="420687" y="3310135"/>
            <a:ext cx="9440252" cy="3892158"/>
          </a:xfrm>
          <a:prstGeom prst="rect">
            <a:avLst/>
          </a:prstGeom>
          <a:ln w="12700">
            <a:miter lim="400000"/>
          </a:ln>
        </p:spPr>
      </p:pic>
      <p:sp>
        <p:nvSpPr>
          <p:cNvPr id="403" name="TextBox 5"/>
          <p:cNvSpPr txBox="1"/>
          <p:nvPr/>
        </p:nvSpPr>
        <p:spPr>
          <a:xfrm>
            <a:off x="1762552" y="7526179"/>
            <a:ext cx="6821328" cy="22851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sz="1000"/>
            </a:lvl1pPr>
          </a:lstStyle>
          <a:p>
            <a:pPr/>
            <a:r>
              <a:t>Picture from: Fie-Fei Li, Andrej Karpathy, Justin Johnson – Understanding and Visualizing CNNs </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 name="TextBox 3"/>
          <p:cNvSpPr txBox="1"/>
          <p:nvPr>
            <p:ph type="sldNum" sz="quarter" idx="2"/>
          </p:nvPr>
        </p:nvSpPr>
        <p:spPr>
          <a:xfrm>
            <a:off x="9837973" y="7458470"/>
            <a:ext cx="181383" cy="24830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6" name="Title 1"/>
          <p:cNvSpPr txBox="1"/>
          <p:nvPr>
            <p:ph type="title"/>
          </p:nvPr>
        </p:nvSpPr>
        <p:spPr>
          <a:prstGeom prst="rect">
            <a:avLst/>
          </a:prstGeom>
        </p:spPr>
        <p:txBody>
          <a:bodyPr/>
          <a:lstStyle/>
          <a:p>
            <a:pPr/>
            <a:r>
              <a:t>Lecture Outline</a:t>
            </a:r>
          </a:p>
        </p:txBody>
      </p:sp>
      <p:sp>
        <p:nvSpPr>
          <p:cNvPr id="47" name="Content Placeholder 2"/>
          <p:cNvSpPr txBox="1"/>
          <p:nvPr>
            <p:ph type="body" idx="1"/>
          </p:nvPr>
        </p:nvSpPr>
        <p:spPr>
          <a:xfrm>
            <a:off x="276672" y="2090802"/>
            <a:ext cx="9584267" cy="5367668"/>
          </a:xfrm>
          <a:prstGeom prst="rect">
            <a:avLst/>
          </a:prstGeom>
        </p:spPr>
        <p:txBody>
          <a:bodyPr/>
          <a:lstStyle/>
          <a:p>
            <a:pPr/>
            <a:r>
              <a:t>Machine learning basics</a:t>
            </a:r>
          </a:p>
          <a:p>
            <a:pPr lvl="1" marL="631825" indent="-227013">
              <a:buFontTx/>
              <a:defRPr sz="1800"/>
            </a:pPr>
            <a:r>
              <a:t>Supervised and unsupervised learning</a:t>
            </a:r>
          </a:p>
          <a:p>
            <a:pPr lvl="1" marL="631825" indent="-227013">
              <a:buFontTx/>
              <a:defRPr sz="1800"/>
            </a:pPr>
            <a:r>
              <a:t>Linear and non-linear classification methods</a:t>
            </a:r>
          </a:p>
          <a:p>
            <a:pPr/>
            <a:r>
              <a:t>Introduction to deep learning</a:t>
            </a:r>
          </a:p>
          <a:p>
            <a:pPr/>
            <a:r>
              <a:t>Elements of neural networks (NNs)</a:t>
            </a:r>
          </a:p>
          <a:p>
            <a:pPr lvl="1" marL="631825" indent="-227013">
              <a:buFontTx/>
              <a:defRPr sz="1800"/>
            </a:pPr>
            <a:r>
              <a:t>Activation functions</a:t>
            </a:r>
          </a:p>
          <a:p>
            <a:pPr/>
            <a:r>
              <a:t>Training NNs</a:t>
            </a:r>
          </a:p>
          <a:p>
            <a:pPr lvl="1" marL="631825" indent="-227013">
              <a:buFontTx/>
              <a:defRPr sz="1800"/>
            </a:pPr>
            <a:r>
              <a:t>Gradient descent</a:t>
            </a:r>
          </a:p>
          <a:p>
            <a:pPr lvl="1" marL="631825" indent="-227013">
              <a:buFontTx/>
              <a:defRPr sz="1800"/>
            </a:pPr>
            <a:r>
              <a:t>Regularization methods </a:t>
            </a:r>
          </a:p>
          <a:p>
            <a:pPr/>
            <a:r>
              <a:t>NN architectures</a:t>
            </a:r>
          </a:p>
          <a:p>
            <a:pPr lvl="1" marL="631825" indent="-227013">
              <a:buFontTx/>
              <a:defRPr sz="1800"/>
            </a:pPr>
            <a:r>
              <a:t>Convolutional NNs</a:t>
            </a:r>
          </a:p>
          <a:p>
            <a:pPr lvl="1" marL="631825" indent="-227013">
              <a:buFontTx/>
              <a:defRPr sz="1800"/>
            </a:pPr>
            <a:r>
              <a:t>Recurrent NNs</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5" name="TextBox 3"/>
          <p:cNvSpPr txBox="1"/>
          <p:nvPr>
            <p:ph type="sldNum" sz="quarter" idx="2"/>
          </p:nvPr>
        </p:nvSpPr>
        <p:spPr>
          <a:xfrm>
            <a:off x="9760731" y="7458470"/>
            <a:ext cx="258625" cy="24830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06" name="Title 1"/>
          <p:cNvSpPr txBox="1"/>
          <p:nvPr>
            <p:ph type="title"/>
          </p:nvPr>
        </p:nvSpPr>
        <p:spPr>
          <a:prstGeom prst="rect">
            <a:avLst/>
          </a:prstGeom>
        </p:spPr>
        <p:txBody>
          <a:bodyPr/>
          <a:lstStyle/>
          <a:p>
            <a:pPr/>
            <a:r>
              <a:t>No-Free-Lunch Theorem</a:t>
            </a:r>
          </a:p>
        </p:txBody>
      </p:sp>
      <p:sp>
        <p:nvSpPr>
          <p:cNvPr id="407" name="Content Placeholder 2"/>
          <p:cNvSpPr txBox="1"/>
          <p:nvPr>
            <p:ph type="body" idx="1"/>
          </p:nvPr>
        </p:nvSpPr>
        <p:spPr>
          <a:xfrm>
            <a:off x="276672" y="2090802"/>
            <a:ext cx="9584267" cy="5367668"/>
          </a:xfrm>
          <a:prstGeom prst="rect">
            <a:avLst/>
          </a:prstGeom>
        </p:spPr>
        <p:txBody>
          <a:bodyPr/>
          <a:lstStyle/>
          <a:p>
            <a:pPr/>
            <a:r>
              <a:rPr u="sng">
                <a:solidFill>
                  <a:srgbClr val="0000FF"/>
                </a:solidFill>
                <a:uFill>
                  <a:solidFill>
                    <a:srgbClr val="0000FF"/>
                  </a:solidFill>
                </a:uFill>
                <a:hlinkClick r:id="rId2" invalidUrl="" action="" tgtFrame="" tooltip="" history="1" highlightClick="0" endSnd="0"/>
              </a:rPr>
              <a:t>Wolpert (2002) - The Supervised Learning No-Free-Lunch Theorems</a:t>
            </a:r>
          </a:p>
          <a:p>
            <a:pPr/>
            <a:r>
              <a:t>The derived classification models for supervised learning are simplifications of the reality </a:t>
            </a:r>
          </a:p>
          <a:p>
            <a:pPr lvl="1" marL="631825" indent="-227013">
              <a:buFontTx/>
              <a:defRPr sz="1800"/>
            </a:pPr>
            <a:r>
              <a:t>The simplifications are based on certain assumptions</a:t>
            </a:r>
          </a:p>
          <a:p>
            <a:pPr lvl="1" marL="631825" indent="-227013">
              <a:buFontTx/>
              <a:defRPr sz="1800"/>
            </a:pPr>
            <a:r>
              <a:t>The assumptions fail in some situations</a:t>
            </a:r>
          </a:p>
          <a:p>
            <a:pPr lvl="2" marL="973137" indent="-231775">
              <a:spcBef>
                <a:spcPts val="300"/>
              </a:spcBef>
              <a:buFont typeface="Courier New"/>
              <a:defRPr sz="1600"/>
            </a:pPr>
            <a:r>
              <a:t>E.g., due to inability to perfectly estimate ML model parameters from limited data</a:t>
            </a:r>
          </a:p>
          <a:p>
            <a:pPr/>
            <a:r>
              <a:t>In summary, </a:t>
            </a:r>
            <a:r>
              <a:rPr b="1" i="1">
                <a:solidFill>
                  <a:srgbClr val="0070C0"/>
                </a:solidFill>
              </a:rPr>
              <a:t>No-Free-Lunch Theorem </a:t>
            </a:r>
            <a:r>
              <a:t>states:</a:t>
            </a:r>
          </a:p>
          <a:p>
            <a:pPr lvl="1" marL="631825" indent="-227013">
              <a:buFontTx/>
              <a:defRPr b="1" sz="1800"/>
            </a:pPr>
            <a:r>
              <a:t>No single classifier works the best for all possible problems</a:t>
            </a:r>
          </a:p>
          <a:p>
            <a:pPr lvl="1" marL="631825" indent="-227013">
              <a:buFontTx/>
              <a:defRPr sz="1800"/>
            </a:pPr>
            <a:r>
              <a:t>Since we need to make assumptions to generalize</a:t>
            </a:r>
          </a:p>
        </p:txBody>
      </p:sp>
      <p:sp>
        <p:nvSpPr>
          <p:cNvPr id="408" name="Content Placeholder 3"/>
          <p:cNvSpPr txBox="1"/>
          <p:nvPr/>
        </p:nvSpPr>
        <p:spPr>
          <a:xfrm>
            <a:off x="322392" y="1509936"/>
            <a:ext cx="6101248" cy="350294"/>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defTabSz="914322">
              <a:spcBef>
                <a:spcPts val="300"/>
              </a:spcBef>
              <a:defRPr i="1" sz="1400">
                <a:latin typeface="Arial"/>
                <a:ea typeface="Arial"/>
                <a:cs typeface="Arial"/>
                <a:sym typeface="Arial"/>
              </a:defRPr>
            </a:lvl1pPr>
          </a:lstStyle>
          <a:p>
            <a:pPr/>
            <a:r>
              <a:t>Machine Learning Basics</a:t>
            </a:r>
          </a:p>
        </p:txBody>
      </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0" name="TextBox 3"/>
          <p:cNvSpPr txBox="1"/>
          <p:nvPr>
            <p:ph type="sldNum" sz="quarter" idx="2"/>
          </p:nvPr>
        </p:nvSpPr>
        <p:spPr>
          <a:xfrm>
            <a:off x="9760731" y="7458470"/>
            <a:ext cx="258625" cy="24830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11" name="Title 1"/>
          <p:cNvSpPr txBox="1"/>
          <p:nvPr>
            <p:ph type="title"/>
          </p:nvPr>
        </p:nvSpPr>
        <p:spPr>
          <a:prstGeom prst="rect">
            <a:avLst/>
          </a:prstGeom>
        </p:spPr>
        <p:txBody>
          <a:bodyPr/>
          <a:lstStyle/>
          <a:p>
            <a:pPr/>
            <a:r>
              <a:t>ML vs. Deep Learning</a:t>
            </a:r>
          </a:p>
        </p:txBody>
      </p:sp>
      <p:sp>
        <p:nvSpPr>
          <p:cNvPr id="412" name="Content Placeholder 2"/>
          <p:cNvSpPr txBox="1"/>
          <p:nvPr>
            <p:ph type="body" idx="1"/>
          </p:nvPr>
        </p:nvSpPr>
        <p:spPr>
          <a:xfrm>
            <a:off x="276672" y="2090802"/>
            <a:ext cx="9584267" cy="5367668"/>
          </a:xfrm>
          <a:prstGeom prst="rect">
            <a:avLst/>
          </a:prstGeom>
        </p:spPr>
        <p:txBody>
          <a:bodyPr/>
          <a:lstStyle/>
          <a:p>
            <a:pPr/>
            <a:r>
              <a:t>Conventional machine learning methods rely on </a:t>
            </a:r>
            <a:r>
              <a:rPr>
                <a:solidFill>
                  <a:srgbClr val="FF0000"/>
                </a:solidFill>
              </a:rPr>
              <a:t>human-designed feature representations</a:t>
            </a:r>
            <a:endParaRPr>
              <a:solidFill>
                <a:srgbClr val="FF0000"/>
              </a:solidFill>
            </a:endParaRPr>
          </a:p>
          <a:p>
            <a:pPr lvl="1" marL="631825" indent="-227013">
              <a:buFontTx/>
              <a:defRPr sz="1800"/>
            </a:pPr>
            <a:r>
              <a:t>ML becomes just optimizing weights to best make a final prediction</a:t>
            </a:r>
          </a:p>
        </p:txBody>
      </p:sp>
      <p:sp>
        <p:nvSpPr>
          <p:cNvPr id="413" name="Content Placeholder 4"/>
          <p:cNvSpPr txBox="1"/>
          <p:nvPr/>
        </p:nvSpPr>
        <p:spPr>
          <a:xfrm>
            <a:off x="322392" y="1509936"/>
            <a:ext cx="6101248" cy="350294"/>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defTabSz="914322">
              <a:spcBef>
                <a:spcPts val="300"/>
              </a:spcBef>
              <a:defRPr i="1" sz="1400">
                <a:latin typeface="Arial"/>
                <a:ea typeface="Arial"/>
                <a:cs typeface="Arial"/>
                <a:sym typeface="Arial"/>
              </a:defRPr>
            </a:lvl1pPr>
          </a:lstStyle>
          <a:p>
            <a:pPr/>
            <a:r>
              <a:t>Introduction to Deep Learning</a:t>
            </a:r>
          </a:p>
        </p:txBody>
      </p:sp>
      <p:sp>
        <p:nvSpPr>
          <p:cNvPr id="414" name="TextBox 6"/>
          <p:cNvSpPr txBox="1"/>
          <p:nvPr/>
        </p:nvSpPr>
        <p:spPr>
          <a:xfrm>
            <a:off x="1762552" y="7526179"/>
            <a:ext cx="6821328" cy="22851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sz="1000"/>
            </a:lvl1pPr>
          </a:lstStyle>
          <a:p>
            <a:pPr/>
            <a:r>
              <a:t>Picture from: Ismini Lourentzou – Introduction to Deep Learning</a:t>
            </a:r>
          </a:p>
        </p:txBody>
      </p:sp>
      <p:pic>
        <p:nvPicPr>
          <p:cNvPr id="415" name="Picture 5" descr="Picture 5"/>
          <p:cNvPicPr>
            <a:picLocks noChangeAspect="1"/>
          </p:cNvPicPr>
          <p:nvPr/>
        </p:nvPicPr>
        <p:blipFill>
          <a:blip r:embed="rId2">
            <a:extLst/>
          </a:blip>
          <a:stretch>
            <a:fillRect/>
          </a:stretch>
        </p:blipFill>
        <p:spPr>
          <a:xfrm>
            <a:off x="2724943" y="3266761"/>
            <a:ext cx="4573687" cy="4147831"/>
          </a:xfrm>
          <a:prstGeom prst="rect">
            <a:avLst/>
          </a:prstGeom>
          <a:ln w="12700">
            <a:miter lim="400000"/>
          </a:ln>
        </p:spPr>
      </p:pic>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7" name="TextBox 3"/>
          <p:cNvSpPr txBox="1"/>
          <p:nvPr>
            <p:ph type="sldNum" sz="quarter" idx="2"/>
          </p:nvPr>
        </p:nvSpPr>
        <p:spPr>
          <a:xfrm>
            <a:off x="9760731" y="7458470"/>
            <a:ext cx="258625" cy="24830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18" name="Title 1"/>
          <p:cNvSpPr txBox="1"/>
          <p:nvPr>
            <p:ph type="title"/>
          </p:nvPr>
        </p:nvSpPr>
        <p:spPr>
          <a:prstGeom prst="rect">
            <a:avLst/>
          </a:prstGeom>
        </p:spPr>
        <p:txBody>
          <a:bodyPr/>
          <a:lstStyle/>
          <a:p>
            <a:pPr/>
            <a:r>
              <a:t>ML vs. Deep Learning</a:t>
            </a:r>
          </a:p>
        </p:txBody>
      </p:sp>
      <p:sp>
        <p:nvSpPr>
          <p:cNvPr id="419" name="Content Placeholder 2"/>
          <p:cNvSpPr txBox="1"/>
          <p:nvPr>
            <p:ph type="body" idx="1"/>
          </p:nvPr>
        </p:nvSpPr>
        <p:spPr>
          <a:xfrm>
            <a:off x="276672" y="2090802"/>
            <a:ext cx="9584267" cy="5367668"/>
          </a:xfrm>
          <a:prstGeom prst="rect">
            <a:avLst/>
          </a:prstGeom>
        </p:spPr>
        <p:txBody>
          <a:bodyPr/>
          <a:lstStyle/>
          <a:p>
            <a:pPr>
              <a:defRPr b="1" i="1">
                <a:solidFill>
                  <a:srgbClr val="0070C0"/>
                </a:solidFill>
              </a:defRPr>
            </a:pPr>
            <a:r>
              <a:t>Deep learning </a:t>
            </a:r>
            <a:r>
              <a:rPr b="0" i="0">
                <a:solidFill>
                  <a:srgbClr val="000000"/>
                </a:solidFill>
              </a:rPr>
              <a:t>(DL) is a machine learning subfield that uses multiple layers for learning data representations</a:t>
            </a:r>
            <a:endParaRPr b="0" i="0">
              <a:solidFill>
                <a:srgbClr val="000000"/>
              </a:solidFill>
            </a:endParaRPr>
          </a:p>
          <a:p>
            <a:pPr lvl="1" marL="631825" indent="-227013">
              <a:buFontTx/>
              <a:defRPr sz="1800"/>
            </a:pPr>
            <a:r>
              <a:t>DL is exceptionally effective at learning patterns</a:t>
            </a:r>
          </a:p>
        </p:txBody>
      </p:sp>
      <p:sp>
        <p:nvSpPr>
          <p:cNvPr id="420" name="Content Placeholder 5"/>
          <p:cNvSpPr txBox="1"/>
          <p:nvPr/>
        </p:nvSpPr>
        <p:spPr>
          <a:xfrm>
            <a:off x="322392" y="1509936"/>
            <a:ext cx="6101248" cy="350294"/>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defTabSz="914322">
              <a:spcBef>
                <a:spcPts val="300"/>
              </a:spcBef>
              <a:defRPr i="1" sz="1400">
                <a:latin typeface="Arial"/>
                <a:ea typeface="Arial"/>
                <a:cs typeface="Arial"/>
                <a:sym typeface="Arial"/>
              </a:defRPr>
            </a:lvl1pPr>
          </a:lstStyle>
          <a:p>
            <a:pPr/>
            <a:r>
              <a:t>Introduction to Deep Learning</a:t>
            </a:r>
          </a:p>
        </p:txBody>
      </p:sp>
      <p:pic>
        <p:nvPicPr>
          <p:cNvPr id="421" name="Picture 3" descr="Picture 3"/>
          <p:cNvPicPr>
            <a:picLocks noChangeAspect="1"/>
          </p:cNvPicPr>
          <p:nvPr/>
        </p:nvPicPr>
        <p:blipFill>
          <a:blip r:embed="rId2">
            <a:extLst/>
          </a:blip>
          <a:stretch>
            <a:fillRect/>
          </a:stretch>
        </p:blipFill>
        <p:spPr>
          <a:xfrm>
            <a:off x="1425206" y="3382143"/>
            <a:ext cx="7207986" cy="3515583"/>
          </a:xfrm>
          <a:prstGeom prst="rect">
            <a:avLst/>
          </a:prstGeom>
          <a:ln w="12700">
            <a:miter lim="400000"/>
          </a:ln>
        </p:spPr>
      </p:pic>
      <p:sp>
        <p:nvSpPr>
          <p:cNvPr id="422" name="TextBox 4"/>
          <p:cNvSpPr txBox="1"/>
          <p:nvPr/>
        </p:nvSpPr>
        <p:spPr>
          <a:xfrm>
            <a:off x="1762552" y="7526179"/>
            <a:ext cx="6821328" cy="22851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ctr">
              <a:defRPr sz="1000"/>
            </a:pPr>
            <a:r>
              <a:t>Picture from: </a:t>
            </a:r>
            <a:r>
              <a:rPr u="sng">
                <a:solidFill>
                  <a:srgbClr val="0000FF"/>
                </a:solidFill>
                <a:uFill>
                  <a:solidFill>
                    <a:srgbClr val="0000FF"/>
                  </a:solidFill>
                </a:uFill>
                <a:hlinkClick r:id="rId3" invalidUrl="" action="" tgtFrame="" tooltip="" history="1" highlightClick="0" endSnd="0"/>
              </a:rPr>
              <a:t>https://www.xenonstack.com/blog/static/public/uploads/media/machine-learning-vs-deep-learning.png</a:t>
            </a:r>
          </a:p>
        </p:txBody>
      </p:sp>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4" name="TextBox 3"/>
          <p:cNvSpPr txBox="1"/>
          <p:nvPr>
            <p:ph type="sldNum" sz="quarter" idx="2"/>
          </p:nvPr>
        </p:nvSpPr>
        <p:spPr>
          <a:xfrm>
            <a:off x="9760731" y="7458470"/>
            <a:ext cx="258625" cy="24830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25" name="Title 1"/>
          <p:cNvSpPr txBox="1"/>
          <p:nvPr>
            <p:ph type="title"/>
          </p:nvPr>
        </p:nvSpPr>
        <p:spPr>
          <a:prstGeom prst="rect">
            <a:avLst/>
          </a:prstGeom>
        </p:spPr>
        <p:txBody>
          <a:bodyPr/>
          <a:lstStyle/>
          <a:p>
            <a:pPr/>
            <a:r>
              <a:t>ML vs. Deep Learning</a:t>
            </a:r>
          </a:p>
        </p:txBody>
      </p:sp>
      <p:sp>
        <p:nvSpPr>
          <p:cNvPr id="426" name="Content Placeholder 2"/>
          <p:cNvSpPr txBox="1"/>
          <p:nvPr>
            <p:ph type="body" idx="1"/>
          </p:nvPr>
        </p:nvSpPr>
        <p:spPr>
          <a:xfrm>
            <a:off x="276672" y="2090802"/>
            <a:ext cx="9584267" cy="5367668"/>
          </a:xfrm>
          <a:prstGeom prst="rect">
            <a:avLst/>
          </a:prstGeom>
        </p:spPr>
        <p:txBody>
          <a:bodyPr/>
          <a:lstStyle/>
          <a:p>
            <a:pPr/>
            <a:r>
              <a:t>DL applies a multi-layer process for learning rich hierarchical  features (i.e., data representations)</a:t>
            </a:r>
          </a:p>
          <a:p>
            <a:pPr lvl="1" marL="631825" indent="-227013">
              <a:buFontTx/>
              <a:defRPr sz="1800"/>
            </a:pPr>
            <a:r>
              <a:t>Input image</a:t>
            </a:r>
            <a:r>
              <a:rPr>
                <a:latin typeface="Times New Roman"/>
                <a:ea typeface="Times New Roman"/>
                <a:cs typeface="Times New Roman"/>
                <a:sym typeface="Times New Roman"/>
              </a:rPr>
              <a:t> p</a:t>
            </a:r>
            <a:r>
              <a:t>ixel</a:t>
            </a:r>
            <a:r>
              <a:rPr>
                <a:latin typeface="Times New Roman"/>
                <a:ea typeface="Times New Roman"/>
                <a:cs typeface="Times New Roman"/>
                <a:sym typeface="Times New Roman"/>
              </a:rPr>
              <a:t>s → </a:t>
            </a:r>
            <a:r>
              <a:t>Edges</a:t>
            </a:r>
            <a:r>
              <a:rPr>
                <a:latin typeface="Times New Roman"/>
                <a:ea typeface="Times New Roman"/>
                <a:cs typeface="Times New Roman"/>
                <a:sym typeface="Times New Roman"/>
              </a:rPr>
              <a:t> → </a:t>
            </a:r>
            <a:r>
              <a:t>Textures</a:t>
            </a:r>
            <a:r>
              <a:rPr>
                <a:latin typeface="Times New Roman"/>
                <a:ea typeface="Times New Roman"/>
                <a:cs typeface="Times New Roman"/>
                <a:sym typeface="Times New Roman"/>
              </a:rPr>
              <a:t> → </a:t>
            </a:r>
            <a:r>
              <a:t>Parts</a:t>
            </a:r>
            <a:r>
              <a:rPr>
                <a:latin typeface="Times New Roman"/>
                <a:ea typeface="Times New Roman"/>
                <a:cs typeface="Times New Roman"/>
                <a:sym typeface="Times New Roman"/>
              </a:rPr>
              <a:t> →</a:t>
            </a:r>
            <a:r>
              <a:t> Objects</a:t>
            </a:r>
          </a:p>
        </p:txBody>
      </p:sp>
      <p:sp>
        <p:nvSpPr>
          <p:cNvPr id="427" name="Content Placeholder 57"/>
          <p:cNvSpPr txBox="1"/>
          <p:nvPr/>
        </p:nvSpPr>
        <p:spPr>
          <a:xfrm>
            <a:off x="322392" y="1509936"/>
            <a:ext cx="6101248" cy="350294"/>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defTabSz="914322">
              <a:spcBef>
                <a:spcPts val="300"/>
              </a:spcBef>
              <a:defRPr i="1" sz="1400">
                <a:latin typeface="Arial"/>
                <a:ea typeface="Arial"/>
                <a:cs typeface="Arial"/>
                <a:sym typeface="Arial"/>
              </a:defRPr>
            </a:lvl1pPr>
          </a:lstStyle>
          <a:p>
            <a:pPr/>
            <a:r>
              <a:t>Introduction to Deep Learning</a:t>
            </a:r>
          </a:p>
        </p:txBody>
      </p:sp>
      <p:sp>
        <p:nvSpPr>
          <p:cNvPr id="428" name="TextBox 3"/>
          <p:cNvSpPr txBox="1"/>
          <p:nvPr/>
        </p:nvSpPr>
        <p:spPr>
          <a:xfrm>
            <a:off x="2453518" y="3637264"/>
            <a:ext cx="968356" cy="537975"/>
          </a:xfrm>
          <a:prstGeom prst="rect">
            <a:avLst/>
          </a:prstGeom>
          <a:ln w="28575">
            <a:solidFill>
              <a:srgbClr val="C00000"/>
            </a:solidFill>
          </a:ln>
          <a:extLst>
            <a:ext uri="{C572A759-6A51-4108-AA02-DFA0A04FC94B}">
              <ma14:wrappingTextBoxFlag xmlns:ma14="http://schemas.microsoft.com/office/mac/drawingml/2011/main" val="1"/>
            </a:ext>
          </a:extLst>
        </p:spPr>
        <p:txBody>
          <a:bodyPr lIns="45719" rIns="45719">
            <a:spAutoFit/>
          </a:bodyPr>
          <a:lstStyle>
            <a:lvl1pPr algn="ctr">
              <a:defRPr sz="1400"/>
            </a:lvl1pPr>
          </a:lstStyle>
          <a:p>
            <a:pPr/>
            <a:r>
              <a:t>Low-Level Features</a:t>
            </a:r>
          </a:p>
        </p:txBody>
      </p:sp>
      <p:sp>
        <p:nvSpPr>
          <p:cNvPr id="429" name="TextBox 4"/>
          <p:cNvSpPr txBox="1"/>
          <p:nvPr/>
        </p:nvSpPr>
        <p:spPr>
          <a:xfrm>
            <a:off x="3951154" y="3623895"/>
            <a:ext cx="917132" cy="537975"/>
          </a:xfrm>
          <a:prstGeom prst="rect">
            <a:avLst/>
          </a:prstGeom>
          <a:ln w="28575">
            <a:solidFill>
              <a:srgbClr val="C00000"/>
            </a:solidFill>
          </a:ln>
          <a:extLst>
            <a:ext uri="{C572A759-6A51-4108-AA02-DFA0A04FC94B}">
              <ma14:wrappingTextBoxFlag xmlns:ma14="http://schemas.microsoft.com/office/mac/drawingml/2011/main" val="1"/>
            </a:ext>
          </a:extLst>
        </p:spPr>
        <p:txBody>
          <a:bodyPr lIns="45719" rIns="45719">
            <a:spAutoFit/>
          </a:bodyPr>
          <a:lstStyle>
            <a:lvl1pPr algn="ctr">
              <a:defRPr sz="1400"/>
            </a:lvl1pPr>
          </a:lstStyle>
          <a:p>
            <a:pPr/>
            <a:r>
              <a:t>Mid-Level Features</a:t>
            </a:r>
          </a:p>
        </p:txBody>
      </p:sp>
      <p:sp>
        <p:nvSpPr>
          <p:cNvPr id="430" name="Straight Arrow Connector 5"/>
          <p:cNvSpPr/>
          <p:nvPr/>
        </p:nvSpPr>
        <p:spPr>
          <a:xfrm>
            <a:off x="2089266" y="3885505"/>
            <a:ext cx="350718" cy="1"/>
          </a:xfrm>
          <a:prstGeom prst="line">
            <a:avLst/>
          </a:prstGeom>
          <a:ln w="28575">
            <a:solidFill>
              <a:srgbClr val="C00000"/>
            </a:solidFill>
            <a:tailEnd type="triangle"/>
          </a:ln>
        </p:spPr>
        <p:txBody>
          <a:bodyPr lIns="45719" rIns="45719"/>
          <a:lstStyle/>
          <a:p>
            <a:pPr/>
          </a:p>
        </p:txBody>
      </p:sp>
      <p:sp>
        <p:nvSpPr>
          <p:cNvPr id="431" name="Straight Arrow Connector 6"/>
          <p:cNvSpPr/>
          <p:nvPr/>
        </p:nvSpPr>
        <p:spPr>
          <a:xfrm flipV="1">
            <a:off x="3425061" y="3882975"/>
            <a:ext cx="527427" cy="2531"/>
          </a:xfrm>
          <a:prstGeom prst="line">
            <a:avLst/>
          </a:prstGeom>
          <a:ln w="28575">
            <a:solidFill>
              <a:srgbClr val="C00000"/>
            </a:solidFill>
            <a:tailEnd type="triangle"/>
          </a:ln>
        </p:spPr>
        <p:txBody>
          <a:bodyPr lIns="45719" rIns="45719"/>
          <a:lstStyle/>
          <a:p>
            <a:pPr/>
          </a:p>
        </p:txBody>
      </p:sp>
      <p:sp>
        <p:nvSpPr>
          <p:cNvPr id="432" name="Straight Arrow Connector 7"/>
          <p:cNvSpPr/>
          <p:nvPr/>
        </p:nvSpPr>
        <p:spPr>
          <a:xfrm flipV="1">
            <a:off x="6369468" y="3877959"/>
            <a:ext cx="459932" cy="2621"/>
          </a:xfrm>
          <a:prstGeom prst="line">
            <a:avLst/>
          </a:prstGeom>
          <a:ln w="28575">
            <a:solidFill>
              <a:srgbClr val="C00000"/>
            </a:solidFill>
            <a:tailEnd type="triangle"/>
          </a:ln>
        </p:spPr>
        <p:txBody>
          <a:bodyPr lIns="45719" rIns="45719"/>
          <a:lstStyle/>
          <a:p>
            <a:pPr/>
          </a:p>
        </p:txBody>
      </p:sp>
      <p:sp>
        <p:nvSpPr>
          <p:cNvPr id="433" name="TextBox 8"/>
          <p:cNvSpPr txBox="1"/>
          <p:nvPr/>
        </p:nvSpPr>
        <p:spPr>
          <a:xfrm>
            <a:off x="8280310" y="3717063"/>
            <a:ext cx="1345193" cy="309375"/>
          </a:xfrm>
          <a:prstGeom prst="rect">
            <a:avLst/>
          </a:prstGeom>
          <a:ln w="28575">
            <a:solidFill>
              <a:srgbClr val="C00000"/>
            </a:solidFill>
          </a:ln>
          <a:extLst>
            <a:ext uri="{C572A759-6A51-4108-AA02-DFA0A04FC94B}">
              <ma14:wrappingTextBoxFlag xmlns:ma14="http://schemas.microsoft.com/office/mac/drawingml/2011/main" val="1"/>
            </a:ext>
          </a:extLst>
        </p:spPr>
        <p:txBody>
          <a:bodyPr lIns="45719" rIns="45719">
            <a:spAutoFit/>
          </a:bodyPr>
          <a:lstStyle>
            <a:lvl1pPr algn="ctr">
              <a:defRPr b="1" sz="1400"/>
            </a:lvl1pPr>
          </a:lstStyle>
          <a:p>
            <a:pPr/>
            <a:r>
              <a:t>Output</a:t>
            </a:r>
          </a:p>
        </p:txBody>
      </p:sp>
      <p:sp>
        <p:nvSpPr>
          <p:cNvPr id="434" name="TextBox 9"/>
          <p:cNvSpPr txBox="1"/>
          <p:nvPr/>
        </p:nvSpPr>
        <p:spPr>
          <a:xfrm>
            <a:off x="5349802" y="3609342"/>
            <a:ext cx="1025785" cy="537975"/>
          </a:xfrm>
          <a:prstGeom prst="rect">
            <a:avLst/>
          </a:prstGeom>
          <a:ln w="28575">
            <a:solidFill>
              <a:srgbClr val="C00000"/>
            </a:solidFill>
          </a:ln>
          <a:extLst>
            <a:ext uri="{C572A759-6A51-4108-AA02-DFA0A04FC94B}">
              <ma14:wrappingTextBoxFlag xmlns:ma14="http://schemas.microsoft.com/office/mac/drawingml/2011/main" val="1"/>
            </a:ext>
          </a:extLst>
        </p:spPr>
        <p:txBody>
          <a:bodyPr lIns="45719" rIns="45719">
            <a:spAutoFit/>
          </a:bodyPr>
          <a:lstStyle>
            <a:lvl1pPr algn="ctr">
              <a:defRPr sz="1400"/>
            </a:lvl1pPr>
          </a:lstStyle>
          <a:p>
            <a:pPr/>
            <a:r>
              <a:t>High-Level Features</a:t>
            </a:r>
          </a:p>
        </p:txBody>
      </p:sp>
      <p:sp>
        <p:nvSpPr>
          <p:cNvPr id="435" name="Straight Arrow Connector 10"/>
          <p:cNvSpPr/>
          <p:nvPr/>
        </p:nvSpPr>
        <p:spPr>
          <a:xfrm flipV="1">
            <a:off x="4883153" y="3862327"/>
            <a:ext cx="451782" cy="5968"/>
          </a:xfrm>
          <a:prstGeom prst="line">
            <a:avLst/>
          </a:prstGeom>
          <a:ln w="28575">
            <a:solidFill>
              <a:srgbClr val="C00000"/>
            </a:solidFill>
            <a:tailEnd type="triangle"/>
          </a:ln>
        </p:spPr>
        <p:txBody>
          <a:bodyPr lIns="45719" rIns="45719"/>
          <a:lstStyle/>
          <a:p>
            <a:pPr/>
          </a:p>
        </p:txBody>
      </p:sp>
      <p:sp>
        <p:nvSpPr>
          <p:cNvPr id="436" name="TextBox 11"/>
          <p:cNvSpPr txBox="1"/>
          <p:nvPr/>
        </p:nvSpPr>
        <p:spPr>
          <a:xfrm>
            <a:off x="6843659" y="3606660"/>
            <a:ext cx="917132" cy="537975"/>
          </a:xfrm>
          <a:prstGeom prst="rect">
            <a:avLst/>
          </a:prstGeom>
          <a:ln w="28575">
            <a:solidFill>
              <a:srgbClr val="C00000"/>
            </a:solidFill>
          </a:ln>
          <a:extLst>
            <a:ext uri="{C572A759-6A51-4108-AA02-DFA0A04FC94B}">
              <ma14:wrappingTextBoxFlag xmlns:ma14="http://schemas.microsoft.com/office/mac/drawingml/2011/main" val="1"/>
            </a:ext>
          </a:extLst>
        </p:spPr>
        <p:txBody>
          <a:bodyPr lIns="45719" rIns="45719">
            <a:spAutoFit/>
          </a:bodyPr>
          <a:lstStyle>
            <a:lvl1pPr algn="ctr">
              <a:defRPr sz="1400"/>
            </a:lvl1pPr>
          </a:lstStyle>
          <a:p>
            <a:pPr/>
            <a:r>
              <a:t>Trainable Classifier</a:t>
            </a:r>
          </a:p>
        </p:txBody>
      </p:sp>
      <p:sp>
        <p:nvSpPr>
          <p:cNvPr id="437" name="Straight Arrow Connector 12"/>
          <p:cNvSpPr/>
          <p:nvPr/>
        </p:nvSpPr>
        <p:spPr>
          <a:xfrm flipV="1">
            <a:off x="7809628" y="3880355"/>
            <a:ext cx="459932" cy="2621"/>
          </a:xfrm>
          <a:prstGeom prst="line">
            <a:avLst/>
          </a:prstGeom>
          <a:ln w="28575">
            <a:solidFill>
              <a:srgbClr val="C00000"/>
            </a:solidFill>
            <a:tailEnd type="triangle"/>
          </a:ln>
        </p:spPr>
        <p:txBody>
          <a:bodyPr lIns="45719" rIns="45719"/>
          <a:lstStyle/>
          <a:p>
            <a:pPr/>
          </a:p>
        </p:txBody>
      </p:sp>
      <p:pic>
        <p:nvPicPr>
          <p:cNvPr id="438" name="Picture 13" descr="Picture 13"/>
          <p:cNvPicPr>
            <a:picLocks noChangeAspect="1"/>
          </p:cNvPicPr>
          <p:nvPr/>
        </p:nvPicPr>
        <p:blipFill>
          <a:blip r:embed="rId2">
            <a:extLst/>
          </a:blip>
          <a:srcRect l="26666" t="7326" r="45000" b="63131"/>
          <a:stretch>
            <a:fillRect/>
          </a:stretch>
        </p:blipFill>
        <p:spPr>
          <a:xfrm rot="5400000">
            <a:off x="668452" y="5185214"/>
            <a:ext cx="2465543" cy="1520913"/>
          </a:xfrm>
          <a:prstGeom prst="rect">
            <a:avLst/>
          </a:prstGeom>
          <a:ln w="12700">
            <a:miter lim="400000"/>
          </a:ln>
        </p:spPr>
      </p:pic>
      <p:grpSp>
        <p:nvGrpSpPr>
          <p:cNvPr id="454" name="Group 14"/>
          <p:cNvGrpSpPr/>
          <p:nvPr/>
        </p:nvGrpSpPr>
        <p:grpSpPr>
          <a:xfrm>
            <a:off x="2940967" y="4715176"/>
            <a:ext cx="1506703" cy="2463266"/>
            <a:chOff x="0" y="0"/>
            <a:chExt cx="1506702" cy="2463265"/>
          </a:xfrm>
        </p:grpSpPr>
        <p:pic>
          <p:nvPicPr>
            <p:cNvPr id="439" name="Picture 15" descr="Picture 15"/>
            <p:cNvPicPr>
              <a:picLocks noChangeAspect="1"/>
            </p:cNvPicPr>
            <p:nvPr/>
          </p:nvPicPr>
          <p:blipFill>
            <a:blip r:embed="rId3">
              <a:extLst/>
            </a:blip>
            <a:stretch>
              <a:fillRect/>
            </a:stretch>
          </p:blipFill>
          <p:spPr>
            <a:xfrm>
              <a:off x="10549" y="1"/>
              <a:ext cx="481555" cy="473330"/>
            </a:xfrm>
            <a:prstGeom prst="rect">
              <a:avLst/>
            </a:prstGeom>
            <a:ln w="12700" cap="flat">
              <a:noFill/>
              <a:miter lim="400000"/>
            </a:ln>
            <a:effectLst/>
          </p:spPr>
        </p:pic>
        <p:pic>
          <p:nvPicPr>
            <p:cNvPr id="440" name="Picture 16" descr="Picture 16"/>
            <p:cNvPicPr>
              <a:picLocks noChangeAspect="1"/>
            </p:cNvPicPr>
            <p:nvPr/>
          </p:nvPicPr>
          <p:blipFill>
            <a:blip r:embed="rId4">
              <a:extLst/>
            </a:blip>
            <a:stretch>
              <a:fillRect/>
            </a:stretch>
          </p:blipFill>
          <p:spPr>
            <a:xfrm>
              <a:off x="522216" y="0"/>
              <a:ext cx="484778" cy="468285"/>
            </a:xfrm>
            <a:prstGeom prst="rect">
              <a:avLst/>
            </a:prstGeom>
            <a:ln w="12700" cap="flat">
              <a:noFill/>
              <a:miter lim="400000"/>
            </a:ln>
            <a:effectLst/>
          </p:spPr>
        </p:pic>
        <p:pic>
          <p:nvPicPr>
            <p:cNvPr id="441" name="Picture 17" descr="Picture 17"/>
            <p:cNvPicPr>
              <a:picLocks noChangeAspect="1"/>
            </p:cNvPicPr>
            <p:nvPr/>
          </p:nvPicPr>
          <p:blipFill>
            <a:blip r:embed="rId5">
              <a:extLst/>
            </a:blip>
            <a:stretch>
              <a:fillRect/>
            </a:stretch>
          </p:blipFill>
          <p:spPr>
            <a:xfrm>
              <a:off x="1028608" y="-1"/>
              <a:ext cx="469771" cy="467568"/>
            </a:xfrm>
            <a:prstGeom prst="rect">
              <a:avLst/>
            </a:prstGeom>
            <a:ln w="12700" cap="flat">
              <a:noFill/>
              <a:miter lim="400000"/>
            </a:ln>
            <a:effectLst/>
          </p:spPr>
        </p:pic>
        <p:pic>
          <p:nvPicPr>
            <p:cNvPr id="442" name="Picture 18" descr="Picture 18"/>
            <p:cNvPicPr>
              <a:picLocks noChangeAspect="1"/>
            </p:cNvPicPr>
            <p:nvPr/>
          </p:nvPicPr>
          <p:blipFill>
            <a:blip r:embed="rId6">
              <a:extLst/>
            </a:blip>
            <a:stretch>
              <a:fillRect/>
            </a:stretch>
          </p:blipFill>
          <p:spPr>
            <a:xfrm>
              <a:off x="-1" y="499637"/>
              <a:ext cx="489256" cy="468956"/>
            </a:xfrm>
            <a:prstGeom prst="rect">
              <a:avLst/>
            </a:prstGeom>
            <a:ln w="12700" cap="flat">
              <a:noFill/>
              <a:miter lim="400000"/>
            </a:ln>
            <a:effectLst/>
          </p:spPr>
        </p:pic>
        <p:pic>
          <p:nvPicPr>
            <p:cNvPr id="443" name="Picture 19" descr="Picture 19"/>
            <p:cNvPicPr>
              <a:picLocks noChangeAspect="1"/>
            </p:cNvPicPr>
            <p:nvPr/>
          </p:nvPicPr>
          <p:blipFill>
            <a:blip r:embed="rId7">
              <a:extLst/>
            </a:blip>
            <a:stretch>
              <a:fillRect/>
            </a:stretch>
          </p:blipFill>
          <p:spPr>
            <a:xfrm>
              <a:off x="516941" y="499637"/>
              <a:ext cx="484778" cy="459215"/>
            </a:xfrm>
            <a:prstGeom prst="rect">
              <a:avLst/>
            </a:prstGeom>
            <a:ln w="12700" cap="flat">
              <a:noFill/>
              <a:miter lim="400000"/>
            </a:ln>
            <a:effectLst/>
          </p:spPr>
        </p:pic>
        <p:pic>
          <p:nvPicPr>
            <p:cNvPr id="444" name="Picture 20" descr="Picture 20"/>
            <p:cNvPicPr>
              <a:picLocks noChangeAspect="1"/>
            </p:cNvPicPr>
            <p:nvPr/>
          </p:nvPicPr>
          <p:blipFill>
            <a:blip r:embed="rId8">
              <a:extLst/>
            </a:blip>
            <a:stretch>
              <a:fillRect/>
            </a:stretch>
          </p:blipFill>
          <p:spPr>
            <a:xfrm>
              <a:off x="1036933" y="494949"/>
              <a:ext cx="461446" cy="473644"/>
            </a:xfrm>
            <a:prstGeom prst="rect">
              <a:avLst/>
            </a:prstGeom>
            <a:ln w="12700" cap="flat">
              <a:noFill/>
              <a:miter lim="400000"/>
            </a:ln>
            <a:effectLst/>
          </p:spPr>
        </p:pic>
        <p:pic>
          <p:nvPicPr>
            <p:cNvPr id="445" name="Picture 21" descr="Picture 21"/>
            <p:cNvPicPr>
              <a:picLocks noChangeAspect="1"/>
            </p:cNvPicPr>
            <p:nvPr/>
          </p:nvPicPr>
          <p:blipFill>
            <a:blip r:embed="rId9">
              <a:extLst/>
            </a:blip>
            <a:stretch>
              <a:fillRect/>
            </a:stretch>
          </p:blipFill>
          <p:spPr>
            <a:xfrm>
              <a:off x="0" y="1003841"/>
              <a:ext cx="489256" cy="472312"/>
            </a:xfrm>
            <a:prstGeom prst="rect">
              <a:avLst/>
            </a:prstGeom>
            <a:ln w="12700" cap="flat">
              <a:noFill/>
              <a:miter lim="400000"/>
            </a:ln>
            <a:effectLst/>
          </p:spPr>
        </p:pic>
        <p:pic>
          <p:nvPicPr>
            <p:cNvPr id="446" name="Picture 22" descr="Picture 22"/>
            <p:cNvPicPr>
              <a:picLocks noChangeAspect="1"/>
            </p:cNvPicPr>
            <p:nvPr/>
          </p:nvPicPr>
          <p:blipFill>
            <a:blip r:embed="rId10">
              <a:extLst/>
            </a:blip>
            <a:stretch>
              <a:fillRect/>
            </a:stretch>
          </p:blipFill>
          <p:spPr>
            <a:xfrm>
              <a:off x="516941" y="996332"/>
              <a:ext cx="484778" cy="479821"/>
            </a:xfrm>
            <a:prstGeom prst="rect">
              <a:avLst/>
            </a:prstGeom>
            <a:ln w="12700" cap="flat">
              <a:noFill/>
              <a:miter lim="400000"/>
            </a:ln>
            <a:effectLst/>
          </p:spPr>
        </p:pic>
        <p:pic>
          <p:nvPicPr>
            <p:cNvPr id="447" name="Picture 23" descr="Picture 23"/>
            <p:cNvPicPr>
              <a:picLocks noChangeAspect="1"/>
            </p:cNvPicPr>
            <p:nvPr/>
          </p:nvPicPr>
          <p:blipFill>
            <a:blip r:embed="rId11">
              <a:extLst/>
            </a:blip>
            <a:stretch>
              <a:fillRect/>
            </a:stretch>
          </p:blipFill>
          <p:spPr>
            <a:xfrm>
              <a:off x="511666" y="1985984"/>
              <a:ext cx="484778" cy="477282"/>
            </a:xfrm>
            <a:prstGeom prst="rect">
              <a:avLst/>
            </a:prstGeom>
            <a:ln w="12700" cap="flat">
              <a:noFill/>
              <a:miter lim="400000"/>
            </a:ln>
            <a:effectLst/>
          </p:spPr>
        </p:pic>
        <p:pic>
          <p:nvPicPr>
            <p:cNvPr id="448" name="Picture 24" descr="Picture 24"/>
            <p:cNvPicPr>
              <a:picLocks noChangeAspect="1"/>
            </p:cNvPicPr>
            <p:nvPr/>
          </p:nvPicPr>
          <p:blipFill>
            <a:blip r:embed="rId12">
              <a:extLst/>
            </a:blip>
            <a:stretch>
              <a:fillRect/>
            </a:stretch>
          </p:blipFill>
          <p:spPr>
            <a:xfrm>
              <a:off x="-1" y="1501890"/>
              <a:ext cx="481556" cy="472312"/>
            </a:xfrm>
            <a:prstGeom prst="rect">
              <a:avLst/>
            </a:prstGeom>
            <a:ln w="12700" cap="flat">
              <a:noFill/>
              <a:miter lim="400000"/>
            </a:ln>
            <a:effectLst/>
          </p:spPr>
        </p:pic>
        <p:pic>
          <p:nvPicPr>
            <p:cNvPr id="449" name="Picture 25" descr="Picture 25"/>
            <p:cNvPicPr>
              <a:picLocks noChangeAspect="1"/>
            </p:cNvPicPr>
            <p:nvPr/>
          </p:nvPicPr>
          <p:blipFill>
            <a:blip r:embed="rId13">
              <a:extLst/>
            </a:blip>
            <a:stretch>
              <a:fillRect/>
            </a:stretch>
          </p:blipFill>
          <p:spPr>
            <a:xfrm>
              <a:off x="511666" y="1495079"/>
              <a:ext cx="484778" cy="471575"/>
            </a:xfrm>
            <a:prstGeom prst="rect">
              <a:avLst/>
            </a:prstGeom>
            <a:ln w="12700" cap="flat">
              <a:noFill/>
              <a:miter lim="400000"/>
            </a:ln>
            <a:effectLst/>
          </p:spPr>
        </p:pic>
        <p:pic>
          <p:nvPicPr>
            <p:cNvPr id="450" name="Picture 26" descr="Picture 26"/>
            <p:cNvPicPr>
              <a:picLocks noChangeAspect="1"/>
            </p:cNvPicPr>
            <p:nvPr/>
          </p:nvPicPr>
          <p:blipFill>
            <a:blip r:embed="rId14">
              <a:extLst/>
            </a:blip>
            <a:stretch>
              <a:fillRect/>
            </a:stretch>
          </p:blipFill>
          <p:spPr>
            <a:xfrm>
              <a:off x="1036932" y="990569"/>
              <a:ext cx="469771" cy="479821"/>
            </a:xfrm>
            <a:prstGeom prst="rect">
              <a:avLst/>
            </a:prstGeom>
            <a:ln w="12700" cap="flat">
              <a:noFill/>
              <a:miter lim="400000"/>
            </a:ln>
            <a:effectLst/>
          </p:spPr>
        </p:pic>
        <p:pic>
          <p:nvPicPr>
            <p:cNvPr id="451" name="Picture 27" descr="Picture 27"/>
            <p:cNvPicPr>
              <a:picLocks noChangeAspect="1"/>
            </p:cNvPicPr>
            <p:nvPr/>
          </p:nvPicPr>
          <p:blipFill>
            <a:blip r:embed="rId15">
              <a:extLst/>
            </a:blip>
            <a:stretch>
              <a:fillRect/>
            </a:stretch>
          </p:blipFill>
          <p:spPr>
            <a:xfrm>
              <a:off x="1036932" y="1491952"/>
              <a:ext cx="469771" cy="474702"/>
            </a:xfrm>
            <a:prstGeom prst="rect">
              <a:avLst/>
            </a:prstGeom>
            <a:ln w="12700" cap="flat">
              <a:noFill/>
              <a:miter lim="400000"/>
            </a:ln>
            <a:effectLst/>
          </p:spPr>
        </p:pic>
        <p:pic>
          <p:nvPicPr>
            <p:cNvPr id="452" name="Picture 28" descr="Picture 28"/>
            <p:cNvPicPr>
              <a:picLocks noChangeAspect="1"/>
            </p:cNvPicPr>
            <p:nvPr/>
          </p:nvPicPr>
          <p:blipFill>
            <a:blip r:embed="rId16">
              <a:extLst/>
            </a:blip>
            <a:stretch>
              <a:fillRect/>
            </a:stretch>
          </p:blipFill>
          <p:spPr>
            <a:xfrm>
              <a:off x="0" y="1985984"/>
              <a:ext cx="481555" cy="477282"/>
            </a:xfrm>
            <a:prstGeom prst="rect">
              <a:avLst/>
            </a:prstGeom>
            <a:ln w="12700" cap="flat">
              <a:noFill/>
              <a:miter lim="400000"/>
            </a:ln>
            <a:effectLst/>
          </p:spPr>
        </p:pic>
        <p:pic>
          <p:nvPicPr>
            <p:cNvPr id="453" name="Picture 29" descr="Picture 29"/>
            <p:cNvPicPr>
              <a:picLocks noChangeAspect="1"/>
            </p:cNvPicPr>
            <p:nvPr/>
          </p:nvPicPr>
          <p:blipFill>
            <a:blip r:embed="rId17">
              <a:extLst/>
            </a:blip>
            <a:stretch>
              <a:fillRect/>
            </a:stretch>
          </p:blipFill>
          <p:spPr>
            <a:xfrm>
              <a:off x="1036932" y="1981809"/>
              <a:ext cx="469771" cy="481457"/>
            </a:xfrm>
            <a:prstGeom prst="rect">
              <a:avLst/>
            </a:prstGeom>
            <a:ln w="12700" cap="flat">
              <a:noFill/>
              <a:miter lim="400000"/>
            </a:ln>
            <a:effectLst/>
          </p:spPr>
        </p:pic>
      </p:grpSp>
      <p:grpSp>
        <p:nvGrpSpPr>
          <p:cNvPr id="470" name="Group 30"/>
          <p:cNvGrpSpPr/>
          <p:nvPr/>
        </p:nvGrpSpPr>
        <p:grpSpPr>
          <a:xfrm>
            <a:off x="4804819" y="4679787"/>
            <a:ext cx="1664542" cy="2498654"/>
            <a:chOff x="0" y="0"/>
            <a:chExt cx="1664541" cy="2498652"/>
          </a:xfrm>
        </p:grpSpPr>
        <p:pic>
          <p:nvPicPr>
            <p:cNvPr id="455" name="Picture 31" descr="Picture 31"/>
            <p:cNvPicPr>
              <a:picLocks noChangeAspect="1"/>
            </p:cNvPicPr>
            <p:nvPr/>
          </p:nvPicPr>
          <p:blipFill>
            <a:blip r:embed="rId18">
              <a:extLst/>
            </a:blip>
            <a:stretch>
              <a:fillRect/>
            </a:stretch>
          </p:blipFill>
          <p:spPr>
            <a:xfrm>
              <a:off x="0" y="-1"/>
              <a:ext cx="532291" cy="472798"/>
            </a:xfrm>
            <a:prstGeom prst="rect">
              <a:avLst/>
            </a:prstGeom>
            <a:ln w="12700" cap="flat">
              <a:noFill/>
              <a:miter lim="400000"/>
            </a:ln>
            <a:effectLst/>
          </p:spPr>
        </p:pic>
        <p:pic>
          <p:nvPicPr>
            <p:cNvPr id="456" name="Picture 32" descr="Picture 32"/>
            <p:cNvPicPr>
              <a:picLocks noChangeAspect="1"/>
            </p:cNvPicPr>
            <p:nvPr/>
          </p:nvPicPr>
          <p:blipFill>
            <a:blip r:embed="rId19">
              <a:extLst/>
            </a:blip>
            <a:stretch>
              <a:fillRect/>
            </a:stretch>
          </p:blipFill>
          <p:spPr>
            <a:xfrm>
              <a:off x="0" y="511607"/>
              <a:ext cx="532291" cy="472131"/>
            </a:xfrm>
            <a:prstGeom prst="rect">
              <a:avLst/>
            </a:prstGeom>
            <a:ln w="12700" cap="flat">
              <a:noFill/>
              <a:miter lim="400000"/>
            </a:ln>
            <a:effectLst/>
          </p:spPr>
        </p:pic>
        <p:pic>
          <p:nvPicPr>
            <p:cNvPr id="457" name="Picture 33" descr="Picture 33"/>
            <p:cNvPicPr>
              <a:picLocks noChangeAspect="1"/>
            </p:cNvPicPr>
            <p:nvPr/>
          </p:nvPicPr>
          <p:blipFill>
            <a:blip r:embed="rId20">
              <a:extLst/>
            </a:blip>
            <a:stretch>
              <a:fillRect/>
            </a:stretch>
          </p:blipFill>
          <p:spPr>
            <a:xfrm>
              <a:off x="-1" y="1019595"/>
              <a:ext cx="532291" cy="473848"/>
            </a:xfrm>
            <a:prstGeom prst="rect">
              <a:avLst/>
            </a:prstGeom>
            <a:ln w="12700" cap="flat">
              <a:noFill/>
              <a:miter lim="400000"/>
            </a:ln>
            <a:effectLst/>
          </p:spPr>
        </p:pic>
        <p:pic>
          <p:nvPicPr>
            <p:cNvPr id="458" name="Picture 34" descr="Picture 34"/>
            <p:cNvPicPr>
              <a:picLocks noChangeAspect="1"/>
            </p:cNvPicPr>
            <p:nvPr/>
          </p:nvPicPr>
          <p:blipFill>
            <a:blip r:embed="rId21">
              <a:extLst/>
            </a:blip>
            <a:stretch>
              <a:fillRect/>
            </a:stretch>
          </p:blipFill>
          <p:spPr>
            <a:xfrm>
              <a:off x="561344" y="-1"/>
              <a:ext cx="543948" cy="472798"/>
            </a:xfrm>
            <a:prstGeom prst="rect">
              <a:avLst/>
            </a:prstGeom>
            <a:ln w="12700" cap="flat">
              <a:noFill/>
              <a:miter lim="400000"/>
            </a:ln>
            <a:effectLst/>
          </p:spPr>
        </p:pic>
        <p:pic>
          <p:nvPicPr>
            <p:cNvPr id="459" name="Picture 35" descr="Picture 35"/>
            <p:cNvPicPr>
              <a:picLocks noChangeAspect="1"/>
            </p:cNvPicPr>
            <p:nvPr/>
          </p:nvPicPr>
          <p:blipFill>
            <a:blip r:embed="rId22">
              <a:extLst/>
            </a:blip>
            <a:stretch>
              <a:fillRect/>
            </a:stretch>
          </p:blipFill>
          <p:spPr>
            <a:xfrm>
              <a:off x="1129510" y="5749"/>
              <a:ext cx="535032" cy="472798"/>
            </a:xfrm>
            <a:prstGeom prst="rect">
              <a:avLst/>
            </a:prstGeom>
            <a:ln w="12700" cap="flat">
              <a:noFill/>
              <a:miter lim="400000"/>
            </a:ln>
            <a:effectLst/>
          </p:spPr>
        </p:pic>
        <p:pic>
          <p:nvPicPr>
            <p:cNvPr id="460" name="Picture 36" descr="Picture 36"/>
            <p:cNvPicPr>
              <a:picLocks noChangeAspect="1"/>
            </p:cNvPicPr>
            <p:nvPr/>
          </p:nvPicPr>
          <p:blipFill>
            <a:blip r:embed="rId23">
              <a:extLst/>
            </a:blip>
            <a:stretch>
              <a:fillRect/>
            </a:stretch>
          </p:blipFill>
          <p:spPr>
            <a:xfrm>
              <a:off x="561344" y="511607"/>
              <a:ext cx="538788" cy="472131"/>
            </a:xfrm>
            <a:prstGeom prst="rect">
              <a:avLst/>
            </a:prstGeom>
            <a:ln w="12700" cap="flat">
              <a:noFill/>
              <a:miter lim="400000"/>
            </a:ln>
            <a:effectLst/>
          </p:spPr>
        </p:pic>
        <p:pic>
          <p:nvPicPr>
            <p:cNvPr id="461" name="Picture 37" descr="Picture 37"/>
            <p:cNvPicPr>
              <a:picLocks noChangeAspect="1"/>
            </p:cNvPicPr>
            <p:nvPr/>
          </p:nvPicPr>
          <p:blipFill>
            <a:blip r:embed="rId24">
              <a:extLst/>
            </a:blip>
            <a:stretch>
              <a:fillRect/>
            </a:stretch>
          </p:blipFill>
          <p:spPr>
            <a:xfrm>
              <a:off x="1129510" y="511607"/>
              <a:ext cx="535032" cy="472131"/>
            </a:xfrm>
            <a:prstGeom prst="rect">
              <a:avLst/>
            </a:prstGeom>
            <a:ln w="12700" cap="flat">
              <a:noFill/>
              <a:miter lim="400000"/>
            </a:ln>
            <a:effectLst/>
          </p:spPr>
        </p:pic>
        <p:pic>
          <p:nvPicPr>
            <p:cNvPr id="462" name="Picture 38" descr="Picture 38"/>
            <p:cNvPicPr>
              <a:picLocks noChangeAspect="1"/>
            </p:cNvPicPr>
            <p:nvPr/>
          </p:nvPicPr>
          <p:blipFill>
            <a:blip r:embed="rId25">
              <a:extLst/>
            </a:blip>
            <a:stretch>
              <a:fillRect/>
            </a:stretch>
          </p:blipFill>
          <p:spPr>
            <a:xfrm>
              <a:off x="562802" y="1022258"/>
              <a:ext cx="537331" cy="471185"/>
            </a:xfrm>
            <a:prstGeom prst="rect">
              <a:avLst/>
            </a:prstGeom>
            <a:ln w="12700" cap="flat">
              <a:noFill/>
              <a:miter lim="400000"/>
            </a:ln>
            <a:effectLst/>
          </p:spPr>
        </p:pic>
        <p:pic>
          <p:nvPicPr>
            <p:cNvPr id="463" name="Picture 39" descr="Picture 39"/>
            <p:cNvPicPr>
              <a:picLocks noChangeAspect="1"/>
            </p:cNvPicPr>
            <p:nvPr/>
          </p:nvPicPr>
          <p:blipFill>
            <a:blip r:embed="rId26">
              <a:extLst/>
            </a:blip>
            <a:stretch>
              <a:fillRect/>
            </a:stretch>
          </p:blipFill>
          <p:spPr>
            <a:xfrm>
              <a:off x="1129510" y="1017467"/>
              <a:ext cx="535032" cy="475976"/>
            </a:xfrm>
            <a:prstGeom prst="rect">
              <a:avLst/>
            </a:prstGeom>
            <a:ln w="12700" cap="flat">
              <a:noFill/>
              <a:miter lim="400000"/>
            </a:ln>
            <a:effectLst/>
          </p:spPr>
        </p:pic>
        <p:pic>
          <p:nvPicPr>
            <p:cNvPr id="464" name="Picture 40" descr="Picture 40"/>
            <p:cNvPicPr>
              <a:picLocks noChangeAspect="1"/>
            </p:cNvPicPr>
            <p:nvPr/>
          </p:nvPicPr>
          <p:blipFill>
            <a:blip r:embed="rId27">
              <a:extLst/>
            </a:blip>
            <a:stretch>
              <a:fillRect/>
            </a:stretch>
          </p:blipFill>
          <p:spPr>
            <a:xfrm>
              <a:off x="-1" y="1529075"/>
              <a:ext cx="532291" cy="475977"/>
            </a:xfrm>
            <a:prstGeom prst="rect">
              <a:avLst/>
            </a:prstGeom>
            <a:ln w="12700" cap="flat">
              <a:noFill/>
              <a:miter lim="400000"/>
            </a:ln>
            <a:effectLst/>
          </p:spPr>
        </p:pic>
        <p:pic>
          <p:nvPicPr>
            <p:cNvPr id="465" name="Picture 41" descr="Picture 41"/>
            <p:cNvPicPr>
              <a:picLocks noChangeAspect="1"/>
            </p:cNvPicPr>
            <p:nvPr/>
          </p:nvPicPr>
          <p:blipFill>
            <a:blip r:embed="rId28">
              <a:extLst/>
            </a:blip>
            <a:stretch>
              <a:fillRect/>
            </a:stretch>
          </p:blipFill>
          <p:spPr>
            <a:xfrm>
              <a:off x="561344" y="1529074"/>
              <a:ext cx="538788" cy="475977"/>
            </a:xfrm>
            <a:prstGeom prst="rect">
              <a:avLst/>
            </a:prstGeom>
            <a:ln w="12700" cap="flat">
              <a:noFill/>
              <a:miter lim="400000"/>
            </a:ln>
            <a:effectLst/>
          </p:spPr>
        </p:pic>
        <p:pic>
          <p:nvPicPr>
            <p:cNvPr id="466" name="Picture 42" descr="Picture 42"/>
            <p:cNvPicPr>
              <a:picLocks noChangeAspect="1"/>
            </p:cNvPicPr>
            <p:nvPr/>
          </p:nvPicPr>
          <p:blipFill>
            <a:blip r:embed="rId29">
              <a:extLst/>
            </a:blip>
            <a:stretch>
              <a:fillRect/>
            </a:stretch>
          </p:blipFill>
          <p:spPr>
            <a:xfrm>
              <a:off x="1138809" y="1529074"/>
              <a:ext cx="525733" cy="475978"/>
            </a:xfrm>
            <a:prstGeom prst="rect">
              <a:avLst/>
            </a:prstGeom>
            <a:ln w="12700" cap="flat">
              <a:noFill/>
              <a:miter lim="400000"/>
            </a:ln>
            <a:effectLst/>
          </p:spPr>
        </p:pic>
        <p:pic>
          <p:nvPicPr>
            <p:cNvPr id="467" name="Picture 43" descr="Picture 43"/>
            <p:cNvPicPr>
              <a:picLocks noChangeAspect="1"/>
            </p:cNvPicPr>
            <p:nvPr/>
          </p:nvPicPr>
          <p:blipFill>
            <a:blip r:embed="rId30">
              <a:extLst/>
            </a:blip>
            <a:stretch>
              <a:fillRect/>
            </a:stretch>
          </p:blipFill>
          <p:spPr>
            <a:xfrm>
              <a:off x="-1" y="2036787"/>
              <a:ext cx="537136" cy="461866"/>
            </a:xfrm>
            <a:prstGeom prst="rect">
              <a:avLst/>
            </a:prstGeom>
            <a:ln w="12700" cap="flat">
              <a:noFill/>
              <a:miter lim="400000"/>
            </a:ln>
            <a:effectLst/>
          </p:spPr>
        </p:pic>
        <p:pic>
          <p:nvPicPr>
            <p:cNvPr id="468" name="Picture 44" descr="Picture 44"/>
            <p:cNvPicPr>
              <a:picLocks noChangeAspect="1"/>
            </p:cNvPicPr>
            <p:nvPr/>
          </p:nvPicPr>
          <p:blipFill>
            <a:blip r:embed="rId31">
              <a:extLst/>
            </a:blip>
            <a:stretch>
              <a:fillRect/>
            </a:stretch>
          </p:blipFill>
          <p:spPr>
            <a:xfrm>
              <a:off x="572951" y="2036785"/>
              <a:ext cx="527181" cy="461868"/>
            </a:xfrm>
            <a:prstGeom prst="rect">
              <a:avLst/>
            </a:prstGeom>
            <a:ln w="12700" cap="flat">
              <a:noFill/>
              <a:miter lim="400000"/>
            </a:ln>
            <a:effectLst/>
          </p:spPr>
        </p:pic>
        <p:pic>
          <p:nvPicPr>
            <p:cNvPr id="469" name="Picture 45" descr="Picture 45"/>
            <p:cNvPicPr>
              <a:picLocks noChangeAspect="1"/>
            </p:cNvPicPr>
            <p:nvPr/>
          </p:nvPicPr>
          <p:blipFill>
            <a:blip r:embed="rId32">
              <a:extLst/>
            </a:blip>
            <a:stretch>
              <a:fillRect/>
            </a:stretch>
          </p:blipFill>
          <p:spPr>
            <a:xfrm>
              <a:off x="1129510" y="2036786"/>
              <a:ext cx="529958" cy="461867"/>
            </a:xfrm>
            <a:prstGeom prst="rect">
              <a:avLst/>
            </a:prstGeom>
            <a:ln w="12700" cap="flat">
              <a:noFill/>
              <a:miter lim="400000"/>
            </a:ln>
            <a:effectLst/>
          </p:spPr>
        </p:pic>
      </p:grpSp>
      <p:grpSp>
        <p:nvGrpSpPr>
          <p:cNvPr id="479" name="Group 46"/>
          <p:cNvGrpSpPr/>
          <p:nvPr/>
        </p:nvGrpSpPr>
        <p:grpSpPr>
          <a:xfrm>
            <a:off x="6740656" y="4705597"/>
            <a:ext cx="1816936" cy="2472844"/>
            <a:chOff x="0" y="0"/>
            <a:chExt cx="1816935" cy="2472842"/>
          </a:xfrm>
        </p:grpSpPr>
        <p:pic>
          <p:nvPicPr>
            <p:cNvPr id="471" name="Picture 47" descr="Picture 47"/>
            <p:cNvPicPr>
              <a:picLocks noChangeAspect="1"/>
            </p:cNvPicPr>
            <p:nvPr/>
          </p:nvPicPr>
          <p:blipFill>
            <a:blip r:embed="rId33">
              <a:extLst/>
            </a:blip>
            <a:stretch>
              <a:fillRect/>
            </a:stretch>
          </p:blipFill>
          <p:spPr>
            <a:xfrm>
              <a:off x="0" y="1239324"/>
              <a:ext cx="891534" cy="603073"/>
            </a:xfrm>
            <a:prstGeom prst="rect">
              <a:avLst/>
            </a:prstGeom>
            <a:ln w="12700" cap="flat">
              <a:noFill/>
              <a:miter lim="400000"/>
            </a:ln>
            <a:effectLst/>
          </p:spPr>
        </p:pic>
        <p:pic>
          <p:nvPicPr>
            <p:cNvPr id="472" name="Picture 48" descr="Picture 48"/>
            <p:cNvPicPr>
              <a:picLocks noChangeAspect="1"/>
            </p:cNvPicPr>
            <p:nvPr/>
          </p:nvPicPr>
          <p:blipFill>
            <a:blip r:embed="rId34">
              <a:extLst/>
            </a:blip>
            <a:stretch>
              <a:fillRect/>
            </a:stretch>
          </p:blipFill>
          <p:spPr>
            <a:xfrm>
              <a:off x="919372" y="3098"/>
              <a:ext cx="885145" cy="581626"/>
            </a:xfrm>
            <a:prstGeom prst="rect">
              <a:avLst/>
            </a:prstGeom>
            <a:ln w="12700" cap="flat">
              <a:noFill/>
              <a:miter lim="400000"/>
            </a:ln>
            <a:effectLst/>
          </p:spPr>
        </p:pic>
        <p:pic>
          <p:nvPicPr>
            <p:cNvPr id="473" name="Picture 49" descr="Picture 49"/>
            <p:cNvPicPr>
              <a:picLocks noChangeAspect="1"/>
            </p:cNvPicPr>
            <p:nvPr/>
          </p:nvPicPr>
          <p:blipFill>
            <a:blip r:embed="rId35">
              <a:extLst/>
            </a:blip>
            <a:stretch>
              <a:fillRect/>
            </a:stretch>
          </p:blipFill>
          <p:spPr>
            <a:xfrm>
              <a:off x="925414" y="616924"/>
              <a:ext cx="891522" cy="597310"/>
            </a:xfrm>
            <a:prstGeom prst="rect">
              <a:avLst/>
            </a:prstGeom>
            <a:ln w="12700" cap="flat">
              <a:noFill/>
              <a:miter lim="400000"/>
            </a:ln>
            <a:effectLst/>
          </p:spPr>
        </p:pic>
        <p:pic>
          <p:nvPicPr>
            <p:cNvPr id="474" name="Picture 50" descr="Picture 50"/>
            <p:cNvPicPr>
              <a:picLocks noChangeAspect="1"/>
            </p:cNvPicPr>
            <p:nvPr/>
          </p:nvPicPr>
          <p:blipFill>
            <a:blip r:embed="rId36">
              <a:extLst/>
            </a:blip>
            <a:stretch>
              <a:fillRect/>
            </a:stretch>
          </p:blipFill>
          <p:spPr>
            <a:xfrm>
              <a:off x="1" y="-1"/>
              <a:ext cx="891533" cy="584725"/>
            </a:xfrm>
            <a:prstGeom prst="rect">
              <a:avLst/>
            </a:prstGeom>
            <a:ln w="12700" cap="flat">
              <a:noFill/>
              <a:miter lim="400000"/>
            </a:ln>
            <a:effectLst/>
          </p:spPr>
        </p:pic>
        <p:pic>
          <p:nvPicPr>
            <p:cNvPr id="475" name="Picture 51" descr="Picture 51"/>
            <p:cNvPicPr>
              <a:picLocks noChangeAspect="1"/>
            </p:cNvPicPr>
            <p:nvPr/>
          </p:nvPicPr>
          <p:blipFill>
            <a:blip r:embed="rId37">
              <a:extLst/>
            </a:blip>
            <a:stretch>
              <a:fillRect/>
            </a:stretch>
          </p:blipFill>
          <p:spPr>
            <a:xfrm>
              <a:off x="1474" y="616924"/>
              <a:ext cx="890061" cy="586387"/>
            </a:xfrm>
            <a:prstGeom prst="rect">
              <a:avLst/>
            </a:prstGeom>
            <a:ln w="12700" cap="flat">
              <a:noFill/>
              <a:miter lim="400000"/>
            </a:ln>
            <a:effectLst/>
          </p:spPr>
        </p:pic>
        <p:pic>
          <p:nvPicPr>
            <p:cNvPr id="476" name="Picture 52" descr="Picture 52"/>
            <p:cNvPicPr>
              <a:picLocks noChangeAspect="1"/>
            </p:cNvPicPr>
            <p:nvPr/>
          </p:nvPicPr>
          <p:blipFill>
            <a:blip r:embed="rId38">
              <a:extLst/>
            </a:blip>
            <a:stretch>
              <a:fillRect/>
            </a:stretch>
          </p:blipFill>
          <p:spPr>
            <a:xfrm>
              <a:off x="925414" y="1246567"/>
              <a:ext cx="879103" cy="593799"/>
            </a:xfrm>
            <a:prstGeom prst="rect">
              <a:avLst/>
            </a:prstGeom>
            <a:ln w="12700" cap="flat">
              <a:noFill/>
              <a:miter lim="400000"/>
            </a:ln>
            <a:effectLst/>
          </p:spPr>
        </p:pic>
        <p:pic>
          <p:nvPicPr>
            <p:cNvPr id="477" name="Picture 53" descr="Picture 53"/>
            <p:cNvPicPr>
              <a:picLocks noChangeAspect="1"/>
            </p:cNvPicPr>
            <p:nvPr/>
          </p:nvPicPr>
          <p:blipFill>
            <a:blip r:embed="rId39">
              <a:extLst/>
            </a:blip>
            <a:stretch>
              <a:fillRect/>
            </a:stretch>
          </p:blipFill>
          <p:spPr>
            <a:xfrm>
              <a:off x="-1" y="1862584"/>
              <a:ext cx="891534" cy="610259"/>
            </a:xfrm>
            <a:prstGeom prst="rect">
              <a:avLst/>
            </a:prstGeom>
            <a:ln w="12700" cap="flat">
              <a:noFill/>
              <a:miter lim="400000"/>
            </a:ln>
            <a:effectLst/>
          </p:spPr>
        </p:pic>
        <p:pic>
          <p:nvPicPr>
            <p:cNvPr id="478" name="Picture 54" descr="Picture 54"/>
            <p:cNvPicPr>
              <a:picLocks noChangeAspect="1"/>
            </p:cNvPicPr>
            <p:nvPr/>
          </p:nvPicPr>
          <p:blipFill>
            <a:blip r:embed="rId40">
              <a:extLst/>
            </a:blip>
            <a:stretch>
              <a:fillRect/>
            </a:stretch>
          </p:blipFill>
          <p:spPr>
            <a:xfrm>
              <a:off x="919372" y="1885154"/>
              <a:ext cx="897564" cy="587689"/>
            </a:xfrm>
            <a:prstGeom prst="rect">
              <a:avLst/>
            </a:prstGeom>
            <a:ln w="12700" cap="flat">
              <a:noFill/>
              <a:miter lim="400000"/>
            </a:ln>
            <a:effectLst/>
          </p:spPr>
        </p:pic>
      </p:grpSp>
      <p:pic>
        <p:nvPicPr>
          <p:cNvPr id="480" name="Picture 55" descr="Picture 55"/>
          <p:cNvPicPr>
            <a:picLocks noChangeAspect="1"/>
          </p:cNvPicPr>
          <p:nvPr/>
        </p:nvPicPr>
        <p:blipFill>
          <a:blip r:embed="rId41">
            <a:extLst/>
          </a:blip>
          <a:stretch>
            <a:fillRect/>
          </a:stretch>
        </p:blipFill>
        <p:spPr>
          <a:xfrm>
            <a:off x="501319" y="3310135"/>
            <a:ext cx="1580889" cy="1190077"/>
          </a:xfrm>
          <a:prstGeom prst="rect">
            <a:avLst/>
          </a:prstGeom>
          <a:ln w="12700">
            <a:miter lim="400000"/>
          </a:ln>
        </p:spPr>
      </p:pic>
      <p:sp>
        <p:nvSpPr>
          <p:cNvPr id="481" name="TextBox 56"/>
          <p:cNvSpPr txBox="1"/>
          <p:nvPr/>
        </p:nvSpPr>
        <p:spPr>
          <a:xfrm>
            <a:off x="1618535" y="7526179"/>
            <a:ext cx="6821329" cy="22851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sz="1000"/>
            </a:lvl1pPr>
          </a:lstStyle>
          <a:p>
            <a:pPr/>
            <a:r>
              <a:t>Slide credit: Param Vir Singh – Deep Learning</a:t>
            </a:r>
          </a:p>
        </p:txBody>
      </p:sp>
      <p:sp>
        <p:nvSpPr>
          <p:cNvPr id="482" name="Straight Arrow Connector 58"/>
          <p:cNvSpPr/>
          <p:nvPr/>
        </p:nvSpPr>
        <p:spPr>
          <a:xfrm flipH="1">
            <a:off x="2406000" y="4286408"/>
            <a:ext cx="344834" cy="361061"/>
          </a:xfrm>
          <a:prstGeom prst="line">
            <a:avLst/>
          </a:prstGeom>
          <a:ln>
            <a:solidFill>
              <a:srgbClr val="000000"/>
            </a:solidFill>
            <a:tailEnd type="triangle"/>
          </a:ln>
        </p:spPr>
        <p:txBody>
          <a:bodyPr lIns="45719" rIns="45719"/>
          <a:lstStyle/>
          <a:p>
            <a:pPr/>
          </a:p>
        </p:txBody>
      </p:sp>
      <p:sp>
        <p:nvSpPr>
          <p:cNvPr id="483" name="Straight Arrow Connector 59"/>
          <p:cNvSpPr/>
          <p:nvPr/>
        </p:nvSpPr>
        <p:spPr>
          <a:xfrm>
            <a:off x="3074624" y="4254715"/>
            <a:ext cx="502568" cy="392755"/>
          </a:xfrm>
          <a:prstGeom prst="line">
            <a:avLst/>
          </a:prstGeom>
          <a:ln>
            <a:solidFill>
              <a:srgbClr val="000000"/>
            </a:solidFill>
            <a:tailEnd type="triangle"/>
          </a:ln>
        </p:spPr>
        <p:txBody>
          <a:bodyPr lIns="45719" rIns="45719"/>
          <a:lstStyle/>
          <a:p>
            <a:pPr/>
          </a:p>
        </p:txBody>
      </p:sp>
      <p:sp>
        <p:nvSpPr>
          <p:cNvPr id="484" name="Straight Arrow Connector 68"/>
          <p:cNvSpPr/>
          <p:nvPr/>
        </p:nvSpPr>
        <p:spPr>
          <a:xfrm>
            <a:off x="4563081" y="4207778"/>
            <a:ext cx="502568" cy="392755"/>
          </a:xfrm>
          <a:prstGeom prst="line">
            <a:avLst/>
          </a:prstGeom>
          <a:ln>
            <a:solidFill>
              <a:srgbClr val="000000"/>
            </a:solidFill>
            <a:tailEnd type="triangle"/>
          </a:ln>
        </p:spPr>
        <p:txBody>
          <a:bodyPr lIns="45719" rIns="45719"/>
          <a:lstStyle/>
          <a:p>
            <a:pPr/>
          </a:p>
        </p:txBody>
      </p:sp>
      <p:sp>
        <p:nvSpPr>
          <p:cNvPr id="485" name="Straight Arrow Connector 69"/>
          <p:cNvSpPr/>
          <p:nvPr/>
        </p:nvSpPr>
        <p:spPr>
          <a:xfrm>
            <a:off x="6326832" y="4173819"/>
            <a:ext cx="502568" cy="392755"/>
          </a:xfrm>
          <a:prstGeom prst="line">
            <a:avLst/>
          </a:prstGeom>
          <a:ln>
            <a:solidFill>
              <a:srgbClr val="000000"/>
            </a:solidFill>
            <a:tailEnd type="triangle"/>
          </a:ln>
        </p:spPr>
        <p:txBody>
          <a:bodyPr lIns="45719" rIns="45719"/>
          <a:lstStyle/>
          <a:p>
            <a:pPr/>
          </a:p>
        </p:txBody>
      </p:sp>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7" name="TextBox 3"/>
          <p:cNvSpPr txBox="1"/>
          <p:nvPr>
            <p:ph type="sldNum" sz="quarter" idx="2"/>
          </p:nvPr>
        </p:nvSpPr>
        <p:spPr>
          <a:xfrm>
            <a:off x="9760731" y="7458470"/>
            <a:ext cx="258625" cy="24830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88" name="Title 1"/>
          <p:cNvSpPr txBox="1"/>
          <p:nvPr>
            <p:ph type="title"/>
          </p:nvPr>
        </p:nvSpPr>
        <p:spPr>
          <a:prstGeom prst="rect">
            <a:avLst/>
          </a:prstGeom>
        </p:spPr>
        <p:txBody>
          <a:bodyPr/>
          <a:lstStyle/>
          <a:p>
            <a:pPr/>
            <a:r>
              <a:t>Why is DL Useful?</a:t>
            </a:r>
          </a:p>
        </p:txBody>
      </p:sp>
      <p:sp>
        <p:nvSpPr>
          <p:cNvPr id="489" name="Content Placeholder 2"/>
          <p:cNvSpPr txBox="1"/>
          <p:nvPr>
            <p:ph type="body" idx="1"/>
          </p:nvPr>
        </p:nvSpPr>
        <p:spPr>
          <a:xfrm>
            <a:off x="276672" y="2090802"/>
            <a:ext cx="9584267" cy="5367668"/>
          </a:xfrm>
          <a:prstGeom prst="rect">
            <a:avLst/>
          </a:prstGeom>
        </p:spPr>
        <p:txBody>
          <a:bodyPr/>
          <a:lstStyle/>
          <a:p>
            <a:pPr/>
            <a:r>
              <a:t>DL provides a flexible, learnable framework for representing visual, text, linguistic information</a:t>
            </a:r>
          </a:p>
          <a:p>
            <a:pPr lvl="1" marL="631825" indent="-227013">
              <a:buFontTx/>
              <a:defRPr sz="1800"/>
            </a:pPr>
            <a:r>
              <a:t>Can learn in supervised and unsupervised manner</a:t>
            </a:r>
          </a:p>
          <a:p>
            <a:pPr/>
            <a:r>
              <a:t>DL represents an effective end-to-end learning system</a:t>
            </a:r>
          </a:p>
          <a:p>
            <a:pPr/>
            <a:r>
              <a:t>Requires large amounts of training data</a:t>
            </a:r>
          </a:p>
          <a:p>
            <a:pPr/>
            <a:r>
              <a:t>Since about 2010, DL has outperformed other ML techniques</a:t>
            </a:r>
          </a:p>
          <a:p>
            <a:pPr lvl="1" marL="631825" indent="-227013">
              <a:buFontTx/>
              <a:defRPr sz="1800"/>
            </a:pPr>
            <a:r>
              <a:t>First in vision and speech, then NLP, and other applications</a:t>
            </a:r>
          </a:p>
        </p:txBody>
      </p:sp>
      <p:sp>
        <p:nvSpPr>
          <p:cNvPr id="490" name="Content Placeholder 3"/>
          <p:cNvSpPr txBox="1"/>
          <p:nvPr/>
        </p:nvSpPr>
        <p:spPr>
          <a:xfrm>
            <a:off x="322392" y="1509936"/>
            <a:ext cx="6101248" cy="350294"/>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defTabSz="914322">
              <a:spcBef>
                <a:spcPts val="300"/>
              </a:spcBef>
              <a:defRPr i="1" sz="1400">
                <a:latin typeface="Arial"/>
                <a:ea typeface="Arial"/>
                <a:cs typeface="Arial"/>
                <a:sym typeface="Arial"/>
              </a:defRPr>
            </a:lvl1pPr>
          </a:lstStyle>
          <a:p>
            <a:pPr/>
            <a:r>
              <a:t>Introduction to Deep Learning</a:t>
            </a:r>
          </a:p>
        </p:txBody>
      </p:sp>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2" name="TextBox 3"/>
          <p:cNvSpPr txBox="1"/>
          <p:nvPr>
            <p:ph type="sldNum" sz="quarter" idx="2"/>
          </p:nvPr>
        </p:nvSpPr>
        <p:spPr>
          <a:xfrm>
            <a:off x="9760731" y="7458470"/>
            <a:ext cx="258625" cy="24830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93" name="Title 1"/>
          <p:cNvSpPr txBox="1"/>
          <p:nvPr>
            <p:ph type="title"/>
          </p:nvPr>
        </p:nvSpPr>
        <p:spPr>
          <a:prstGeom prst="rect">
            <a:avLst/>
          </a:prstGeom>
        </p:spPr>
        <p:txBody>
          <a:bodyPr/>
          <a:lstStyle/>
          <a:p>
            <a:pPr/>
            <a:r>
              <a:t>Representational Power</a:t>
            </a:r>
          </a:p>
        </p:txBody>
      </p:sp>
      <p:sp>
        <p:nvSpPr>
          <p:cNvPr id="494" name="Content Placeholder 2"/>
          <p:cNvSpPr txBox="1"/>
          <p:nvPr>
            <p:ph type="body" sz="half" idx="1"/>
          </p:nvPr>
        </p:nvSpPr>
        <p:spPr>
          <a:xfrm>
            <a:off x="276672" y="2090802"/>
            <a:ext cx="9584267" cy="2797363"/>
          </a:xfrm>
          <a:prstGeom prst="rect">
            <a:avLst/>
          </a:prstGeom>
        </p:spPr>
        <p:txBody>
          <a:bodyPr/>
          <a:lstStyle/>
          <a:p>
            <a:pPr/>
            <a:r>
              <a:t>NNs with at least one hidden layer are </a:t>
            </a:r>
            <a:r>
              <a:rPr>
                <a:solidFill>
                  <a:srgbClr val="FF0000"/>
                </a:solidFill>
              </a:rPr>
              <a:t>universal approximators</a:t>
            </a:r>
            <a:endParaRPr>
              <a:solidFill>
                <a:srgbClr val="FF0000"/>
              </a:solidFill>
            </a:endParaRPr>
          </a:p>
          <a:p>
            <a:pPr lvl="1" marL="631825" indent="-227013">
              <a:buFontTx/>
              <a:defRPr sz="1800"/>
            </a:pPr>
            <a:r>
              <a:t>Given any continuous function </a:t>
            </a:r>
            <a:r>
              <a:rPr i="1"/>
              <a:t>h</a:t>
            </a:r>
            <a:r>
              <a:t>(</a:t>
            </a:r>
            <a:r>
              <a:rPr i="1"/>
              <a:t>x</a:t>
            </a:r>
            <a:r>
              <a:t>) and some </a:t>
            </a:r>
            <a14:m>
              <m:oMath>
                <m:r>
                  <a:rPr xmlns:a="http://schemas.openxmlformats.org/drawingml/2006/main" sz="2150" i="1">
                    <a:solidFill>
                      <a:srgbClr val="000000"/>
                    </a:solidFill>
                    <a:latin typeface="Cambria Math" panose="02040503050406030204" pitchFamily="18" charset="0"/>
                  </a:rPr>
                  <m:t>𝜖</m:t>
                </m:r>
                <m:r>
                  <a:rPr xmlns:a="http://schemas.openxmlformats.org/drawingml/2006/main" sz="2150" i="1">
                    <a:solidFill>
                      <a:srgbClr val="000000"/>
                    </a:solidFill>
                    <a:latin typeface="Cambria Math" panose="02040503050406030204" pitchFamily="18" charset="0"/>
                  </a:rPr>
                  <m:t>&gt;</m:t>
                </m:r>
                <m:r>
                  <a:rPr xmlns:a="http://schemas.openxmlformats.org/drawingml/2006/main" sz="2150" i="1">
                    <a:solidFill>
                      <a:srgbClr val="000000"/>
                    </a:solidFill>
                    <a:latin typeface="Cambria Math" panose="02040503050406030204" pitchFamily="18" charset="0"/>
                  </a:rPr>
                  <m:t>0</m:t>
                </m:r>
              </m:oMath>
            </a14:m>
            <a:r>
              <a:t>, there exists a NN with one hidden layer (and with a reasonable choice of non-linearity) described with the function </a:t>
            </a:r>
            <a:r>
              <a:rPr i="1"/>
              <a:t>f</a:t>
            </a:r>
            <a:r>
              <a:t>(</a:t>
            </a:r>
            <a:r>
              <a:rPr i="1"/>
              <a:t>x</a:t>
            </a:r>
            <a:r>
              <a:t>), such that </a:t>
            </a:r>
            <a14:m>
              <m:oMath>
                <m:r>
                  <a:rPr xmlns:a="http://schemas.openxmlformats.org/drawingml/2006/main" sz="2150" i="1">
                    <a:solidFill>
                      <a:srgbClr val="000000"/>
                    </a:solidFill>
                    <a:latin typeface="Cambria Math" panose="02040503050406030204" pitchFamily="18" charset="0"/>
                  </a:rPr>
                  <m:t>∀</m:t>
                </m:r>
                <m:r>
                  <a:rPr xmlns:a="http://schemas.openxmlformats.org/drawingml/2006/main" sz="2150" i="1">
                    <a:solidFill>
                      <a:srgbClr val="000000"/>
                    </a:solidFill>
                    <a:latin typeface="Cambria Math" panose="02040503050406030204" pitchFamily="18" charset="0"/>
                  </a:rPr>
                  <m:t>𝑥</m:t>
                </m:r>
                <m:r>
                  <a:rPr xmlns:a="http://schemas.openxmlformats.org/drawingml/2006/main" sz="2150" i="1">
                    <a:solidFill>
                      <a:srgbClr val="000000"/>
                    </a:solidFill>
                    <a:latin typeface="Cambria Math" panose="02040503050406030204" pitchFamily="18" charset="0"/>
                  </a:rPr>
                  <m:t>,</m:t>
                </m:r>
                <m:r>
                  <a:rPr xmlns:a="http://schemas.openxmlformats.org/drawingml/2006/main" sz="2150" i="1">
                    <a:solidFill>
                      <a:srgbClr val="000000"/>
                    </a:solidFill>
                    <a:latin typeface="Cambria Math" panose="02040503050406030204" pitchFamily="18" charset="0"/>
                  </a:rPr>
                  <m:t/>
                </m:r>
                <m:d>
                  <m:dPr>
                    <m:ctrlPr>
                      <a:rPr xmlns:a="http://schemas.openxmlformats.org/drawingml/2006/main" sz="2150" i="1">
                        <a:solidFill>
                          <a:srgbClr val="000000"/>
                        </a:solidFill>
                        <a:latin typeface="Cambria Math" panose="02040503050406030204" pitchFamily="18" charset="0"/>
                      </a:rPr>
                    </m:ctrlPr>
                    <m:begChr m:val="|"/>
                    <m:endChr m:val="|"/>
                  </m:dPr>
                  <m:e>
                    <m:r>
                      <a:rPr xmlns:a="http://schemas.openxmlformats.org/drawingml/2006/main" sz="2150" i="1">
                        <a:solidFill>
                          <a:srgbClr val="000000"/>
                        </a:solidFill>
                        <a:latin typeface="Cambria Math" panose="02040503050406030204" pitchFamily="18" charset="0"/>
                      </a:rPr>
                      <m:t>h</m:t>
                    </m:r>
                    <m:d>
                      <m:dPr>
                        <m:ctrlPr>
                          <a:rPr xmlns:a="http://schemas.openxmlformats.org/drawingml/2006/main" sz="2150" i="1">
                            <a:solidFill>
                              <a:srgbClr val="000000"/>
                            </a:solidFill>
                            <a:latin typeface="Cambria Math" panose="02040503050406030204" pitchFamily="18" charset="0"/>
                          </a:rPr>
                        </m:ctrlPr>
                      </m:dPr>
                      <m:e>
                        <m:r>
                          <a:rPr xmlns:a="http://schemas.openxmlformats.org/drawingml/2006/main" sz="2150" i="1">
                            <a:solidFill>
                              <a:srgbClr val="000000"/>
                            </a:solidFill>
                            <a:latin typeface="Cambria Math" panose="02040503050406030204" pitchFamily="18" charset="0"/>
                          </a:rPr>
                          <m:t>𝑥</m:t>
                        </m:r>
                      </m:e>
                    </m:d>
                    <m:r>
                      <a:rPr xmlns:a="http://schemas.openxmlformats.org/drawingml/2006/main" sz="2150" i="1">
                        <a:solidFill>
                          <a:srgbClr val="000000"/>
                        </a:solidFill>
                        <a:latin typeface="Cambria Math" panose="02040503050406030204" pitchFamily="18" charset="0"/>
                      </a:rPr>
                      <m:t>−</m:t>
                    </m:r>
                    <m:r>
                      <a:rPr xmlns:a="http://schemas.openxmlformats.org/drawingml/2006/main" sz="2150" i="1">
                        <a:solidFill>
                          <a:srgbClr val="000000"/>
                        </a:solidFill>
                        <a:latin typeface="Cambria Math" panose="02040503050406030204" pitchFamily="18" charset="0"/>
                      </a:rPr>
                      <m:t>𝑓</m:t>
                    </m:r>
                    <m:r>
                      <a:rPr xmlns:a="http://schemas.openxmlformats.org/drawingml/2006/main" sz="2150" i="1">
                        <a:solidFill>
                          <a:srgbClr val="000000"/>
                        </a:solidFill>
                        <a:latin typeface="Cambria Math" panose="02040503050406030204" pitchFamily="18" charset="0"/>
                      </a:rPr>
                      <m:t>(</m:t>
                    </m:r>
                    <m:r>
                      <a:rPr xmlns:a="http://schemas.openxmlformats.org/drawingml/2006/main" sz="2150" i="1">
                        <a:solidFill>
                          <a:srgbClr val="000000"/>
                        </a:solidFill>
                        <a:latin typeface="Cambria Math" panose="02040503050406030204" pitchFamily="18" charset="0"/>
                      </a:rPr>
                      <m:t>𝑥</m:t>
                    </m:r>
                    <m:r>
                      <a:rPr xmlns:a="http://schemas.openxmlformats.org/drawingml/2006/main" sz="2150" i="1">
                        <a:solidFill>
                          <a:srgbClr val="000000"/>
                        </a:solidFill>
                        <a:latin typeface="Cambria Math" panose="02040503050406030204" pitchFamily="18" charset="0"/>
                      </a:rPr>
                      <m:t>)</m:t>
                    </m:r>
                  </m:e>
                </m:d>
                <m:r>
                  <a:rPr xmlns:a="http://schemas.openxmlformats.org/drawingml/2006/main" sz="2150" i="1">
                    <a:solidFill>
                      <a:srgbClr val="000000"/>
                    </a:solidFill>
                    <a:latin typeface="Cambria Math" panose="02040503050406030204" pitchFamily="18" charset="0"/>
                  </a:rPr>
                  <m:t>&lt;</m:t>
                </m:r>
                <m:r>
                  <a:rPr xmlns:a="http://schemas.openxmlformats.org/drawingml/2006/main" sz="2150" i="1">
                    <a:solidFill>
                      <a:srgbClr val="000000"/>
                    </a:solidFill>
                    <a:latin typeface="Cambria Math" panose="02040503050406030204" pitchFamily="18" charset="0"/>
                  </a:rPr>
                  <m:t>𝜖</m:t>
                </m:r>
              </m:oMath>
            </a14:m>
          </a:p>
          <a:p>
            <a:pPr lvl="1" marL="631825" indent="-227013">
              <a:buFontTx/>
              <a:defRPr sz="1800"/>
            </a:pPr>
            <a:r>
              <a:t>I.e., NN can approximate any arbitrary complex continuous function</a:t>
            </a:r>
          </a:p>
        </p:txBody>
      </p:sp>
      <p:sp>
        <p:nvSpPr>
          <p:cNvPr id="495" name="Content Placeholder 3"/>
          <p:cNvSpPr txBox="1"/>
          <p:nvPr/>
        </p:nvSpPr>
        <p:spPr>
          <a:xfrm>
            <a:off x="322392" y="1509936"/>
            <a:ext cx="6101248" cy="350294"/>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defTabSz="914322">
              <a:spcBef>
                <a:spcPts val="300"/>
              </a:spcBef>
              <a:defRPr i="1" sz="1400">
                <a:latin typeface="Arial"/>
                <a:ea typeface="Arial"/>
                <a:cs typeface="Arial"/>
                <a:sym typeface="Arial"/>
              </a:defRPr>
            </a:lvl1pPr>
          </a:lstStyle>
          <a:p>
            <a:pPr/>
            <a:r>
              <a:t>Introduction to Deep Learning</a:t>
            </a:r>
          </a:p>
        </p:txBody>
      </p:sp>
      <p:pic>
        <p:nvPicPr>
          <p:cNvPr id="496" name="Picture 5" descr="Picture 5"/>
          <p:cNvPicPr>
            <a:picLocks noChangeAspect="1"/>
          </p:cNvPicPr>
          <p:nvPr/>
        </p:nvPicPr>
        <p:blipFill>
          <a:blip r:embed="rId2">
            <a:extLst/>
          </a:blip>
          <a:stretch>
            <a:fillRect/>
          </a:stretch>
        </p:blipFill>
        <p:spPr>
          <a:xfrm>
            <a:off x="6860798" y="3742183"/>
            <a:ext cx="2992939" cy="2797362"/>
          </a:xfrm>
          <a:prstGeom prst="rect">
            <a:avLst/>
          </a:prstGeom>
          <a:ln w="12700">
            <a:miter lim="400000"/>
          </a:ln>
        </p:spPr>
      </p:pic>
      <p:sp>
        <p:nvSpPr>
          <p:cNvPr id="497" name="Content Placeholder 2"/>
          <p:cNvSpPr txBox="1"/>
          <p:nvPr/>
        </p:nvSpPr>
        <p:spPr>
          <a:xfrm>
            <a:off x="322392" y="3742183"/>
            <a:ext cx="6485485" cy="2797363"/>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marL="288925" indent="-288925" defTabSz="914322">
              <a:spcBef>
                <a:spcPts val="400"/>
              </a:spcBef>
              <a:buClr>
                <a:srgbClr val="1F497D"/>
              </a:buClr>
              <a:buSzPct val="90000"/>
              <a:buFont typeface="Times Roman"/>
              <a:buChar char="•"/>
              <a:defRPr>
                <a:latin typeface="Arial"/>
                <a:ea typeface="Arial"/>
                <a:cs typeface="Arial"/>
                <a:sym typeface="Arial"/>
              </a:defRPr>
            </a:pPr>
            <a:r>
              <a:t>NNs use nonlinear mapping of the inputs </a:t>
            </a:r>
            <a:r>
              <a:rPr i="1"/>
              <a:t>x </a:t>
            </a:r>
            <a:r>
              <a:t>to the outputs </a:t>
            </a:r>
            <a:r>
              <a:rPr i="1"/>
              <a:t>f</a:t>
            </a:r>
            <a:r>
              <a:t>(</a:t>
            </a:r>
            <a:r>
              <a:rPr i="1"/>
              <a:t>x</a:t>
            </a:r>
            <a:r>
              <a:t>)</a:t>
            </a:r>
            <a:r>
              <a:t> to compute complex decision boundaries</a:t>
            </a:r>
          </a:p>
          <a:p>
            <a:pPr marL="288925" indent="-288925" defTabSz="914322">
              <a:spcBef>
                <a:spcPts val="400"/>
              </a:spcBef>
              <a:buClr>
                <a:srgbClr val="1F497D"/>
              </a:buClr>
              <a:buSzPct val="90000"/>
              <a:buFont typeface="Times Roman"/>
              <a:buChar char="•"/>
              <a:defRPr>
                <a:latin typeface="Arial"/>
                <a:ea typeface="Arial"/>
                <a:cs typeface="Arial"/>
                <a:sym typeface="Arial"/>
              </a:defRPr>
            </a:pPr>
            <a:r>
              <a:t>But then, why use deeper NNs?</a:t>
            </a:r>
          </a:p>
          <a:p>
            <a:pPr lvl="1" marL="631825" indent="-227013" defTabSz="914322">
              <a:spcBef>
                <a:spcPts val="400"/>
              </a:spcBef>
              <a:buClr>
                <a:srgbClr val="1F497D"/>
              </a:buClr>
              <a:buSzPct val="90000"/>
              <a:buChar char="▪"/>
              <a:defRPr sz="1800">
                <a:latin typeface="Arial"/>
                <a:ea typeface="Arial"/>
                <a:cs typeface="Arial"/>
                <a:sym typeface="Arial"/>
              </a:defRPr>
            </a:pPr>
            <a:r>
              <a:t>The fact that deep NNs work better is an empirical observation</a:t>
            </a:r>
          </a:p>
          <a:p>
            <a:pPr lvl="1" marL="631825" indent="-227013" defTabSz="914322">
              <a:spcBef>
                <a:spcPts val="400"/>
              </a:spcBef>
              <a:buClr>
                <a:srgbClr val="1F497D"/>
              </a:buClr>
              <a:buSzPct val="90000"/>
              <a:buChar char="▪"/>
              <a:defRPr sz="1800">
                <a:latin typeface="Arial"/>
                <a:ea typeface="Arial"/>
                <a:cs typeface="Arial"/>
                <a:sym typeface="Arial"/>
              </a:defRPr>
            </a:pPr>
            <a:r>
              <a:t>Mathematically, deep NNs have the same representational power as a one-layer NN</a:t>
            </a:r>
          </a:p>
        </p:txBody>
      </p:sp>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9" name="TextBox 3"/>
          <p:cNvSpPr txBox="1"/>
          <p:nvPr>
            <p:ph type="sldNum" sz="quarter" idx="2"/>
          </p:nvPr>
        </p:nvSpPr>
        <p:spPr>
          <a:xfrm>
            <a:off x="9760731" y="7458470"/>
            <a:ext cx="258625" cy="24830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500" name="Title 1"/>
          <p:cNvSpPr txBox="1"/>
          <p:nvPr>
            <p:ph type="title"/>
          </p:nvPr>
        </p:nvSpPr>
        <p:spPr>
          <a:prstGeom prst="rect">
            <a:avLst/>
          </a:prstGeom>
        </p:spPr>
        <p:txBody>
          <a:bodyPr/>
          <a:lstStyle/>
          <a:p>
            <a:pPr/>
            <a:r>
              <a:t>Introduction to Neural Networks </a:t>
            </a:r>
          </a:p>
        </p:txBody>
      </p:sp>
      <p:sp>
        <p:nvSpPr>
          <p:cNvPr id="501" name="Content Placeholder 2"/>
          <p:cNvSpPr txBox="1"/>
          <p:nvPr>
            <p:ph type="body" idx="1"/>
          </p:nvPr>
        </p:nvSpPr>
        <p:spPr>
          <a:xfrm>
            <a:off x="276672" y="2090802"/>
            <a:ext cx="9584267" cy="5367668"/>
          </a:xfrm>
          <a:prstGeom prst="rect">
            <a:avLst/>
          </a:prstGeom>
        </p:spPr>
        <p:txBody>
          <a:bodyPr/>
          <a:lstStyle/>
          <a:p>
            <a:pPr/>
            <a:r>
              <a:t>Handwritten digit recognition (</a:t>
            </a:r>
            <a:r>
              <a:rPr>
                <a:solidFill>
                  <a:srgbClr val="FF0000"/>
                </a:solidFill>
              </a:rPr>
              <a:t>MNIST dataset</a:t>
            </a:r>
            <a:r>
              <a:t>)</a:t>
            </a:r>
          </a:p>
          <a:p>
            <a:pPr lvl="1" marL="631825" indent="-227013">
              <a:buFontTx/>
              <a:defRPr sz="1800"/>
            </a:pPr>
            <a:r>
              <a:t>The intensity of each pixel is considered an </a:t>
            </a:r>
            <a:r>
              <a:rPr>
                <a:solidFill>
                  <a:srgbClr val="FF0000"/>
                </a:solidFill>
              </a:rPr>
              <a:t>input</a:t>
            </a:r>
            <a:r>
              <a:t> element</a:t>
            </a:r>
          </a:p>
          <a:p>
            <a:pPr lvl="1" marL="631825" indent="-227013">
              <a:buFontTx/>
              <a:defRPr sz="1800">
                <a:solidFill>
                  <a:srgbClr val="FF0000"/>
                </a:solidFill>
              </a:defRPr>
            </a:pPr>
            <a:r>
              <a:t>Output </a:t>
            </a:r>
            <a:r>
              <a:rPr>
                <a:solidFill>
                  <a:srgbClr val="000000"/>
                </a:solidFill>
              </a:rPr>
              <a:t>is the class of the digit</a:t>
            </a:r>
          </a:p>
        </p:txBody>
      </p:sp>
      <p:sp>
        <p:nvSpPr>
          <p:cNvPr id="502" name="Content Placeholder 4"/>
          <p:cNvSpPr txBox="1"/>
          <p:nvPr/>
        </p:nvSpPr>
        <p:spPr>
          <a:xfrm>
            <a:off x="322392" y="1509936"/>
            <a:ext cx="6101248" cy="350294"/>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defTabSz="914322">
              <a:spcBef>
                <a:spcPts val="300"/>
              </a:spcBef>
              <a:defRPr i="1" sz="1400">
                <a:latin typeface="Arial"/>
                <a:ea typeface="Arial"/>
                <a:cs typeface="Arial"/>
                <a:sym typeface="Arial"/>
              </a:defRPr>
            </a:lvl1pPr>
          </a:lstStyle>
          <a:p>
            <a:pPr/>
            <a:r>
              <a:t>Introduction to Neural Networks</a:t>
            </a:r>
          </a:p>
        </p:txBody>
      </p:sp>
      <p:sp>
        <p:nvSpPr>
          <p:cNvPr id="503" name="文字版面配置區 2"/>
          <p:cNvSpPr txBox="1"/>
          <p:nvPr/>
        </p:nvSpPr>
        <p:spPr>
          <a:xfrm>
            <a:off x="1892037" y="3166119"/>
            <a:ext cx="1705341" cy="656270"/>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defTabSz="914322">
              <a:spcBef>
                <a:spcPts val="500"/>
              </a:spcBef>
              <a:defRPr b="1" sz="2400">
                <a:latin typeface="Arial"/>
                <a:ea typeface="Arial"/>
                <a:cs typeface="Arial"/>
                <a:sym typeface="Arial"/>
              </a:defRPr>
            </a:lvl1pPr>
          </a:lstStyle>
          <a:p>
            <a:pPr/>
            <a:r>
              <a:t>Input</a:t>
            </a:r>
          </a:p>
        </p:txBody>
      </p:sp>
      <p:pic>
        <p:nvPicPr>
          <p:cNvPr id="504" name="圖片 6" descr="圖片 6"/>
          <p:cNvPicPr>
            <a:picLocks noChangeAspect="1"/>
          </p:cNvPicPr>
          <p:nvPr/>
        </p:nvPicPr>
        <p:blipFill>
          <a:blip r:embed="rId2">
            <a:extLst/>
          </a:blip>
          <a:stretch>
            <a:fillRect/>
          </a:stretch>
        </p:blipFill>
        <p:spPr>
          <a:xfrm>
            <a:off x="1299220" y="4054204"/>
            <a:ext cx="2130023" cy="2116456"/>
          </a:xfrm>
          <a:prstGeom prst="rect">
            <a:avLst/>
          </a:prstGeom>
          <a:ln w="12700">
            <a:miter lim="400000"/>
          </a:ln>
        </p:spPr>
      </p:pic>
      <p:sp>
        <p:nvSpPr>
          <p:cNvPr id="505" name="文字方塊 7"/>
          <p:cNvSpPr txBox="1"/>
          <p:nvPr/>
        </p:nvSpPr>
        <p:spPr>
          <a:xfrm>
            <a:off x="1592299" y="6157686"/>
            <a:ext cx="1596296" cy="34018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r>
              <a:t>16 x 16 = 256</a:t>
            </a:r>
          </a:p>
        </p:txBody>
      </p:sp>
      <p:sp>
        <p:nvSpPr>
          <p:cNvPr id="506" name="矩形 8"/>
          <p:cNvSpPr/>
          <p:nvPr/>
        </p:nvSpPr>
        <p:spPr>
          <a:xfrm>
            <a:off x="3658925" y="3751124"/>
            <a:ext cx="498952" cy="2625053"/>
          </a:xfrm>
          <a:prstGeom prst="rect">
            <a:avLst/>
          </a:prstGeom>
          <a:solidFill>
            <a:srgbClr val="D9D9D9"/>
          </a:solidFill>
          <a:ln w="12700">
            <a:miter lim="400000"/>
          </a:ln>
          <a:effectLst>
            <a:outerShdw sx="100000" sy="100000" kx="0" ky="0" algn="b" rotWithShape="0" blurRad="38100" dist="20000" dir="5400000">
              <a:srgbClr val="000000">
                <a:alpha val="38000"/>
              </a:srgbClr>
            </a:outerShdw>
          </a:effectLst>
        </p:spPr>
        <p:txBody>
          <a:bodyPr lIns="45719" rIns="45719" anchor="ctr"/>
          <a:lstStyle/>
          <a:p>
            <a:pPr algn="ctr"/>
          </a:p>
        </p:txBody>
      </p:sp>
      <p:sp>
        <p:nvSpPr>
          <p:cNvPr id="507" name="矩形 9"/>
          <p:cNvSpPr/>
          <p:nvPr/>
        </p:nvSpPr>
        <p:spPr>
          <a:xfrm>
            <a:off x="3727313" y="4468817"/>
            <a:ext cx="342901" cy="342901"/>
          </a:xfrm>
          <a:prstGeom prst="rect">
            <a:avLst/>
          </a:prstGeom>
          <a:gradFill>
            <a:gsLst>
              <a:gs pos="0">
                <a:schemeClr val="accent4">
                  <a:hueOff val="-206663"/>
                  <a:satOff val="29896"/>
                  <a:lumOff val="29240"/>
                </a:schemeClr>
              </a:gs>
              <a:gs pos="35000">
                <a:srgbClr val="D8C9EE"/>
              </a:gs>
              <a:gs pos="100000">
                <a:schemeClr val="accent4">
                  <a:hueOff val="-242556"/>
                  <a:satOff val="32941"/>
                  <a:lumOff val="43328"/>
                </a:schemeClr>
              </a:gs>
            </a:gsLst>
            <a:lin ang="16200000"/>
          </a:gradFill>
          <a:ln>
            <a:solidFill>
              <a:srgbClr val="7D60A0"/>
            </a:solidFill>
          </a:ln>
          <a:effectLst>
            <a:outerShdw sx="100000" sy="100000" kx="0" ky="0" algn="b" rotWithShape="0" blurRad="38100" dist="20000" dir="5400000">
              <a:srgbClr val="000000">
                <a:alpha val="38000"/>
              </a:srgbClr>
            </a:outerShdw>
          </a:effectLst>
        </p:spPr>
        <p:txBody>
          <a:bodyPr lIns="45719" rIns="45719" anchor="ctr"/>
          <a:lstStyle/>
          <a:p>
            <a:pPr algn="ctr"/>
          </a:p>
        </p:txBody>
      </p:sp>
      <p:sp>
        <p:nvSpPr>
          <p:cNvPr id="508" name="矩形 10"/>
          <p:cNvSpPr/>
          <p:nvPr/>
        </p:nvSpPr>
        <p:spPr>
          <a:xfrm>
            <a:off x="3733131" y="3898488"/>
            <a:ext cx="342901" cy="342901"/>
          </a:xfrm>
          <a:prstGeom prst="rect">
            <a:avLst/>
          </a:prstGeom>
          <a:gradFill>
            <a:gsLst>
              <a:gs pos="0">
                <a:schemeClr val="accent4">
                  <a:hueOff val="-206663"/>
                  <a:satOff val="29896"/>
                  <a:lumOff val="29240"/>
                </a:schemeClr>
              </a:gs>
              <a:gs pos="35000">
                <a:srgbClr val="D8C9EE"/>
              </a:gs>
              <a:gs pos="100000">
                <a:schemeClr val="accent4">
                  <a:hueOff val="-242556"/>
                  <a:satOff val="32941"/>
                  <a:lumOff val="43328"/>
                </a:schemeClr>
              </a:gs>
            </a:gsLst>
            <a:lin ang="16200000"/>
          </a:gradFill>
          <a:ln>
            <a:solidFill>
              <a:srgbClr val="7D60A0"/>
            </a:solidFill>
          </a:ln>
          <a:effectLst>
            <a:outerShdw sx="100000" sy="100000" kx="0" ky="0" algn="b" rotWithShape="0" blurRad="38100" dist="20000" dir="5400000">
              <a:srgbClr val="000000">
                <a:alpha val="38000"/>
              </a:srgbClr>
            </a:outerShdw>
          </a:effectLst>
        </p:spPr>
        <p:txBody>
          <a:bodyPr lIns="45719" rIns="45719" anchor="ctr"/>
          <a:lstStyle/>
          <a:p>
            <a:pPr algn="ctr"/>
          </a:p>
        </p:txBody>
      </p:sp>
      <p:pic>
        <p:nvPicPr>
          <p:cNvPr id="509" name="Object 12" descr="Object 12"/>
          <p:cNvPicPr>
            <a:picLocks noChangeAspect="1"/>
          </p:cNvPicPr>
          <p:nvPr/>
        </p:nvPicPr>
        <p:blipFill>
          <a:blip r:embed="rId3">
            <a:extLst/>
          </a:blip>
          <a:stretch>
            <a:fillRect/>
          </a:stretch>
        </p:blipFill>
        <p:spPr>
          <a:xfrm>
            <a:off x="3745831" y="3803238"/>
            <a:ext cx="325439" cy="461963"/>
          </a:xfrm>
          <a:prstGeom prst="rect">
            <a:avLst/>
          </a:prstGeom>
          <a:ln w="12700">
            <a:miter lim="400000"/>
          </a:ln>
        </p:spPr>
      </p:pic>
      <p:pic>
        <p:nvPicPr>
          <p:cNvPr id="510" name="Object 11" descr="Object 11"/>
          <p:cNvPicPr>
            <a:picLocks noChangeAspect="1"/>
          </p:cNvPicPr>
          <p:nvPr/>
        </p:nvPicPr>
        <p:blipFill>
          <a:blip r:embed="rId4">
            <a:extLst/>
          </a:blip>
          <a:stretch>
            <a:fillRect/>
          </a:stretch>
        </p:blipFill>
        <p:spPr>
          <a:xfrm>
            <a:off x="3751126" y="4385967"/>
            <a:ext cx="352426" cy="461964"/>
          </a:xfrm>
          <a:prstGeom prst="rect">
            <a:avLst/>
          </a:prstGeom>
          <a:ln w="12700">
            <a:miter lim="400000"/>
          </a:ln>
        </p:spPr>
      </p:pic>
      <p:sp>
        <p:nvSpPr>
          <p:cNvPr id="511" name="矩形 13"/>
          <p:cNvSpPr/>
          <p:nvPr/>
        </p:nvSpPr>
        <p:spPr>
          <a:xfrm>
            <a:off x="3736838" y="5866574"/>
            <a:ext cx="342901" cy="342901"/>
          </a:xfrm>
          <a:prstGeom prst="rect">
            <a:avLst/>
          </a:prstGeom>
          <a:gradFill>
            <a:gsLst>
              <a:gs pos="0">
                <a:schemeClr val="accent4">
                  <a:hueOff val="-206663"/>
                  <a:satOff val="29896"/>
                  <a:lumOff val="29240"/>
                </a:schemeClr>
              </a:gs>
              <a:gs pos="35000">
                <a:srgbClr val="D8C9EE"/>
              </a:gs>
              <a:gs pos="100000">
                <a:schemeClr val="accent4">
                  <a:hueOff val="-242556"/>
                  <a:satOff val="32941"/>
                  <a:lumOff val="43328"/>
                </a:schemeClr>
              </a:gs>
            </a:gsLst>
            <a:lin ang="16200000"/>
          </a:gradFill>
          <a:ln>
            <a:solidFill>
              <a:srgbClr val="7D60A0"/>
            </a:solidFill>
          </a:ln>
          <a:effectLst>
            <a:outerShdw sx="100000" sy="100000" kx="0" ky="0" algn="b" rotWithShape="0" blurRad="38100" dist="20000" dir="5400000">
              <a:srgbClr val="000000">
                <a:alpha val="38000"/>
              </a:srgbClr>
            </a:outerShdw>
          </a:effectLst>
        </p:spPr>
        <p:txBody>
          <a:bodyPr lIns="45719" rIns="45719" anchor="ctr"/>
          <a:lstStyle/>
          <a:p>
            <a:pPr algn="ctr"/>
          </a:p>
        </p:txBody>
      </p:sp>
      <p:pic>
        <p:nvPicPr>
          <p:cNvPr id="512" name="Object 12" descr="Object 12"/>
          <p:cNvPicPr>
            <a:picLocks noChangeAspect="1"/>
          </p:cNvPicPr>
          <p:nvPr/>
        </p:nvPicPr>
        <p:blipFill>
          <a:blip r:embed="rId5">
            <a:extLst/>
          </a:blip>
          <a:stretch>
            <a:fillRect/>
          </a:stretch>
        </p:blipFill>
        <p:spPr>
          <a:xfrm>
            <a:off x="3664915" y="5769807"/>
            <a:ext cx="544513" cy="488951"/>
          </a:xfrm>
          <a:prstGeom prst="rect">
            <a:avLst/>
          </a:prstGeom>
          <a:ln w="12700">
            <a:miter lim="400000"/>
          </a:ln>
        </p:spPr>
      </p:pic>
      <p:sp>
        <p:nvSpPr>
          <p:cNvPr id="513" name="文字方塊 15"/>
          <p:cNvSpPr txBox="1"/>
          <p:nvPr/>
        </p:nvSpPr>
        <p:spPr>
          <a:xfrm rot="5400000">
            <a:off x="3697722" y="5190747"/>
            <a:ext cx="677818" cy="44475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sz="2800"/>
            </a:lvl1pPr>
          </a:lstStyle>
          <a:p>
            <a:pPr/>
            <a:r>
              <a:t>……</a:t>
            </a:r>
          </a:p>
        </p:txBody>
      </p:sp>
      <p:sp>
        <p:nvSpPr>
          <p:cNvPr id="514" name="手繪多邊形 16"/>
          <p:cNvSpPr/>
          <p:nvPr/>
        </p:nvSpPr>
        <p:spPr>
          <a:xfrm>
            <a:off x="1424953" y="3812518"/>
            <a:ext cx="2305051" cy="363942"/>
          </a:xfrm>
          <a:custGeom>
            <a:avLst/>
            <a:gdLst/>
            <a:ahLst/>
            <a:cxnLst>
              <a:cxn ang="0">
                <a:pos x="wd2" y="hd2"/>
              </a:cxn>
              <a:cxn ang="5400000">
                <a:pos x="wd2" y="hd2"/>
              </a:cxn>
              <a:cxn ang="10800000">
                <a:pos x="wd2" y="hd2"/>
              </a:cxn>
              <a:cxn ang="16200000">
                <a:pos x="wd2" y="hd2"/>
              </a:cxn>
            </a:cxnLst>
            <a:rect l="0" t="0" r="r" b="b"/>
            <a:pathLst>
              <a:path w="21600" h="20170" fill="norm" stroke="1" extrusionOk="0">
                <a:moveTo>
                  <a:pt x="0" y="20170"/>
                </a:moveTo>
                <a:cubicBezTo>
                  <a:pt x="2306" y="11137"/>
                  <a:pt x="4612" y="2103"/>
                  <a:pt x="8212" y="337"/>
                </a:cubicBezTo>
                <a:cubicBezTo>
                  <a:pt x="11812" y="-1430"/>
                  <a:pt x="16706" y="4070"/>
                  <a:pt x="21600" y="9569"/>
                </a:cubicBezTo>
              </a:path>
            </a:pathLst>
          </a:custGeom>
          <a:ln w="28575">
            <a:solidFill>
              <a:srgbClr val="0000FF"/>
            </a:solidFill>
            <a:tailEnd type="triangle"/>
          </a:ln>
        </p:spPr>
        <p:txBody>
          <a:bodyPr lIns="45719" rIns="45719" anchor="ctr"/>
          <a:lstStyle/>
          <a:p>
            <a:pPr algn="ctr">
              <a:defRPr>
                <a:solidFill>
                  <a:srgbClr val="FFFFFF"/>
                </a:solidFill>
              </a:defRPr>
            </a:pPr>
          </a:p>
        </p:txBody>
      </p:sp>
      <p:sp>
        <p:nvSpPr>
          <p:cNvPr id="515" name="手繪多邊形 17"/>
          <p:cNvSpPr/>
          <p:nvPr/>
        </p:nvSpPr>
        <p:spPr>
          <a:xfrm>
            <a:off x="1558303" y="3985459"/>
            <a:ext cx="2171701" cy="646110"/>
          </a:xfrm>
          <a:custGeom>
            <a:avLst/>
            <a:gdLst/>
            <a:ahLst/>
            <a:cxnLst>
              <a:cxn ang="0">
                <a:pos x="wd2" y="hd2"/>
              </a:cxn>
              <a:cxn ang="5400000">
                <a:pos x="wd2" y="hd2"/>
              </a:cxn>
              <a:cxn ang="10800000">
                <a:pos x="wd2" y="hd2"/>
              </a:cxn>
              <a:cxn ang="16200000">
                <a:pos x="wd2" y="hd2"/>
              </a:cxn>
            </a:cxnLst>
            <a:rect l="0" t="0" r="r" b="b"/>
            <a:pathLst>
              <a:path w="21600" h="19980" fill="norm" stroke="1" extrusionOk="0">
                <a:moveTo>
                  <a:pt x="0" y="5842"/>
                </a:moveTo>
                <a:cubicBezTo>
                  <a:pt x="3537" y="2111"/>
                  <a:pt x="7074" y="-1620"/>
                  <a:pt x="10674" y="736"/>
                </a:cubicBezTo>
                <a:cubicBezTo>
                  <a:pt x="14274" y="3093"/>
                  <a:pt x="17937" y="11536"/>
                  <a:pt x="21600" y="19980"/>
                </a:cubicBezTo>
              </a:path>
            </a:pathLst>
          </a:custGeom>
          <a:ln w="28575">
            <a:solidFill>
              <a:srgbClr val="0000FF"/>
            </a:solidFill>
            <a:tailEnd type="triangle"/>
          </a:ln>
        </p:spPr>
        <p:txBody>
          <a:bodyPr lIns="45719" rIns="45719" anchor="ctr"/>
          <a:lstStyle/>
          <a:p>
            <a:pPr algn="ctr">
              <a:defRPr>
                <a:solidFill>
                  <a:srgbClr val="FFFFFF"/>
                </a:solidFill>
              </a:defRPr>
            </a:pPr>
          </a:p>
        </p:txBody>
      </p:sp>
      <p:sp>
        <p:nvSpPr>
          <p:cNvPr id="516" name="手繪多邊形 18"/>
          <p:cNvSpPr/>
          <p:nvPr/>
        </p:nvSpPr>
        <p:spPr>
          <a:xfrm>
            <a:off x="3291852" y="6028568"/>
            <a:ext cx="463551" cy="243310"/>
          </a:xfrm>
          <a:custGeom>
            <a:avLst/>
            <a:gdLst/>
            <a:ahLst/>
            <a:cxnLst>
              <a:cxn ang="0">
                <a:pos x="wd2" y="hd2"/>
              </a:cxn>
              <a:cxn ang="5400000">
                <a:pos x="wd2" y="hd2"/>
              </a:cxn>
              <a:cxn ang="10800000">
                <a:pos x="wd2" y="hd2"/>
              </a:cxn>
              <a:cxn ang="16200000">
                <a:pos x="wd2" y="hd2"/>
              </a:cxn>
            </a:cxnLst>
            <a:rect l="0" t="0" r="r" b="b"/>
            <a:pathLst>
              <a:path w="21600" h="20435" fill="norm" stroke="1" extrusionOk="0">
                <a:moveTo>
                  <a:pt x="0" y="0"/>
                </a:moveTo>
                <a:cubicBezTo>
                  <a:pt x="567" y="9467"/>
                  <a:pt x="1134" y="18933"/>
                  <a:pt x="4734" y="20267"/>
                </a:cubicBezTo>
                <a:cubicBezTo>
                  <a:pt x="8334" y="21600"/>
                  <a:pt x="14967" y="14800"/>
                  <a:pt x="21600" y="8000"/>
                </a:cubicBezTo>
              </a:path>
            </a:pathLst>
          </a:custGeom>
          <a:ln w="28575">
            <a:solidFill>
              <a:srgbClr val="0000FF"/>
            </a:solidFill>
            <a:tailEnd type="triangle"/>
          </a:ln>
        </p:spPr>
        <p:txBody>
          <a:bodyPr lIns="45719" rIns="45719" anchor="ctr"/>
          <a:lstStyle/>
          <a:p>
            <a:pPr algn="ctr">
              <a:defRPr>
                <a:solidFill>
                  <a:srgbClr val="FFFFFF"/>
                </a:solidFill>
              </a:defRPr>
            </a:pPr>
          </a:p>
        </p:txBody>
      </p:sp>
      <p:sp>
        <p:nvSpPr>
          <p:cNvPr id="517" name="文字方塊 19"/>
          <p:cNvSpPr txBox="1"/>
          <p:nvPr/>
        </p:nvSpPr>
        <p:spPr>
          <a:xfrm>
            <a:off x="1792502" y="6612794"/>
            <a:ext cx="1569951" cy="76077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2400"/>
            </a:pPr>
            <a:r>
              <a:t>Ink → 1</a:t>
            </a:r>
          </a:p>
          <a:p>
            <a:pPr>
              <a:defRPr sz="2400"/>
            </a:pPr>
            <a:r>
              <a:t>No ink → 0</a:t>
            </a:r>
          </a:p>
        </p:txBody>
      </p:sp>
      <p:grpSp>
        <p:nvGrpSpPr>
          <p:cNvPr id="523" name="群組 25"/>
          <p:cNvGrpSpPr/>
          <p:nvPr/>
        </p:nvGrpSpPr>
        <p:grpSpPr>
          <a:xfrm>
            <a:off x="5389379" y="3699791"/>
            <a:ext cx="596633" cy="2642879"/>
            <a:chOff x="0" y="0"/>
            <a:chExt cx="596631" cy="2642877"/>
          </a:xfrm>
        </p:grpSpPr>
        <p:sp>
          <p:nvSpPr>
            <p:cNvPr id="518" name="矩形 20"/>
            <p:cNvSpPr/>
            <p:nvPr/>
          </p:nvSpPr>
          <p:spPr>
            <a:xfrm>
              <a:off x="0" y="17825"/>
              <a:ext cx="498951" cy="2625053"/>
            </a:xfrm>
            <a:prstGeom prst="rect">
              <a:avLst/>
            </a:prstGeom>
            <a:solidFill>
              <a:srgbClr val="D9D9D9"/>
            </a:solidFill>
            <a:ln w="12700" cap="flat">
              <a:noFill/>
              <a:miter lim="400000"/>
            </a:ln>
            <a:effectLst>
              <a:outerShdw sx="100000" sy="100000" kx="0" ky="0" algn="b" rotWithShape="0" blurRad="38100" dist="20000" dir="5400000">
                <a:srgbClr val="000000">
                  <a:alpha val="38000"/>
                </a:srgbClr>
              </a:outerShdw>
            </a:effectLst>
          </p:spPr>
          <p:txBody>
            <a:bodyPr wrap="square" lIns="45719" tIns="45719" rIns="45719" bIns="45719" numCol="1" anchor="ctr">
              <a:noAutofit/>
            </a:bodyPr>
            <a:lstStyle/>
            <a:p>
              <a:pPr algn="ctr"/>
            </a:p>
          </p:txBody>
        </p:sp>
        <p:sp>
          <p:nvSpPr>
            <p:cNvPr id="519" name="文字方塊 21"/>
            <p:cNvSpPr txBox="1"/>
            <p:nvPr/>
          </p:nvSpPr>
          <p:spPr>
            <a:xfrm rot="5400000">
              <a:off x="27141" y="1558052"/>
              <a:ext cx="677818" cy="44475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lgn="ctr">
                <a:defRPr sz="2800"/>
              </a:lvl1pPr>
            </a:lstStyle>
            <a:p>
              <a:pPr/>
              <a:r>
                <a:t>……</a:t>
              </a:r>
            </a:p>
          </p:txBody>
        </p:sp>
        <p:sp>
          <p:nvSpPr>
            <p:cNvPr id="520" name="文字方塊 22"/>
            <p:cNvSpPr txBox="1"/>
            <p:nvPr/>
          </p:nvSpPr>
          <p:spPr>
            <a:xfrm>
              <a:off x="57003" y="0"/>
              <a:ext cx="539629" cy="5123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a:defRPr sz="2800"/>
              </a:pPr>
              <a:r>
                <a:t>y</a:t>
              </a:r>
              <a:r>
                <a:rPr baseline="-25000"/>
                <a:t>1</a:t>
              </a:r>
            </a:p>
          </p:txBody>
        </p:sp>
        <p:sp>
          <p:nvSpPr>
            <p:cNvPr id="521" name="文字方塊 23"/>
            <p:cNvSpPr txBox="1"/>
            <p:nvPr/>
          </p:nvSpPr>
          <p:spPr>
            <a:xfrm>
              <a:off x="45719" y="798220"/>
              <a:ext cx="539630" cy="5123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a:defRPr sz="2800"/>
              </a:pPr>
              <a:r>
                <a:t>y</a:t>
              </a:r>
              <a:r>
                <a:rPr baseline="-25000"/>
                <a:t>2</a:t>
              </a:r>
            </a:p>
          </p:txBody>
        </p:sp>
        <p:sp>
          <p:nvSpPr>
            <p:cNvPr id="522" name="文字方塊 24"/>
            <p:cNvSpPr txBox="1"/>
            <p:nvPr/>
          </p:nvSpPr>
          <p:spPr>
            <a:xfrm>
              <a:off x="45719" y="2064452"/>
              <a:ext cx="539630" cy="5123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a:defRPr sz="2800"/>
              </a:pPr>
              <a:r>
                <a:t>y</a:t>
              </a:r>
              <a:r>
                <a:rPr baseline="-25000"/>
                <a:t>10</a:t>
              </a:r>
            </a:p>
          </p:txBody>
        </p:sp>
      </p:grpSp>
      <p:sp>
        <p:nvSpPr>
          <p:cNvPr id="524" name="文字方塊 26"/>
          <p:cNvSpPr txBox="1"/>
          <p:nvPr/>
        </p:nvSpPr>
        <p:spPr>
          <a:xfrm>
            <a:off x="5195635" y="6558692"/>
            <a:ext cx="3566687" cy="644983"/>
          </a:xfrm>
          <a:prstGeom prst="rect">
            <a:avLst/>
          </a:prstGeom>
          <a:gradFill>
            <a:gsLst>
              <a:gs pos="0">
                <a:srgbClr val="000000"/>
              </a:gs>
              <a:gs pos="80000">
                <a:srgbClr val="000000"/>
              </a:gs>
              <a:gs pos="100000">
                <a:srgbClr val="000000"/>
              </a:gs>
            </a:gsLst>
            <a:lin ang="16200000"/>
          </a:gradFill>
          <a:ln w="12700">
            <a:miter lim="400000"/>
          </a:ln>
          <a:effectLst>
            <a:outerShdw sx="100000" sy="100000" kx="0" ky="0" algn="b" rotWithShape="0" blurRad="38100" dist="23000" dir="5400000">
              <a:srgbClr val="000000">
                <a:alpha val="35000"/>
              </a:srgbClr>
            </a:outerShdw>
          </a:effectLst>
          <a:extLst>
            <a:ext uri="{C572A759-6A51-4108-AA02-DFA0A04FC94B}">
              <ma14:wrappingTextBoxFlag xmlns:ma14="http://schemas.microsoft.com/office/mac/drawingml/2011/main" val="1"/>
            </a:ext>
          </a:extLst>
        </p:spPr>
        <p:txBody>
          <a:bodyPr lIns="45719" rIns="45719">
            <a:spAutoFit/>
          </a:bodyPr>
          <a:lstStyle>
            <a:lvl1pPr>
              <a:defRPr>
                <a:solidFill>
                  <a:srgbClr val="FFFFFF"/>
                </a:solidFill>
              </a:defRPr>
            </a:lvl1pPr>
          </a:lstStyle>
          <a:p>
            <a:pPr/>
            <a:r>
              <a:t>Each dimension represents the confidence of a digit</a:t>
            </a:r>
          </a:p>
        </p:txBody>
      </p:sp>
      <p:sp>
        <p:nvSpPr>
          <p:cNvPr id="525" name="文字方塊 27"/>
          <p:cNvSpPr txBox="1"/>
          <p:nvPr/>
        </p:nvSpPr>
        <p:spPr>
          <a:xfrm>
            <a:off x="6258500" y="3761347"/>
            <a:ext cx="861634" cy="392470"/>
          </a:xfrm>
          <a:prstGeom prst="rect">
            <a:avLst/>
          </a:prstGeom>
          <a:gradFill>
            <a:gsLst>
              <a:gs pos="0">
                <a:srgbClr val="C96D20"/>
              </a:gs>
              <a:gs pos="80000">
                <a:srgbClr val="FF9034"/>
              </a:gs>
              <a:gs pos="100000">
                <a:srgbClr val="FF9035"/>
              </a:gs>
            </a:gsLst>
            <a:lin ang="16200000"/>
          </a:gradFill>
          <a:ln w="12700">
            <a:miter lim="400000"/>
          </a:ln>
          <a:effectLst>
            <a:outerShdw sx="100000" sy="100000" kx="0" ky="0" algn="b" rotWithShape="0" blurRad="38100" dist="23000" dir="5400000">
              <a:srgbClr val="000000">
                <a:alpha val="35000"/>
              </a:srgbClr>
            </a:outerShdw>
          </a:effectLst>
          <a:extLst>
            <a:ext uri="{C572A759-6A51-4108-AA02-DFA0A04FC94B}">
              <ma14:wrappingTextBoxFlag xmlns:ma14="http://schemas.microsoft.com/office/mac/drawingml/2011/main" val="1"/>
            </a:ext>
          </a:extLst>
        </p:spPr>
        <p:txBody>
          <a:bodyPr lIns="45719" rIns="45719">
            <a:spAutoFit/>
          </a:bodyPr>
          <a:lstStyle>
            <a:lvl1pPr algn="ctr">
              <a:defRPr sz="2400">
                <a:solidFill>
                  <a:srgbClr val="FFFFFF"/>
                </a:solidFill>
              </a:defRPr>
            </a:lvl1pPr>
          </a:lstStyle>
          <a:p>
            <a:pPr/>
            <a:r>
              <a:t>is 1</a:t>
            </a:r>
          </a:p>
        </p:txBody>
      </p:sp>
      <p:sp>
        <p:nvSpPr>
          <p:cNvPr id="526" name="文字方塊 28"/>
          <p:cNvSpPr txBox="1"/>
          <p:nvPr/>
        </p:nvSpPr>
        <p:spPr>
          <a:xfrm>
            <a:off x="6265809" y="4542628"/>
            <a:ext cx="847014" cy="392471"/>
          </a:xfrm>
          <a:prstGeom prst="rect">
            <a:avLst/>
          </a:prstGeom>
          <a:gradFill>
            <a:gsLst>
              <a:gs pos="0">
                <a:srgbClr val="C96D20"/>
              </a:gs>
              <a:gs pos="80000">
                <a:srgbClr val="FF9034"/>
              </a:gs>
              <a:gs pos="100000">
                <a:srgbClr val="FF9035"/>
              </a:gs>
            </a:gsLst>
            <a:lin ang="16200000"/>
          </a:gradFill>
          <a:ln w="12700">
            <a:miter lim="400000"/>
          </a:ln>
          <a:effectLst>
            <a:outerShdw sx="100000" sy="100000" kx="0" ky="0" algn="b" rotWithShape="0" blurRad="38100" dist="23000" dir="5400000">
              <a:srgbClr val="000000">
                <a:alpha val="35000"/>
              </a:srgbClr>
            </a:outerShdw>
          </a:effectLst>
          <a:extLst>
            <a:ext uri="{C572A759-6A51-4108-AA02-DFA0A04FC94B}">
              <ma14:wrappingTextBoxFlag xmlns:ma14="http://schemas.microsoft.com/office/mac/drawingml/2011/main" val="1"/>
            </a:ext>
          </a:extLst>
        </p:spPr>
        <p:txBody>
          <a:bodyPr lIns="45719" rIns="45719">
            <a:spAutoFit/>
          </a:bodyPr>
          <a:lstStyle>
            <a:lvl1pPr algn="ctr">
              <a:defRPr sz="2400">
                <a:solidFill>
                  <a:srgbClr val="FFFFFF"/>
                </a:solidFill>
              </a:defRPr>
            </a:lvl1pPr>
          </a:lstStyle>
          <a:p>
            <a:pPr/>
            <a:r>
              <a:t>is 2</a:t>
            </a:r>
          </a:p>
        </p:txBody>
      </p:sp>
      <p:sp>
        <p:nvSpPr>
          <p:cNvPr id="527" name="文字方塊 29"/>
          <p:cNvSpPr txBox="1"/>
          <p:nvPr/>
        </p:nvSpPr>
        <p:spPr>
          <a:xfrm>
            <a:off x="6265809" y="5816598"/>
            <a:ext cx="834767" cy="392470"/>
          </a:xfrm>
          <a:prstGeom prst="rect">
            <a:avLst/>
          </a:prstGeom>
          <a:gradFill>
            <a:gsLst>
              <a:gs pos="0">
                <a:srgbClr val="C96D20"/>
              </a:gs>
              <a:gs pos="80000">
                <a:srgbClr val="FF9034"/>
              </a:gs>
              <a:gs pos="100000">
                <a:srgbClr val="FF9035"/>
              </a:gs>
            </a:gsLst>
            <a:lin ang="16200000"/>
          </a:gradFill>
          <a:ln w="12700">
            <a:miter lim="400000"/>
          </a:ln>
          <a:effectLst>
            <a:outerShdw sx="100000" sy="100000" kx="0" ky="0" algn="b" rotWithShape="0" blurRad="38100" dist="23000" dir="5400000">
              <a:srgbClr val="000000">
                <a:alpha val="35000"/>
              </a:srgbClr>
            </a:outerShdw>
          </a:effectLst>
          <a:extLst>
            <a:ext uri="{C572A759-6A51-4108-AA02-DFA0A04FC94B}">
              <ma14:wrappingTextBoxFlag xmlns:ma14="http://schemas.microsoft.com/office/mac/drawingml/2011/main" val="1"/>
            </a:ext>
          </a:extLst>
        </p:spPr>
        <p:txBody>
          <a:bodyPr lIns="45719" rIns="45719">
            <a:spAutoFit/>
          </a:bodyPr>
          <a:lstStyle>
            <a:lvl1pPr algn="ctr">
              <a:defRPr sz="2400">
                <a:solidFill>
                  <a:srgbClr val="FFFFFF"/>
                </a:solidFill>
              </a:defRPr>
            </a:lvl1pPr>
          </a:lstStyle>
          <a:p>
            <a:pPr/>
            <a:r>
              <a:t>is 0</a:t>
            </a:r>
          </a:p>
        </p:txBody>
      </p:sp>
      <p:sp>
        <p:nvSpPr>
          <p:cNvPr id="528" name="文字方塊 30"/>
          <p:cNvSpPr txBox="1"/>
          <p:nvPr/>
        </p:nvSpPr>
        <p:spPr>
          <a:xfrm rot="5400000">
            <a:off x="6483455" y="5238626"/>
            <a:ext cx="677818" cy="44475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sz="2800"/>
            </a:lvl1pPr>
          </a:lstStyle>
          <a:p>
            <a:pPr/>
            <a:r>
              <a:t>……</a:t>
            </a:r>
          </a:p>
        </p:txBody>
      </p:sp>
      <p:grpSp>
        <p:nvGrpSpPr>
          <p:cNvPr id="531" name="矩形 31"/>
          <p:cNvGrpSpPr/>
          <p:nvPr/>
        </p:nvGrpSpPr>
        <p:grpSpPr>
          <a:xfrm>
            <a:off x="5326083" y="3822255"/>
            <a:ext cx="619788" cy="432058"/>
            <a:chOff x="0" y="0"/>
            <a:chExt cx="619787" cy="432057"/>
          </a:xfrm>
        </p:grpSpPr>
        <p:sp>
          <p:nvSpPr>
            <p:cNvPr id="529" name="Rectangle"/>
            <p:cNvSpPr/>
            <p:nvPr/>
          </p:nvSpPr>
          <p:spPr>
            <a:xfrm>
              <a:off x="-1" y="-1"/>
              <a:ext cx="619789" cy="432059"/>
            </a:xfrm>
            <a:prstGeom prst="rect">
              <a:avLst/>
            </a:prstGeom>
            <a:solidFill>
              <a:schemeClr val="accent5"/>
            </a:solidFill>
            <a:ln w="25400" cap="flat">
              <a:solidFill>
                <a:srgbClr val="377E90"/>
              </a:solidFill>
              <a:prstDash val="solid"/>
              <a:round/>
            </a:ln>
            <a:effectLst/>
          </p:spPr>
          <p:txBody>
            <a:bodyPr wrap="square" lIns="45719" tIns="45719" rIns="45719" bIns="45719" numCol="1" anchor="ctr">
              <a:noAutofit/>
            </a:bodyPr>
            <a:lstStyle/>
            <a:p>
              <a:pPr algn="ctr">
                <a:defRPr sz="2400">
                  <a:solidFill>
                    <a:srgbClr val="FFFFFF"/>
                  </a:solidFill>
                </a:defRPr>
              </a:pPr>
            </a:p>
          </p:txBody>
        </p:sp>
        <p:sp>
          <p:nvSpPr>
            <p:cNvPr id="530" name="0.1"/>
            <p:cNvSpPr txBox="1"/>
            <p:nvPr/>
          </p:nvSpPr>
          <p:spPr>
            <a:xfrm>
              <a:off x="58419" y="19793"/>
              <a:ext cx="502949" cy="39247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sz="2400">
                  <a:solidFill>
                    <a:srgbClr val="FFFFFF"/>
                  </a:solidFill>
                </a:defRPr>
              </a:lvl1pPr>
            </a:lstStyle>
            <a:p>
              <a:pPr/>
              <a:r>
                <a:t>0.1</a:t>
              </a:r>
            </a:p>
          </p:txBody>
        </p:sp>
      </p:grpSp>
      <p:grpSp>
        <p:nvGrpSpPr>
          <p:cNvPr id="534" name="矩形 32"/>
          <p:cNvGrpSpPr/>
          <p:nvPr/>
        </p:nvGrpSpPr>
        <p:grpSpPr>
          <a:xfrm>
            <a:off x="5326083" y="4546660"/>
            <a:ext cx="619788" cy="432058"/>
            <a:chOff x="0" y="0"/>
            <a:chExt cx="619787" cy="432057"/>
          </a:xfrm>
        </p:grpSpPr>
        <p:sp>
          <p:nvSpPr>
            <p:cNvPr id="532" name="Rectangle"/>
            <p:cNvSpPr/>
            <p:nvPr/>
          </p:nvSpPr>
          <p:spPr>
            <a:xfrm>
              <a:off x="-1" y="-1"/>
              <a:ext cx="619789" cy="432059"/>
            </a:xfrm>
            <a:prstGeom prst="rect">
              <a:avLst/>
            </a:prstGeom>
            <a:solidFill>
              <a:schemeClr val="accent5"/>
            </a:solidFill>
            <a:ln w="25400" cap="flat">
              <a:solidFill>
                <a:srgbClr val="377E90"/>
              </a:solidFill>
              <a:prstDash val="solid"/>
              <a:round/>
            </a:ln>
            <a:effectLst/>
          </p:spPr>
          <p:txBody>
            <a:bodyPr wrap="square" lIns="45719" tIns="45719" rIns="45719" bIns="45719" numCol="1" anchor="ctr">
              <a:noAutofit/>
            </a:bodyPr>
            <a:lstStyle/>
            <a:p>
              <a:pPr algn="ctr">
                <a:defRPr sz="2400">
                  <a:solidFill>
                    <a:srgbClr val="FFFFFF"/>
                  </a:solidFill>
                </a:defRPr>
              </a:pPr>
            </a:p>
          </p:txBody>
        </p:sp>
        <p:sp>
          <p:nvSpPr>
            <p:cNvPr id="533" name="0.7"/>
            <p:cNvSpPr txBox="1"/>
            <p:nvPr/>
          </p:nvSpPr>
          <p:spPr>
            <a:xfrm>
              <a:off x="58419" y="19793"/>
              <a:ext cx="502949" cy="39247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sz="2400">
                  <a:solidFill>
                    <a:srgbClr val="FFFFFF"/>
                  </a:solidFill>
                </a:defRPr>
              </a:lvl1pPr>
            </a:lstStyle>
            <a:p>
              <a:pPr/>
              <a:r>
                <a:t>0.7</a:t>
              </a:r>
            </a:p>
          </p:txBody>
        </p:sp>
      </p:grpSp>
      <p:grpSp>
        <p:nvGrpSpPr>
          <p:cNvPr id="537" name="矩形 33"/>
          <p:cNvGrpSpPr/>
          <p:nvPr/>
        </p:nvGrpSpPr>
        <p:grpSpPr>
          <a:xfrm>
            <a:off x="5307236" y="5815922"/>
            <a:ext cx="656741" cy="432058"/>
            <a:chOff x="0" y="0"/>
            <a:chExt cx="656740" cy="432057"/>
          </a:xfrm>
        </p:grpSpPr>
        <p:sp>
          <p:nvSpPr>
            <p:cNvPr id="535" name="Rectangle"/>
            <p:cNvSpPr/>
            <p:nvPr/>
          </p:nvSpPr>
          <p:spPr>
            <a:xfrm>
              <a:off x="-1" y="-1"/>
              <a:ext cx="656742" cy="432059"/>
            </a:xfrm>
            <a:prstGeom prst="rect">
              <a:avLst/>
            </a:prstGeom>
            <a:solidFill>
              <a:schemeClr val="accent5"/>
            </a:solidFill>
            <a:ln w="25400" cap="flat">
              <a:solidFill>
                <a:srgbClr val="377E90"/>
              </a:solidFill>
              <a:prstDash val="solid"/>
              <a:round/>
            </a:ln>
            <a:effectLst/>
          </p:spPr>
          <p:txBody>
            <a:bodyPr wrap="square" lIns="45719" tIns="45719" rIns="45719" bIns="45719" numCol="1" anchor="ctr">
              <a:noAutofit/>
            </a:bodyPr>
            <a:lstStyle/>
            <a:p>
              <a:pPr algn="ctr">
                <a:defRPr sz="2400">
                  <a:solidFill>
                    <a:srgbClr val="FFFFFF"/>
                  </a:solidFill>
                </a:defRPr>
              </a:pPr>
            </a:p>
          </p:txBody>
        </p:sp>
        <p:sp>
          <p:nvSpPr>
            <p:cNvPr id="536" name="0.2"/>
            <p:cNvSpPr txBox="1"/>
            <p:nvPr/>
          </p:nvSpPr>
          <p:spPr>
            <a:xfrm>
              <a:off x="58419" y="19793"/>
              <a:ext cx="539901" cy="39247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sz="2400">
                  <a:solidFill>
                    <a:srgbClr val="FFFFFF"/>
                  </a:solidFill>
                </a:defRPr>
              </a:lvl1pPr>
            </a:lstStyle>
            <a:p>
              <a:pPr/>
              <a:r>
                <a:t>0.2</a:t>
              </a:r>
            </a:p>
          </p:txBody>
        </p:sp>
      </p:grpSp>
      <p:sp>
        <p:nvSpPr>
          <p:cNvPr id="538" name="矩形 34"/>
          <p:cNvSpPr/>
          <p:nvPr/>
        </p:nvSpPr>
        <p:spPr>
          <a:xfrm>
            <a:off x="5218238" y="4454606"/>
            <a:ext cx="1950971" cy="640989"/>
          </a:xfrm>
          <a:prstGeom prst="rect">
            <a:avLst/>
          </a:prstGeom>
          <a:ln w="38100">
            <a:solidFill>
              <a:srgbClr val="FF0000"/>
            </a:solidFill>
          </a:ln>
        </p:spPr>
        <p:txBody>
          <a:bodyPr lIns="45719" rIns="45719" anchor="ctr"/>
          <a:lstStyle/>
          <a:p>
            <a:pPr algn="ctr">
              <a:defRPr>
                <a:solidFill>
                  <a:srgbClr val="FFFFFF"/>
                </a:solidFill>
              </a:defRPr>
            </a:pPr>
          </a:p>
        </p:txBody>
      </p:sp>
      <p:grpSp>
        <p:nvGrpSpPr>
          <p:cNvPr id="541" name="矩形 35"/>
          <p:cNvGrpSpPr/>
          <p:nvPr/>
        </p:nvGrpSpPr>
        <p:grpSpPr>
          <a:xfrm>
            <a:off x="7430250" y="4693785"/>
            <a:ext cx="2351479" cy="903358"/>
            <a:chOff x="0" y="0"/>
            <a:chExt cx="2351477" cy="903356"/>
          </a:xfrm>
        </p:grpSpPr>
        <p:sp>
          <p:nvSpPr>
            <p:cNvPr id="539" name="Rectangle"/>
            <p:cNvSpPr/>
            <p:nvPr/>
          </p:nvSpPr>
          <p:spPr>
            <a:xfrm>
              <a:off x="0" y="0"/>
              <a:ext cx="2351478" cy="903357"/>
            </a:xfrm>
            <a:prstGeom prst="rect">
              <a:avLst/>
            </a:prstGeom>
            <a:solidFill>
              <a:schemeClr val="accent2"/>
            </a:solidFill>
            <a:ln w="25400" cap="flat">
              <a:solidFill>
                <a:srgbClr val="8C3A38"/>
              </a:solidFill>
              <a:prstDash val="solid"/>
              <a:round/>
            </a:ln>
            <a:effectLst/>
          </p:spPr>
          <p:txBody>
            <a:bodyPr wrap="square" lIns="45719" tIns="45719" rIns="45719" bIns="45719" numCol="1" anchor="ctr">
              <a:noAutofit/>
            </a:bodyPr>
            <a:lstStyle/>
            <a:p>
              <a:pPr algn="ctr">
                <a:defRPr sz="2400">
                  <a:solidFill>
                    <a:srgbClr val="FFFFFF"/>
                  </a:solidFill>
                </a:defRPr>
              </a:pPr>
            </a:p>
          </p:txBody>
        </p:sp>
        <p:sp>
          <p:nvSpPr>
            <p:cNvPr id="540" name="The image is  “2”"/>
            <p:cNvSpPr txBox="1"/>
            <p:nvPr/>
          </p:nvSpPr>
          <p:spPr>
            <a:xfrm>
              <a:off x="58420" y="255443"/>
              <a:ext cx="2234639" cy="39247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sz="2400">
                  <a:solidFill>
                    <a:srgbClr val="FFFFFF"/>
                  </a:solidFill>
                </a:defRPr>
              </a:lvl1pPr>
            </a:lstStyle>
            <a:p>
              <a:pPr/>
              <a:r>
                <a:t>The image is  “2”</a:t>
              </a:r>
            </a:p>
          </p:txBody>
        </p:sp>
      </p:grpSp>
      <p:sp>
        <p:nvSpPr>
          <p:cNvPr id="542" name="文字版面配置區 2"/>
          <p:cNvSpPr txBox="1"/>
          <p:nvPr/>
        </p:nvSpPr>
        <p:spPr>
          <a:xfrm>
            <a:off x="5577685" y="3166119"/>
            <a:ext cx="1705341" cy="656270"/>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defTabSz="914322">
              <a:spcBef>
                <a:spcPts val="500"/>
              </a:spcBef>
              <a:defRPr b="1" sz="2400">
                <a:latin typeface="Arial"/>
                <a:ea typeface="Arial"/>
                <a:cs typeface="Arial"/>
                <a:sym typeface="Arial"/>
              </a:defRPr>
            </a:lvl1pPr>
          </a:lstStyle>
          <a:p>
            <a:pPr/>
            <a:r>
              <a:t>Output</a:t>
            </a:r>
          </a:p>
        </p:txBody>
      </p:sp>
      <p:sp>
        <p:nvSpPr>
          <p:cNvPr id="543" name="TextBox 36"/>
          <p:cNvSpPr txBox="1"/>
          <p:nvPr/>
        </p:nvSpPr>
        <p:spPr>
          <a:xfrm>
            <a:off x="1618535" y="7528411"/>
            <a:ext cx="6821329" cy="22851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sz="1000"/>
            </a:lvl1pPr>
          </a:lstStyle>
          <a:p>
            <a:pPr/>
            <a:r>
              <a:t>Slide credit: Hung-yi Lee – Deep Learning Tutorial</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50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506"/>
                                        </p:tgtEl>
                                        <p:attrNameLst>
                                          <p:attrName>style.visibility</p:attrName>
                                        </p:attrNameLst>
                                      </p:cBhvr>
                                      <p:to>
                                        <p:strVal val="visible"/>
                                      </p:to>
                                    </p:set>
                                  </p:childTnLst>
                                </p:cTn>
                              </p:par>
                            </p:childTnLst>
                          </p:cTn>
                        </p:par>
                        <p:par>
                          <p:cTn id="11" fill="hold">
                            <p:stCondLst>
                              <p:cond delay="0"/>
                            </p:stCondLst>
                            <p:childTnLst>
                              <p:par>
                                <p:cTn id="12" presetClass="entr" nodeType="afterEffect" presetSubtype="0" presetID="1" grpId="3" fill="hold">
                                  <p:stCondLst>
                                    <p:cond delay="0"/>
                                  </p:stCondLst>
                                  <p:iterate type="el" backwards="0">
                                    <p:tmAbs val="0"/>
                                  </p:iterate>
                                  <p:childTnLst>
                                    <p:set>
                                      <p:cBhvr>
                                        <p:cTn id="13" fill="hold"/>
                                        <p:tgtEl>
                                          <p:spTgt spid="507"/>
                                        </p:tgtEl>
                                        <p:attrNameLst>
                                          <p:attrName>style.visibility</p:attrName>
                                        </p:attrNameLst>
                                      </p:cBhvr>
                                      <p:to>
                                        <p:strVal val="visible"/>
                                      </p:to>
                                    </p:set>
                                  </p:childTnLst>
                                </p:cTn>
                              </p:par>
                            </p:childTnLst>
                          </p:cTn>
                        </p:par>
                        <p:par>
                          <p:cTn id="14" fill="hold">
                            <p:stCondLst>
                              <p:cond delay="0"/>
                            </p:stCondLst>
                            <p:childTnLst>
                              <p:par>
                                <p:cTn id="15" presetClass="entr" nodeType="afterEffect" presetSubtype="0" presetID="1" grpId="4" fill="hold">
                                  <p:stCondLst>
                                    <p:cond delay="0"/>
                                  </p:stCondLst>
                                  <p:iterate type="el" backwards="0">
                                    <p:tmAbs val="0"/>
                                  </p:iterate>
                                  <p:childTnLst>
                                    <p:set>
                                      <p:cBhvr>
                                        <p:cTn id="16" fill="hold"/>
                                        <p:tgtEl>
                                          <p:spTgt spid="508"/>
                                        </p:tgtEl>
                                        <p:attrNameLst>
                                          <p:attrName>style.visibility</p:attrName>
                                        </p:attrNameLst>
                                      </p:cBhvr>
                                      <p:to>
                                        <p:strVal val="visible"/>
                                      </p:to>
                                    </p:set>
                                  </p:childTnLst>
                                </p:cTn>
                              </p:par>
                            </p:childTnLst>
                          </p:cTn>
                        </p:par>
                        <p:par>
                          <p:cTn id="17" fill="hold">
                            <p:stCondLst>
                              <p:cond delay="0"/>
                            </p:stCondLst>
                            <p:childTnLst>
                              <p:par>
                                <p:cTn id="18" presetClass="entr" nodeType="afterEffect" presetSubtype="0" presetID="1" grpId="5" fill="hold">
                                  <p:stCondLst>
                                    <p:cond delay="0"/>
                                  </p:stCondLst>
                                  <p:iterate type="el" backwards="0">
                                    <p:tmAbs val="0"/>
                                  </p:iterate>
                                  <p:childTnLst>
                                    <p:set>
                                      <p:cBhvr>
                                        <p:cTn id="19" fill="hold"/>
                                        <p:tgtEl>
                                          <p:spTgt spid="509"/>
                                        </p:tgtEl>
                                        <p:attrNameLst>
                                          <p:attrName>style.visibility</p:attrName>
                                        </p:attrNameLst>
                                      </p:cBhvr>
                                      <p:to>
                                        <p:strVal val="visible"/>
                                      </p:to>
                                    </p:set>
                                  </p:childTnLst>
                                </p:cTn>
                              </p:par>
                            </p:childTnLst>
                          </p:cTn>
                        </p:par>
                        <p:par>
                          <p:cTn id="20" fill="hold">
                            <p:stCondLst>
                              <p:cond delay="0"/>
                            </p:stCondLst>
                            <p:childTnLst>
                              <p:par>
                                <p:cTn id="21" presetClass="entr" nodeType="afterEffect" presetSubtype="0" presetID="1" grpId="6" fill="hold">
                                  <p:stCondLst>
                                    <p:cond delay="0"/>
                                  </p:stCondLst>
                                  <p:iterate type="el" backwards="0">
                                    <p:tmAbs val="0"/>
                                  </p:iterate>
                                  <p:childTnLst>
                                    <p:set>
                                      <p:cBhvr>
                                        <p:cTn id="22" fill="hold"/>
                                        <p:tgtEl>
                                          <p:spTgt spid="510"/>
                                        </p:tgtEl>
                                        <p:attrNameLst>
                                          <p:attrName>style.visibility</p:attrName>
                                        </p:attrNameLst>
                                      </p:cBhvr>
                                      <p:to>
                                        <p:strVal val="visible"/>
                                      </p:to>
                                    </p:set>
                                  </p:childTnLst>
                                </p:cTn>
                              </p:par>
                            </p:childTnLst>
                          </p:cTn>
                        </p:par>
                        <p:par>
                          <p:cTn id="23" fill="hold">
                            <p:stCondLst>
                              <p:cond delay="0"/>
                            </p:stCondLst>
                            <p:childTnLst>
                              <p:par>
                                <p:cTn id="24" presetClass="entr" nodeType="afterEffect" presetSubtype="0" presetID="1" grpId="7" fill="hold">
                                  <p:stCondLst>
                                    <p:cond delay="0"/>
                                  </p:stCondLst>
                                  <p:iterate type="el" backwards="0">
                                    <p:tmAbs val="0"/>
                                  </p:iterate>
                                  <p:childTnLst>
                                    <p:set>
                                      <p:cBhvr>
                                        <p:cTn id="25" fill="hold"/>
                                        <p:tgtEl>
                                          <p:spTgt spid="511"/>
                                        </p:tgtEl>
                                        <p:attrNameLst>
                                          <p:attrName>style.visibility</p:attrName>
                                        </p:attrNameLst>
                                      </p:cBhvr>
                                      <p:to>
                                        <p:strVal val="visible"/>
                                      </p:to>
                                    </p:set>
                                  </p:childTnLst>
                                </p:cTn>
                              </p:par>
                            </p:childTnLst>
                          </p:cTn>
                        </p:par>
                        <p:par>
                          <p:cTn id="26" fill="hold">
                            <p:stCondLst>
                              <p:cond delay="0"/>
                            </p:stCondLst>
                            <p:childTnLst>
                              <p:par>
                                <p:cTn id="27" presetClass="entr" nodeType="afterEffect" presetSubtype="0" presetID="1" grpId="8" fill="hold">
                                  <p:stCondLst>
                                    <p:cond delay="0"/>
                                  </p:stCondLst>
                                  <p:iterate type="el" backwards="0">
                                    <p:tmAbs val="0"/>
                                  </p:iterate>
                                  <p:childTnLst>
                                    <p:set>
                                      <p:cBhvr>
                                        <p:cTn id="28" fill="hold"/>
                                        <p:tgtEl>
                                          <p:spTgt spid="512"/>
                                        </p:tgtEl>
                                        <p:attrNameLst>
                                          <p:attrName>style.visibility</p:attrName>
                                        </p:attrNameLst>
                                      </p:cBhvr>
                                      <p:to>
                                        <p:strVal val="visible"/>
                                      </p:to>
                                    </p:set>
                                  </p:childTnLst>
                                </p:cTn>
                              </p:par>
                            </p:childTnLst>
                          </p:cTn>
                        </p:par>
                        <p:par>
                          <p:cTn id="29" fill="hold">
                            <p:stCondLst>
                              <p:cond delay="0"/>
                            </p:stCondLst>
                            <p:childTnLst>
                              <p:par>
                                <p:cTn id="30" presetClass="entr" nodeType="afterEffect" presetSubtype="0" presetID="1" grpId="9" fill="hold">
                                  <p:stCondLst>
                                    <p:cond delay="0"/>
                                  </p:stCondLst>
                                  <p:iterate type="el" backwards="0">
                                    <p:tmAbs val="0"/>
                                  </p:iterate>
                                  <p:childTnLst>
                                    <p:set>
                                      <p:cBhvr>
                                        <p:cTn id="31" fill="hold"/>
                                        <p:tgtEl>
                                          <p:spTgt spid="513"/>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Class="entr" nodeType="clickEffect" presetSubtype="0" presetID="1" grpId="10" fill="hold">
                                  <p:stCondLst>
                                    <p:cond delay="0"/>
                                  </p:stCondLst>
                                  <p:iterate type="el" backwards="0">
                                    <p:tmAbs val="0"/>
                                  </p:iterate>
                                  <p:childTnLst>
                                    <p:set>
                                      <p:cBhvr>
                                        <p:cTn id="35" fill="hold"/>
                                        <p:tgtEl>
                                          <p:spTgt spid="514"/>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Class="entr" nodeType="clickEffect" presetSubtype="0" presetID="1" grpId="11" fill="hold">
                                  <p:stCondLst>
                                    <p:cond delay="0"/>
                                  </p:stCondLst>
                                  <p:iterate type="el" backwards="0">
                                    <p:tmAbs val="0"/>
                                  </p:iterate>
                                  <p:childTnLst>
                                    <p:set>
                                      <p:cBhvr>
                                        <p:cTn id="39" fill="hold"/>
                                        <p:tgtEl>
                                          <p:spTgt spid="515"/>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Class="entr" nodeType="clickEffect" presetSubtype="0" presetID="1" grpId="12" fill="hold">
                                  <p:stCondLst>
                                    <p:cond delay="0"/>
                                  </p:stCondLst>
                                  <p:iterate type="el" backwards="0">
                                    <p:tmAbs val="0"/>
                                  </p:iterate>
                                  <p:childTnLst>
                                    <p:set>
                                      <p:cBhvr>
                                        <p:cTn id="43" fill="hold"/>
                                        <p:tgtEl>
                                          <p:spTgt spid="516"/>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Class="entr" nodeType="clickEffect" presetSubtype="0" presetID="1" grpId="13" fill="hold">
                                  <p:stCondLst>
                                    <p:cond delay="0"/>
                                  </p:stCondLst>
                                  <p:iterate type="el" backwards="0">
                                    <p:tmAbs val="0"/>
                                  </p:iterate>
                                  <p:childTnLst>
                                    <p:set>
                                      <p:cBhvr>
                                        <p:cTn id="47" fill="hold"/>
                                        <p:tgtEl>
                                          <p:spTgt spid="517"/>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Class="entr" nodeType="clickEffect" presetSubtype="0" presetID="1" grpId="14" fill="hold">
                                  <p:stCondLst>
                                    <p:cond delay="0"/>
                                  </p:stCondLst>
                                  <p:iterate type="el" backwards="0">
                                    <p:tmAbs val="0"/>
                                  </p:iterate>
                                  <p:childTnLst>
                                    <p:set>
                                      <p:cBhvr>
                                        <p:cTn id="51" fill="hold"/>
                                        <p:tgtEl>
                                          <p:spTgt spid="523"/>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Class="entr" nodeType="clickEffect" presetSubtype="0" presetID="1" grpId="15" fill="hold">
                                  <p:stCondLst>
                                    <p:cond delay="0"/>
                                  </p:stCondLst>
                                  <p:iterate type="el" backwards="0">
                                    <p:tmAbs val="0"/>
                                  </p:iterate>
                                  <p:childTnLst>
                                    <p:set>
                                      <p:cBhvr>
                                        <p:cTn id="55" fill="hold"/>
                                        <p:tgtEl>
                                          <p:spTgt spid="524"/>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Class="entr" nodeType="clickEffect" presetSubtype="0" presetID="1" grpId="16" fill="hold">
                                  <p:stCondLst>
                                    <p:cond delay="0"/>
                                  </p:stCondLst>
                                  <p:iterate type="el" backwards="0">
                                    <p:tmAbs val="0"/>
                                  </p:iterate>
                                  <p:childTnLst>
                                    <p:set>
                                      <p:cBhvr>
                                        <p:cTn id="59" fill="hold"/>
                                        <p:tgtEl>
                                          <p:spTgt spid="525"/>
                                        </p:tgtEl>
                                        <p:attrNameLst>
                                          <p:attrName>style.visibility</p:attrName>
                                        </p:attrNameLst>
                                      </p:cBhvr>
                                      <p:to>
                                        <p:strVal val="visible"/>
                                      </p:to>
                                    </p:set>
                                  </p:childTnLst>
                                </p:cTn>
                              </p:par>
                            </p:childTnLst>
                          </p:cTn>
                        </p:par>
                        <p:par>
                          <p:cTn id="60" fill="hold">
                            <p:stCondLst>
                              <p:cond delay="0"/>
                            </p:stCondLst>
                            <p:childTnLst>
                              <p:par>
                                <p:cTn id="61" presetClass="entr" nodeType="afterEffect" presetSubtype="0" presetID="1" grpId="17" fill="hold">
                                  <p:stCondLst>
                                    <p:cond delay="0"/>
                                  </p:stCondLst>
                                  <p:iterate type="el" backwards="0">
                                    <p:tmAbs val="0"/>
                                  </p:iterate>
                                  <p:childTnLst>
                                    <p:set>
                                      <p:cBhvr>
                                        <p:cTn id="62" fill="hold"/>
                                        <p:tgtEl>
                                          <p:spTgt spid="526"/>
                                        </p:tgtEl>
                                        <p:attrNameLst>
                                          <p:attrName>style.visibility</p:attrName>
                                        </p:attrNameLst>
                                      </p:cBhvr>
                                      <p:to>
                                        <p:strVal val="visible"/>
                                      </p:to>
                                    </p:set>
                                  </p:childTnLst>
                                </p:cTn>
                              </p:par>
                            </p:childTnLst>
                          </p:cTn>
                        </p:par>
                        <p:par>
                          <p:cTn id="63" fill="hold">
                            <p:stCondLst>
                              <p:cond delay="0"/>
                            </p:stCondLst>
                            <p:childTnLst>
                              <p:par>
                                <p:cTn id="64" presetClass="entr" nodeType="afterEffect" presetSubtype="0" presetID="1" grpId="18" fill="hold">
                                  <p:stCondLst>
                                    <p:cond delay="0"/>
                                  </p:stCondLst>
                                  <p:iterate type="el" backwards="0">
                                    <p:tmAbs val="0"/>
                                  </p:iterate>
                                  <p:childTnLst>
                                    <p:set>
                                      <p:cBhvr>
                                        <p:cTn id="65" fill="hold"/>
                                        <p:tgtEl>
                                          <p:spTgt spid="528"/>
                                        </p:tgtEl>
                                        <p:attrNameLst>
                                          <p:attrName>style.visibility</p:attrName>
                                        </p:attrNameLst>
                                      </p:cBhvr>
                                      <p:to>
                                        <p:strVal val="visible"/>
                                      </p:to>
                                    </p:set>
                                  </p:childTnLst>
                                </p:cTn>
                              </p:par>
                            </p:childTnLst>
                          </p:cTn>
                        </p:par>
                        <p:par>
                          <p:cTn id="66" fill="hold">
                            <p:stCondLst>
                              <p:cond delay="0"/>
                            </p:stCondLst>
                            <p:childTnLst>
                              <p:par>
                                <p:cTn id="67" presetClass="entr" nodeType="afterEffect" presetSubtype="0" presetID="1" grpId="19" fill="hold">
                                  <p:stCondLst>
                                    <p:cond delay="0"/>
                                  </p:stCondLst>
                                  <p:iterate type="el" backwards="0">
                                    <p:tmAbs val="0"/>
                                  </p:iterate>
                                  <p:childTnLst>
                                    <p:set>
                                      <p:cBhvr>
                                        <p:cTn id="68" fill="hold"/>
                                        <p:tgtEl>
                                          <p:spTgt spid="527"/>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Class="entr" nodeType="clickEffect" presetSubtype="0" presetID="1" grpId="20" fill="hold">
                                  <p:stCondLst>
                                    <p:cond delay="0"/>
                                  </p:stCondLst>
                                  <p:iterate type="el" backwards="0">
                                    <p:tmAbs val="0"/>
                                  </p:iterate>
                                  <p:childTnLst>
                                    <p:set>
                                      <p:cBhvr>
                                        <p:cTn id="72" fill="hold"/>
                                        <p:tgtEl>
                                          <p:spTgt spid="531"/>
                                        </p:tgtEl>
                                        <p:attrNameLst>
                                          <p:attrName>style.visibility</p:attrName>
                                        </p:attrNameLst>
                                      </p:cBhvr>
                                      <p:to>
                                        <p:strVal val="visible"/>
                                      </p:to>
                                    </p:set>
                                  </p:childTnLst>
                                </p:cTn>
                              </p:par>
                            </p:childTnLst>
                          </p:cTn>
                        </p:par>
                        <p:par>
                          <p:cTn id="73" fill="hold">
                            <p:stCondLst>
                              <p:cond delay="0"/>
                            </p:stCondLst>
                            <p:childTnLst>
                              <p:par>
                                <p:cTn id="74" presetClass="entr" nodeType="afterEffect" presetSubtype="0" presetID="1" grpId="21" fill="hold">
                                  <p:stCondLst>
                                    <p:cond delay="0"/>
                                  </p:stCondLst>
                                  <p:iterate type="el" backwards="0">
                                    <p:tmAbs val="0"/>
                                  </p:iterate>
                                  <p:childTnLst>
                                    <p:set>
                                      <p:cBhvr>
                                        <p:cTn id="75" fill="hold"/>
                                        <p:tgtEl>
                                          <p:spTgt spid="534"/>
                                        </p:tgtEl>
                                        <p:attrNameLst>
                                          <p:attrName>style.visibility</p:attrName>
                                        </p:attrNameLst>
                                      </p:cBhvr>
                                      <p:to>
                                        <p:strVal val="visible"/>
                                      </p:to>
                                    </p:set>
                                  </p:childTnLst>
                                </p:cTn>
                              </p:par>
                            </p:childTnLst>
                          </p:cTn>
                        </p:par>
                        <p:par>
                          <p:cTn id="76" fill="hold">
                            <p:stCondLst>
                              <p:cond delay="0"/>
                            </p:stCondLst>
                            <p:childTnLst>
                              <p:par>
                                <p:cTn id="77" presetClass="entr" nodeType="afterEffect" presetSubtype="0" presetID="1" grpId="22" fill="hold">
                                  <p:stCondLst>
                                    <p:cond delay="0"/>
                                  </p:stCondLst>
                                  <p:iterate type="el" backwards="0">
                                    <p:tmAbs val="0"/>
                                  </p:iterate>
                                  <p:childTnLst>
                                    <p:set>
                                      <p:cBhvr>
                                        <p:cTn id="78" fill="hold"/>
                                        <p:tgtEl>
                                          <p:spTgt spid="537"/>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Class="entr" nodeType="clickEffect" presetSubtype="0" presetID="1" grpId="23" fill="hold">
                                  <p:stCondLst>
                                    <p:cond delay="0"/>
                                  </p:stCondLst>
                                  <p:iterate type="el" backwards="0">
                                    <p:tmAbs val="0"/>
                                  </p:iterate>
                                  <p:childTnLst>
                                    <p:set>
                                      <p:cBhvr>
                                        <p:cTn id="82" fill="hold"/>
                                        <p:tgtEl>
                                          <p:spTgt spid="538"/>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Class="entr" nodeType="clickEffect" presetSubtype="0" presetID="1" grpId="24" fill="hold">
                                  <p:stCondLst>
                                    <p:cond delay="0"/>
                                  </p:stCondLst>
                                  <p:iterate type="el" backwards="0">
                                    <p:tmAbs val="0"/>
                                  </p:iterate>
                                  <p:childTnLst>
                                    <p:set>
                                      <p:cBhvr>
                                        <p:cTn id="86" fill="hold"/>
                                        <p:tgtEl>
                                          <p:spTgt spid="54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538" grpId="23"/>
      <p:bldP build="whole" bldLvl="1" animBg="1" rev="0" advAuto="0" spid="515" grpId="11"/>
      <p:bldP build="whole" bldLvl="1" animBg="1" rev="0" advAuto="0" spid="507" grpId="3"/>
      <p:bldP build="whole" bldLvl="1" animBg="1" rev="0" advAuto="0" spid="537" grpId="22"/>
      <p:bldP build="whole" bldLvl="1" animBg="1" rev="0" advAuto="0" spid="512" grpId="8"/>
      <p:bldP build="whole" bldLvl="1" animBg="1" rev="0" advAuto="0" spid="527" grpId="19"/>
      <p:bldP build="whole" bldLvl="1" animBg="1" rev="0" advAuto="0" spid="528" grpId="18"/>
      <p:bldP build="whole" bldLvl="1" animBg="1" rev="0" advAuto="0" spid="505" grpId="1"/>
      <p:bldP build="whole" bldLvl="1" animBg="1" rev="0" advAuto="0" spid="511" grpId="7"/>
      <p:bldP build="whole" bldLvl="1" animBg="1" rev="0" advAuto="0" spid="514" grpId="10"/>
      <p:bldP build="whole" bldLvl="1" animBg="1" rev="0" advAuto="0" spid="523" grpId="14"/>
      <p:bldP build="whole" bldLvl="1" animBg="1" rev="0" advAuto="0" spid="509" grpId="5"/>
      <p:bldP build="whole" bldLvl="1" animBg="1" rev="0" advAuto="0" spid="513" grpId="9"/>
      <p:bldP build="whole" bldLvl="1" animBg="1" rev="0" advAuto="0" spid="516" grpId="12"/>
      <p:bldP build="whole" bldLvl="1" animBg="1" rev="0" advAuto="0" spid="534" grpId="21"/>
      <p:bldP build="whole" bldLvl="1" animBg="1" rev="0" advAuto="0" spid="541" grpId="24"/>
      <p:bldP build="whole" bldLvl="1" animBg="1" rev="0" advAuto="0" spid="525" grpId="16"/>
      <p:bldP build="whole" bldLvl="1" animBg="1" rev="0" advAuto="0" spid="506" grpId="2"/>
      <p:bldP build="whole" bldLvl="1" animBg="1" rev="0" advAuto="0" spid="517" grpId="13"/>
      <p:bldP build="whole" bldLvl="1" animBg="1" rev="0" advAuto="0" spid="531" grpId="20"/>
      <p:bldP build="whole" bldLvl="1" animBg="1" rev="0" advAuto="0" spid="526" grpId="17"/>
      <p:bldP build="whole" bldLvl="1" animBg="1" rev="0" advAuto="0" spid="510" grpId="6"/>
      <p:bldP build="whole" bldLvl="1" animBg="1" rev="0" advAuto="0" spid="508" grpId="4"/>
      <p:bldP build="whole" bldLvl="1" animBg="1" rev="0" advAuto="0" spid="524" grpId="15"/>
    </p:bldLst>
  </p:timing>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45" name="TextBox 3"/>
          <p:cNvSpPr txBox="1"/>
          <p:nvPr>
            <p:ph type="sldNum" sz="quarter" idx="2"/>
          </p:nvPr>
        </p:nvSpPr>
        <p:spPr>
          <a:xfrm>
            <a:off x="9760731" y="7458470"/>
            <a:ext cx="258625" cy="24830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546" name="Title 1"/>
          <p:cNvSpPr txBox="1"/>
          <p:nvPr>
            <p:ph type="title"/>
          </p:nvPr>
        </p:nvSpPr>
        <p:spPr>
          <a:prstGeom prst="rect">
            <a:avLst/>
          </a:prstGeom>
        </p:spPr>
        <p:txBody>
          <a:bodyPr/>
          <a:lstStyle/>
          <a:p>
            <a:pPr/>
            <a:r>
              <a:t>Introduction to Neural Networks </a:t>
            </a:r>
          </a:p>
        </p:txBody>
      </p:sp>
      <p:sp>
        <p:nvSpPr>
          <p:cNvPr id="547" name="Content Placeholder 2"/>
          <p:cNvSpPr txBox="1"/>
          <p:nvPr>
            <p:ph type="body" idx="1"/>
          </p:nvPr>
        </p:nvSpPr>
        <p:spPr>
          <a:xfrm>
            <a:off x="276672" y="2090802"/>
            <a:ext cx="9584267" cy="5367668"/>
          </a:xfrm>
          <a:prstGeom prst="rect">
            <a:avLst/>
          </a:prstGeom>
        </p:spPr>
        <p:txBody>
          <a:bodyPr/>
          <a:lstStyle/>
          <a:p>
            <a:pPr/>
            <a:r>
              <a:t>Handwritten digit recognition</a:t>
            </a:r>
          </a:p>
        </p:txBody>
      </p:sp>
      <p:sp>
        <p:nvSpPr>
          <p:cNvPr id="548" name="Content Placeholder 26"/>
          <p:cNvSpPr txBox="1"/>
          <p:nvPr/>
        </p:nvSpPr>
        <p:spPr>
          <a:xfrm>
            <a:off x="322392" y="1509936"/>
            <a:ext cx="6101248" cy="350294"/>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defTabSz="914322">
              <a:spcBef>
                <a:spcPts val="300"/>
              </a:spcBef>
              <a:defRPr i="1" sz="1400">
                <a:latin typeface="Arial"/>
                <a:ea typeface="Arial"/>
                <a:cs typeface="Arial"/>
                <a:sym typeface="Arial"/>
              </a:defRPr>
            </a:lvl1pPr>
          </a:lstStyle>
          <a:p>
            <a:pPr/>
            <a:r>
              <a:t>Introduction to Neural Networks</a:t>
            </a:r>
          </a:p>
        </p:txBody>
      </p:sp>
      <p:pic>
        <p:nvPicPr>
          <p:cNvPr id="549" name="圖片 4" descr="圖片 4"/>
          <p:cNvPicPr>
            <a:picLocks noChangeAspect="1"/>
          </p:cNvPicPr>
          <p:nvPr/>
        </p:nvPicPr>
        <p:blipFill>
          <a:blip r:embed="rId2">
            <a:extLst/>
          </a:blip>
          <a:stretch>
            <a:fillRect/>
          </a:stretch>
        </p:blipFill>
        <p:spPr>
          <a:xfrm>
            <a:off x="863531" y="3572921"/>
            <a:ext cx="1602443" cy="1592236"/>
          </a:xfrm>
          <a:prstGeom prst="rect">
            <a:avLst/>
          </a:prstGeom>
          <a:ln w="12700">
            <a:miter lim="400000"/>
          </a:ln>
        </p:spPr>
      </p:pic>
      <p:grpSp>
        <p:nvGrpSpPr>
          <p:cNvPr id="552" name="矩形 6"/>
          <p:cNvGrpSpPr/>
          <p:nvPr/>
        </p:nvGrpSpPr>
        <p:grpSpPr>
          <a:xfrm>
            <a:off x="3976644" y="3541770"/>
            <a:ext cx="2034073" cy="1516752"/>
            <a:chOff x="0" y="0"/>
            <a:chExt cx="2034071" cy="1516750"/>
          </a:xfrm>
        </p:grpSpPr>
        <p:sp>
          <p:nvSpPr>
            <p:cNvPr id="550" name="Rectangle"/>
            <p:cNvSpPr/>
            <p:nvPr/>
          </p:nvSpPr>
          <p:spPr>
            <a:xfrm>
              <a:off x="0" y="-1"/>
              <a:ext cx="2034072" cy="1516752"/>
            </a:xfrm>
            <a:prstGeom prst="rect">
              <a:avLst/>
            </a:prstGeom>
            <a:solidFill>
              <a:schemeClr val="accent5"/>
            </a:solidFill>
            <a:ln w="25400" cap="flat">
              <a:solidFill>
                <a:srgbClr val="377E90"/>
              </a:solidFill>
              <a:prstDash val="solid"/>
              <a:round/>
            </a:ln>
            <a:effectLst/>
          </p:spPr>
          <p:txBody>
            <a:bodyPr wrap="square" lIns="45719" tIns="45719" rIns="45719" bIns="45719" numCol="1" anchor="ctr">
              <a:noAutofit/>
            </a:bodyPr>
            <a:lstStyle/>
            <a:p>
              <a:pPr algn="ctr">
                <a:defRPr sz="2800">
                  <a:solidFill>
                    <a:srgbClr val="FFFFFF"/>
                  </a:solidFill>
                </a:defRPr>
              </a:pPr>
            </a:p>
          </p:txBody>
        </p:sp>
        <p:sp>
          <p:nvSpPr>
            <p:cNvPr id="551" name="Machine"/>
            <p:cNvSpPr txBox="1"/>
            <p:nvPr/>
          </p:nvSpPr>
          <p:spPr>
            <a:xfrm>
              <a:off x="58420" y="535995"/>
              <a:ext cx="1917233" cy="44475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sz="2800">
                  <a:solidFill>
                    <a:srgbClr val="FFFFFF"/>
                  </a:solidFill>
                </a:defRPr>
              </a:lvl1pPr>
            </a:lstStyle>
            <a:p>
              <a:pPr/>
              <a:r>
                <a:t>Machine</a:t>
              </a:r>
            </a:p>
          </p:txBody>
        </p:sp>
      </p:grpSp>
      <p:sp>
        <p:nvSpPr>
          <p:cNvPr id="553" name="向右箭號 7"/>
          <p:cNvSpPr/>
          <p:nvPr/>
        </p:nvSpPr>
        <p:spPr>
          <a:xfrm>
            <a:off x="3210704" y="3912449"/>
            <a:ext cx="688736" cy="847548"/>
          </a:xfrm>
          <a:prstGeom prst="rightArrow">
            <a:avLst>
              <a:gd name="adj1" fmla="val 50000"/>
              <a:gd name="adj2" fmla="val 50000"/>
            </a:avLst>
          </a:prstGeom>
          <a:solidFill>
            <a:schemeClr val="accent1"/>
          </a:solidFill>
          <a:ln w="25400">
            <a:solidFill>
              <a:srgbClr val="3A5E8A"/>
            </a:solidFill>
          </a:ln>
        </p:spPr>
        <p:txBody>
          <a:bodyPr lIns="45719" rIns="45719" anchor="ctr"/>
          <a:lstStyle/>
          <a:p>
            <a:pPr algn="ctr">
              <a:defRPr>
                <a:solidFill>
                  <a:srgbClr val="FFFFFF"/>
                </a:solidFill>
              </a:defRPr>
            </a:pPr>
          </a:p>
        </p:txBody>
      </p:sp>
      <p:sp>
        <p:nvSpPr>
          <p:cNvPr id="554" name="向右箭號 8"/>
          <p:cNvSpPr/>
          <p:nvPr/>
        </p:nvSpPr>
        <p:spPr>
          <a:xfrm>
            <a:off x="6219275" y="3912449"/>
            <a:ext cx="805865" cy="847548"/>
          </a:xfrm>
          <a:prstGeom prst="rightArrow">
            <a:avLst>
              <a:gd name="adj1" fmla="val 50000"/>
              <a:gd name="adj2" fmla="val 50000"/>
            </a:avLst>
          </a:prstGeom>
          <a:solidFill>
            <a:schemeClr val="accent1"/>
          </a:solidFill>
          <a:ln w="25400">
            <a:solidFill>
              <a:srgbClr val="3A5E8A"/>
            </a:solidFill>
          </a:ln>
        </p:spPr>
        <p:txBody>
          <a:bodyPr lIns="45719" rIns="45719" anchor="ctr"/>
          <a:lstStyle/>
          <a:p>
            <a:pPr algn="ctr">
              <a:defRPr>
                <a:solidFill>
                  <a:srgbClr val="FFFFFF"/>
                </a:solidFill>
              </a:defRPr>
            </a:pPr>
          </a:p>
        </p:txBody>
      </p:sp>
      <p:sp>
        <p:nvSpPr>
          <p:cNvPr id="555" name="文字方塊 9"/>
          <p:cNvSpPr txBox="1"/>
          <p:nvPr/>
        </p:nvSpPr>
        <p:spPr>
          <a:xfrm>
            <a:off x="7757300" y="4069312"/>
            <a:ext cx="629885" cy="992348"/>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3200"/>
            </a:lvl1pPr>
          </a:lstStyle>
          <a:p>
            <a:pPr/>
            <a:r>
              <a:t>“2”</a:t>
            </a:r>
          </a:p>
        </p:txBody>
      </p:sp>
      <p:grpSp>
        <p:nvGrpSpPr>
          <p:cNvPr id="564" name="群組 5"/>
          <p:cNvGrpSpPr/>
          <p:nvPr/>
        </p:nvGrpSpPr>
        <p:grpSpPr>
          <a:xfrm>
            <a:off x="2613742" y="3041749"/>
            <a:ext cx="600084" cy="2625053"/>
            <a:chOff x="0" y="0"/>
            <a:chExt cx="600083" cy="2625051"/>
          </a:xfrm>
        </p:grpSpPr>
        <p:sp>
          <p:nvSpPr>
            <p:cNvPr id="556" name="矩形 11"/>
            <p:cNvSpPr/>
            <p:nvPr/>
          </p:nvSpPr>
          <p:spPr>
            <a:xfrm>
              <a:off x="0" y="0"/>
              <a:ext cx="498952" cy="2625052"/>
            </a:xfrm>
            <a:prstGeom prst="rect">
              <a:avLst/>
            </a:prstGeom>
            <a:solidFill>
              <a:srgbClr val="D9D9D9"/>
            </a:solidFill>
            <a:ln w="12700" cap="flat">
              <a:noFill/>
              <a:miter lim="400000"/>
            </a:ln>
            <a:effectLst>
              <a:outerShdw sx="100000" sy="100000" kx="0" ky="0" algn="b" rotWithShape="0" blurRad="38100" dist="20000" dir="5400000">
                <a:srgbClr val="000000">
                  <a:alpha val="38000"/>
                </a:srgbClr>
              </a:outerShdw>
            </a:effectLst>
          </p:spPr>
          <p:txBody>
            <a:bodyPr wrap="square" lIns="45719" tIns="45719" rIns="45719" bIns="45719" numCol="1" anchor="ctr">
              <a:noAutofit/>
            </a:bodyPr>
            <a:lstStyle/>
            <a:p>
              <a:pPr algn="ctr"/>
            </a:p>
          </p:txBody>
        </p:sp>
        <p:sp>
          <p:nvSpPr>
            <p:cNvPr id="557" name="矩形 12"/>
            <p:cNvSpPr/>
            <p:nvPr/>
          </p:nvSpPr>
          <p:spPr>
            <a:xfrm>
              <a:off x="68388" y="717692"/>
              <a:ext cx="342901" cy="342901"/>
            </a:xfrm>
            <a:prstGeom prst="rect">
              <a:avLst/>
            </a:prstGeom>
            <a:gradFill flip="none" rotWithShape="1">
              <a:gsLst>
                <a:gs pos="0">
                  <a:schemeClr val="accent4">
                    <a:hueOff val="-206663"/>
                    <a:satOff val="29896"/>
                    <a:lumOff val="29240"/>
                  </a:schemeClr>
                </a:gs>
                <a:gs pos="35000">
                  <a:srgbClr val="D8C9EE"/>
                </a:gs>
                <a:gs pos="100000">
                  <a:schemeClr val="accent4">
                    <a:hueOff val="-242556"/>
                    <a:satOff val="32941"/>
                    <a:lumOff val="43328"/>
                  </a:schemeClr>
                </a:gs>
              </a:gsLst>
              <a:lin ang="16200000" scaled="0"/>
            </a:gradFill>
            <a:ln w="9525" cap="flat">
              <a:solidFill>
                <a:srgbClr val="7D60A0"/>
              </a:solidFill>
              <a:prstDash val="solid"/>
              <a:round/>
            </a:ln>
            <a:effectLst>
              <a:outerShdw sx="100000" sy="100000" kx="0" ky="0" algn="b" rotWithShape="0" blurRad="38100" dist="20000" dir="5400000">
                <a:srgbClr val="000000">
                  <a:alpha val="38000"/>
                </a:srgbClr>
              </a:outerShdw>
            </a:effectLst>
          </p:spPr>
          <p:txBody>
            <a:bodyPr wrap="square" lIns="45719" tIns="45719" rIns="45719" bIns="45719" numCol="1" anchor="ctr">
              <a:noAutofit/>
            </a:bodyPr>
            <a:lstStyle/>
            <a:p>
              <a:pPr algn="ctr"/>
            </a:p>
          </p:txBody>
        </p:sp>
        <p:sp>
          <p:nvSpPr>
            <p:cNvPr id="558" name="矩形 13"/>
            <p:cNvSpPr/>
            <p:nvPr/>
          </p:nvSpPr>
          <p:spPr>
            <a:xfrm>
              <a:off x="74206" y="147363"/>
              <a:ext cx="342901" cy="342901"/>
            </a:xfrm>
            <a:prstGeom prst="rect">
              <a:avLst/>
            </a:prstGeom>
            <a:gradFill flip="none" rotWithShape="1">
              <a:gsLst>
                <a:gs pos="0">
                  <a:schemeClr val="accent4">
                    <a:hueOff val="-206663"/>
                    <a:satOff val="29896"/>
                    <a:lumOff val="29240"/>
                  </a:schemeClr>
                </a:gs>
                <a:gs pos="35000">
                  <a:srgbClr val="D8C9EE"/>
                </a:gs>
                <a:gs pos="100000">
                  <a:schemeClr val="accent4">
                    <a:hueOff val="-242556"/>
                    <a:satOff val="32941"/>
                    <a:lumOff val="43328"/>
                  </a:schemeClr>
                </a:gs>
              </a:gsLst>
              <a:lin ang="16200000" scaled="0"/>
            </a:gradFill>
            <a:ln w="9525" cap="flat">
              <a:solidFill>
                <a:srgbClr val="7D60A0"/>
              </a:solidFill>
              <a:prstDash val="solid"/>
              <a:round/>
            </a:ln>
            <a:effectLst>
              <a:outerShdw sx="100000" sy="100000" kx="0" ky="0" algn="b" rotWithShape="0" blurRad="38100" dist="20000" dir="5400000">
                <a:srgbClr val="000000">
                  <a:alpha val="38000"/>
                </a:srgbClr>
              </a:outerShdw>
            </a:effectLst>
          </p:spPr>
          <p:txBody>
            <a:bodyPr wrap="square" lIns="45719" tIns="45719" rIns="45719" bIns="45719" numCol="1" anchor="ctr">
              <a:noAutofit/>
            </a:bodyPr>
            <a:lstStyle/>
            <a:p>
              <a:pPr algn="ctr"/>
            </a:p>
          </p:txBody>
        </p:sp>
        <p:pic>
          <p:nvPicPr>
            <p:cNvPr id="559" name="Object 12" descr="Object 12"/>
            <p:cNvPicPr>
              <a:picLocks noChangeAspect="1"/>
            </p:cNvPicPr>
            <p:nvPr/>
          </p:nvPicPr>
          <p:blipFill>
            <a:blip r:embed="rId3">
              <a:extLst/>
            </a:blip>
            <a:stretch>
              <a:fillRect/>
            </a:stretch>
          </p:blipFill>
          <p:spPr>
            <a:xfrm>
              <a:off x="86905" y="52113"/>
              <a:ext cx="325439" cy="461963"/>
            </a:xfrm>
            <a:prstGeom prst="rect">
              <a:avLst/>
            </a:prstGeom>
            <a:ln w="12700" cap="flat">
              <a:noFill/>
              <a:miter lim="400000"/>
            </a:ln>
            <a:effectLst/>
          </p:spPr>
        </p:pic>
        <p:pic>
          <p:nvPicPr>
            <p:cNvPr id="560" name="Object 12" descr="Object 12"/>
            <p:cNvPicPr>
              <a:picLocks noChangeAspect="1"/>
            </p:cNvPicPr>
            <p:nvPr/>
          </p:nvPicPr>
          <p:blipFill>
            <a:blip r:embed="rId4">
              <a:extLst/>
            </a:blip>
            <a:stretch>
              <a:fillRect/>
            </a:stretch>
          </p:blipFill>
          <p:spPr>
            <a:xfrm>
              <a:off x="92201" y="634842"/>
              <a:ext cx="352426" cy="461964"/>
            </a:xfrm>
            <a:prstGeom prst="rect">
              <a:avLst/>
            </a:prstGeom>
            <a:ln w="12700" cap="flat">
              <a:noFill/>
              <a:miter lim="400000"/>
            </a:ln>
            <a:effectLst/>
          </p:spPr>
        </p:pic>
        <p:sp>
          <p:nvSpPr>
            <p:cNvPr id="561" name="矩形 16"/>
            <p:cNvSpPr/>
            <p:nvPr/>
          </p:nvSpPr>
          <p:spPr>
            <a:xfrm>
              <a:off x="77913" y="2115449"/>
              <a:ext cx="342901" cy="342901"/>
            </a:xfrm>
            <a:prstGeom prst="rect">
              <a:avLst/>
            </a:prstGeom>
            <a:gradFill flip="none" rotWithShape="1">
              <a:gsLst>
                <a:gs pos="0">
                  <a:schemeClr val="accent4">
                    <a:hueOff val="-206663"/>
                    <a:satOff val="29896"/>
                    <a:lumOff val="29240"/>
                  </a:schemeClr>
                </a:gs>
                <a:gs pos="35000">
                  <a:srgbClr val="D8C9EE"/>
                </a:gs>
                <a:gs pos="100000">
                  <a:schemeClr val="accent4">
                    <a:hueOff val="-242556"/>
                    <a:satOff val="32941"/>
                    <a:lumOff val="43328"/>
                  </a:schemeClr>
                </a:gs>
              </a:gsLst>
              <a:lin ang="16200000" scaled="0"/>
            </a:gradFill>
            <a:ln w="9525" cap="flat">
              <a:solidFill>
                <a:srgbClr val="7D60A0"/>
              </a:solidFill>
              <a:prstDash val="solid"/>
              <a:round/>
            </a:ln>
            <a:effectLst>
              <a:outerShdw sx="100000" sy="100000" kx="0" ky="0" algn="b" rotWithShape="0" blurRad="38100" dist="20000" dir="5400000">
                <a:srgbClr val="000000">
                  <a:alpha val="38000"/>
                </a:srgbClr>
              </a:outerShdw>
            </a:effectLst>
          </p:spPr>
          <p:txBody>
            <a:bodyPr wrap="square" lIns="45719" tIns="45719" rIns="45719" bIns="45719" numCol="1" anchor="ctr">
              <a:noAutofit/>
            </a:bodyPr>
            <a:lstStyle/>
            <a:p>
              <a:pPr algn="ctr"/>
            </a:p>
          </p:txBody>
        </p:sp>
        <p:pic>
          <p:nvPicPr>
            <p:cNvPr id="562" name="Object 12" descr="Object 12"/>
            <p:cNvPicPr>
              <a:picLocks noChangeAspect="1"/>
            </p:cNvPicPr>
            <p:nvPr/>
          </p:nvPicPr>
          <p:blipFill>
            <a:blip r:embed="rId5">
              <a:extLst/>
            </a:blip>
            <a:stretch>
              <a:fillRect/>
            </a:stretch>
          </p:blipFill>
          <p:spPr>
            <a:xfrm>
              <a:off x="5989" y="2018682"/>
              <a:ext cx="544514" cy="488951"/>
            </a:xfrm>
            <a:prstGeom prst="rect">
              <a:avLst/>
            </a:prstGeom>
            <a:ln w="12700" cap="flat">
              <a:noFill/>
              <a:miter lim="400000"/>
            </a:ln>
            <a:effectLst/>
          </p:spPr>
        </p:pic>
        <p:sp>
          <p:nvSpPr>
            <p:cNvPr id="563" name="文字方塊 18"/>
            <p:cNvSpPr txBox="1"/>
            <p:nvPr/>
          </p:nvSpPr>
          <p:spPr>
            <a:xfrm rot="5400000">
              <a:off x="38796" y="1439623"/>
              <a:ext cx="677818" cy="44475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lgn="ctr">
                <a:defRPr sz="2800"/>
              </a:lvl1pPr>
            </a:lstStyle>
            <a:p>
              <a:pPr/>
              <a:r>
                <a:t>……</a:t>
              </a:r>
            </a:p>
          </p:txBody>
        </p:sp>
      </p:grpSp>
      <p:grpSp>
        <p:nvGrpSpPr>
          <p:cNvPr id="570" name="群組 19"/>
          <p:cNvGrpSpPr/>
          <p:nvPr/>
        </p:nvGrpSpPr>
        <p:grpSpPr>
          <a:xfrm>
            <a:off x="7123152" y="3074512"/>
            <a:ext cx="596633" cy="2642878"/>
            <a:chOff x="0" y="0"/>
            <a:chExt cx="596631" cy="2642877"/>
          </a:xfrm>
        </p:grpSpPr>
        <p:sp>
          <p:nvSpPr>
            <p:cNvPr id="565" name="矩形 20"/>
            <p:cNvSpPr/>
            <p:nvPr/>
          </p:nvSpPr>
          <p:spPr>
            <a:xfrm>
              <a:off x="0" y="17825"/>
              <a:ext cx="498951" cy="2625053"/>
            </a:xfrm>
            <a:prstGeom prst="rect">
              <a:avLst/>
            </a:prstGeom>
            <a:solidFill>
              <a:srgbClr val="D9D9D9"/>
            </a:solidFill>
            <a:ln w="12700" cap="flat">
              <a:noFill/>
              <a:miter lim="400000"/>
            </a:ln>
            <a:effectLst>
              <a:outerShdw sx="100000" sy="100000" kx="0" ky="0" algn="b" rotWithShape="0" blurRad="38100" dist="20000" dir="5400000">
                <a:srgbClr val="000000">
                  <a:alpha val="38000"/>
                </a:srgbClr>
              </a:outerShdw>
            </a:effectLst>
          </p:spPr>
          <p:txBody>
            <a:bodyPr wrap="square" lIns="45719" tIns="45719" rIns="45719" bIns="45719" numCol="1" anchor="ctr">
              <a:noAutofit/>
            </a:bodyPr>
            <a:lstStyle/>
            <a:p>
              <a:pPr algn="ctr"/>
            </a:p>
          </p:txBody>
        </p:sp>
        <p:sp>
          <p:nvSpPr>
            <p:cNvPr id="566" name="文字方塊 21"/>
            <p:cNvSpPr txBox="1"/>
            <p:nvPr/>
          </p:nvSpPr>
          <p:spPr>
            <a:xfrm rot="5400000">
              <a:off x="27141" y="1558052"/>
              <a:ext cx="677818" cy="44475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lgn="ctr">
                <a:defRPr sz="2800"/>
              </a:lvl1pPr>
            </a:lstStyle>
            <a:p>
              <a:pPr/>
              <a:r>
                <a:t>……</a:t>
              </a:r>
            </a:p>
          </p:txBody>
        </p:sp>
        <p:sp>
          <p:nvSpPr>
            <p:cNvPr id="567" name="文字方塊 22"/>
            <p:cNvSpPr txBox="1"/>
            <p:nvPr/>
          </p:nvSpPr>
          <p:spPr>
            <a:xfrm>
              <a:off x="57003" y="0"/>
              <a:ext cx="539629" cy="5123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a:defRPr sz="2800"/>
              </a:pPr>
              <a:r>
                <a:t>y</a:t>
              </a:r>
              <a:r>
                <a:rPr baseline="-25000"/>
                <a:t>1</a:t>
              </a:r>
            </a:p>
          </p:txBody>
        </p:sp>
        <p:sp>
          <p:nvSpPr>
            <p:cNvPr id="568" name="文字方塊 23"/>
            <p:cNvSpPr txBox="1"/>
            <p:nvPr/>
          </p:nvSpPr>
          <p:spPr>
            <a:xfrm>
              <a:off x="45719" y="798220"/>
              <a:ext cx="539630" cy="5123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a:defRPr sz="2800"/>
              </a:pPr>
              <a:r>
                <a:t>y</a:t>
              </a:r>
              <a:r>
                <a:rPr baseline="-25000"/>
                <a:t>2</a:t>
              </a:r>
            </a:p>
          </p:txBody>
        </p:sp>
        <p:sp>
          <p:nvSpPr>
            <p:cNvPr id="569" name="文字方塊 24"/>
            <p:cNvSpPr txBox="1"/>
            <p:nvPr/>
          </p:nvSpPr>
          <p:spPr>
            <a:xfrm>
              <a:off x="45719" y="2064452"/>
              <a:ext cx="539630" cy="5123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a:defRPr sz="2800"/>
              </a:pPr>
              <a:r>
                <a:t>y</a:t>
              </a:r>
              <a:r>
                <a:rPr baseline="-25000"/>
                <a:t>10</a:t>
              </a:r>
            </a:p>
          </p:txBody>
        </p:sp>
      </p:grpSp>
      <p:sp>
        <p:nvSpPr>
          <p:cNvPr id="571" name="文字方塊 28"/>
          <p:cNvSpPr txBox="1"/>
          <p:nvPr/>
        </p:nvSpPr>
        <p:spPr>
          <a:xfrm>
            <a:off x="3976619" y="5158904"/>
            <a:ext cx="2056500" cy="371774"/>
          </a:xfrm>
          <a:prstGeom prst="rect">
            <a:avLst/>
          </a:prstGeom>
          <a:ln w="12700">
            <a:miter lim="400000"/>
          </a:ln>
        </p:spPr>
        <p:txBody>
          <a:bodyPr wrap="none" lIns="0" tIns="0" rIns="0" bIns="0">
            <a:spAutoFit/>
          </a:bodyPr>
          <a:lstStyle/>
          <a:p>
            <a:pPr defTabSz="914400" latinLnBrk="1">
              <a:defRPr sz="1800"/>
            </a:pPr>
            <a14:m>
              <m:oMathPara>
                <m:oMathParaPr>
                  <m:jc m:val="centerGroup"/>
                </m:oMathParaPr>
                <m:oMath>
                  <m:r>
                    <a:rPr xmlns:a="http://schemas.openxmlformats.org/drawingml/2006/main" sz="2800" i="1">
                      <a:solidFill>
                        <a:srgbClr val="000000"/>
                      </a:solidFill>
                      <a:latin typeface="Cambria Math" panose="02040503050406030204" pitchFamily="18" charset="0"/>
                    </a:rPr>
                    <m:t>𝑓</m:t>
                  </m:r>
                  <m:r>
                    <a:rPr xmlns:a="http://schemas.openxmlformats.org/drawingml/2006/main" sz="2800" i="1">
                      <a:solidFill>
                        <a:srgbClr val="000000"/>
                      </a:solidFill>
                      <a:latin typeface="Cambria Math" panose="02040503050406030204" pitchFamily="18" charset="0"/>
                    </a:rPr>
                    <m:t>:</m:t>
                  </m:r>
                  <m:sSup>
                    <m:e>
                      <m:r>
                        <a:rPr xmlns:a="http://schemas.openxmlformats.org/drawingml/2006/main" sz="2800" i="1">
                          <a:solidFill>
                            <a:srgbClr val="000000"/>
                          </a:solidFill>
                          <a:latin typeface="Cambria Math" panose="02040503050406030204" pitchFamily="18" charset="0"/>
                        </a:rPr>
                        <m:t>𝑅</m:t>
                      </m:r>
                    </m:e>
                    <m:sup>
                      <m:r>
                        <a:rPr xmlns:a="http://schemas.openxmlformats.org/drawingml/2006/main" sz="2800" i="1">
                          <a:solidFill>
                            <a:srgbClr val="000000"/>
                          </a:solidFill>
                          <a:latin typeface="Cambria Math" panose="02040503050406030204" pitchFamily="18" charset="0"/>
                        </a:rPr>
                        <m:t>256</m:t>
                      </m:r>
                    </m:sup>
                  </m:sSup>
                  <m:r>
                    <a:rPr xmlns:a="http://schemas.openxmlformats.org/drawingml/2006/main" sz="2800" i="1">
                      <a:solidFill>
                        <a:srgbClr val="000000"/>
                      </a:solidFill>
                      <a:latin typeface="Cambria Math" panose="02040503050406030204" pitchFamily="18" charset="0"/>
                    </a:rPr>
                    <m:t>→</m:t>
                  </m:r>
                  <m:sSup>
                    <m:e>
                      <m:r>
                        <a:rPr xmlns:a="http://schemas.openxmlformats.org/drawingml/2006/main" sz="2800" i="1">
                          <a:solidFill>
                            <a:srgbClr val="000000"/>
                          </a:solidFill>
                          <a:latin typeface="Cambria Math" panose="02040503050406030204" pitchFamily="18" charset="0"/>
                        </a:rPr>
                        <m:t>𝑅</m:t>
                      </m:r>
                    </m:e>
                    <m:sup>
                      <m:r>
                        <a:rPr xmlns:a="http://schemas.openxmlformats.org/drawingml/2006/main" sz="2800" i="1">
                          <a:solidFill>
                            <a:srgbClr val="000000"/>
                          </a:solidFill>
                          <a:latin typeface="Cambria Math" panose="02040503050406030204" pitchFamily="18" charset="0"/>
                        </a:rPr>
                        <m:t>10</m:t>
                      </m:r>
                    </m:sup>
                  </m:sSup>
                </m:oMath>
              </m:oMathPara>
            </a14:m>
            <a:endParaRPr sz="2800"/>
          </a:p>
        </p:txBody>
      </p:sp>
      <p:sp>
        <p:nvSpPr>
          <p:cNvPr id="572" name="文字方塊 3"/>
          <p:cNvSpPr txBox="1"/>
          <p:nvPr/>
        </p:nvSpPr>
        <p:spPr>
          <a:xfrm>
            <a:off x="2148880" y="5934362"/>
            <a:ext cx="5689601" cy="387878"/>
          </a:xfrm>
          <a:prstGeom prst="rect">
            <a:avLst/>
          </a:prstGeom>
          <a:solidFill>
            <a:srgbClr val="808080"/>
          </a:solidFill>
          <a:ln w="12700">
            <a:miter lim="400000"/>
          </a:ln>
          <a:effectLst>
            <a:outerShdw sx="100000" sy="100000" kx="0" ky="0" algn="b" rotWithShape="0" blurRad="38100" dist="23000" dir="5400000">
              <a:srgbClr val="000000">
                <a:alpha val="35000"/>
              </a:srgbClr>
            </a:outerShdw>
          </a:effectLst>
          <a:extLst>
            <a:ext uri="{C572A759-6A51-4108-AA02-DFA0A04FC94B}">
              <ma14:wrappingTextBoxFlag xmlns:ma14="http://schemas.microsoft.com/office/mac/drawingml/2011/main" val="1"/>
            </a:ext>
          </a:extLst>
        </p:spPr>
        <p:txBody>
          <a:bodyPr lIns="45719" rIns="45719">
            <a:spAutoFit/>
          </a:bodyPr>
          <a:lstStyle/>
          <a:p>
            <a:pPr algn="ctr">
              <a:defRPr>
                <a:solidFill>
                  <a:srgbClr val="FFFFFF"/>
                </a:solidFill>
              </a:defRPr>
            </a:pPr>
            <a:r>
              <a:t>The function </a:t>
            </a:r>
            <a14:m>
              <m:oMath>
                <m:r>
                  <a:rPr xmlns:a="http://schemas.openxmlformats.org/drawingml/2006/main" sz="2150" i="1">
                    <a:solidFill>
                      <a:srgbClr val="FFFFFF"/>
                    </a:solidFill>
                    <a:latin typeface="Cambria Math" panose="02040503050406030204" pitchFamily="18" charset="0"/>
                  </a:rPr>
                  <m:t>𝑓</m:t>
                </m:r>
              </m:oMath>
            </a14:m>
            <a:r>
              <a:t> </a:t>
            </a:r>
            <a:r>
              <a:t>is represented by a neural network</a:t>
            </a:r>
          </a:p>
        </p:txBody>
      </p:sp>
      <p:sp>
        <p:nvSpPr>
          <p:cNvPr id="573" name="TextBox 25"/>
          <p:cNvSpPr txBox="1"/>
          <p:nvPr/>
        </p:nvSpPr>
        <p:spPr>
          <a:xfrm>
            <a:off x="1618535" y="7526179"/>
            <a:ext cx="6821329" cy="22851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sz="1000"/>
            </a:lvl1pPr>
          </a:lstStyle>
          <a:p>
            <a:pPr/>
            <a:r>
              <a:t>Slide credit: Hung-yi Lee – Deep Learning Tutorial</a:t>
            </a:r>
          </a:p>
        </p:txBody>
      </p:sp>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75" name="TextBox 3"/>
          <p:cNvSpPr txBox="1"/>
          <p:nvPr>
            <p:ph type="sldNum" sz="quarter" idx="2"/>
          </p:nvPr>
        </p:nvSpPr>
        <p:spPr>
          <a:xfrm>
            <a:off x="9760731" y="7458470"/>
            <a:ext cx="258625" cy="24830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576" name="Title 1"/>
          <p:cNvSpPr txBox="1"/>
          <p:nvPr>
            <p:ph type="title"/>
          </p:nvPr>
        </p:nvSpPr>
        <p:spPr>
          <a:prstGeom prst="rect">
            <a:avLst/>
          </a:prstGeom>
        </p:spPr>
        <p:txBody>
          <a:bodyPr/>
          <a:lstStyle/>
          <a:p>
            <a:pPr/>
            <a:r>
              <a:t>Elements of Neural Networks </a:t>
            </a:r>
          </a:p>
        </p:txBody>
      </p:sp>
      <p:sp>
        <p:nvSpPr>
          <p:cNvPr id="577" name="Content Placeholder 2"/>
          <p:cNvSpPr txBox="1"/>
          <p:nvPr>
            <p:ph type="body" idx="1"/>
          </p:nvPr>
        </p:nvSpPr>
        <p:spPr>
          <a:xfrm>
            <a:off x="276672" y="2090802"/>
            <a:ext cx="9584267" cy="5367668"/>
          </a:xfrm>
          <a:prstGeom prst="rect">
            <a:avLst/>
          </a:prstGeom>
        </p:spPr>
        <p:txBody>
          <a:bodyPr/>
          <a:lstStyle/>
          <a:p>
            <a:pPr/>
            <a:r>
              <a:t>NNs consist of hidden layers with neurons (i.e., computational units)</a:t>
            </a:r>
          </a:p>
          <a:p>
            <a:pPr/>
            <a:r>
              <a:t>A single </a:t>
            </a:r>
            <a:r>
              <a:rPr>
                <a:solidFill>
                  <a:srgbClr val="FF0000"/>
                </a:solidFill>
              </a:rPr>
              <a:t>neuron </a:t>
            </a:r>
            <a:r>
              <a:t>maps a set of inputs into an output number, or </a:t>
            </a:r>
            <a14:m>
              <m:oMath>
                <m:r>
                  <a:rPr xmlns:a="http://schemas.openxmlformats.org/drawingml/2006/main" sz="2400" i="1">
                    <a:solidFill>
                      <a:srgbClr val="000000"/>
                    </a:solidFill>
                    <a:latin typeface="Cambria Math" panose="02040503050406030204" pitchFamily="18" charset="0"/>
                  </a:rPr>
                  <m:t>𝑓</m:t>
                </m:r>
                <m:r>
                  <a:rPr xmlns:a="http://schemas.openxmlformats.org/drawingml/2006/main" sz="2400" i="1">
                    <a:solidFill>
                      <a:srgbClr val="000000"/>
                    </a:solidFill>
                    <a:latin typeface="Cambria Math" panose="02040503050406030204" pitchFamily="18" charset="0"/>
                  </a:rPr>
                  <m:t>:</m:t>
                </m:r>
                <m:sSup>
                  <m:e>
                    <m:r>
                      <a:rPr xmlns:a="http://schemas.openxmlformats.org/drawingml/2006/main" sz="2400" i="1">
                        <a:solidFill>
                          <a:srgbClr val="000000"/>
                        </a:solidFill>
                        <a:latin typeface="Cambria Math" panose="02040503050406030204" pitchFamily="18" charset="0"/>
                      </a:rPr>
                      <m:t>𝑅</m:t>
                    </m:r>
                  </m:e>
                  <m:sup>
                    <m:r>
                      <a:rPr xmlns:a="http://schemas.openxmlformats.org/drawingml/2006/main" sz="2400" i="1">
                        <a:solidFill>
                          <a:srgbClr val="000000"/>
                        </a:solidFill>
                        <a:latin typeface="Cambria Math" panose="02040503050406030204" pitchFamily="18" charset="0"/>
                      </a:rPr>
                      <m:t>𝐾</m:t>
                    </m:r>
                  </m:sup>
                </m:sSup>
                <m:r>
                  <a:rPr xmlns:a="http://schemas.openxmlformats.org/drawingml/2006/main" sz="2400" i="1">
                    <a:solidFill>
                      <a:srgbClr val="000000"/>
                    </a:solidFill>
                    <a:latin typeface="Cambria Math" panose="02040503050406030204" pitchFamily="18" charset="0"/>
                  </a:rPr>
                  <m:t>→</m:t>
                </m:r>
                <m:r>
                  <a:rPr xmlns:a="http://schemas.openxmlformats.org/drawingml/2006/main" sz="2400" i="1">
                    <a:solidFill>
                      <a:srgbClr val="000000"/>
                    </a:solidFill>
                    <a:latin typeface="Cambria Math" panose="02040503050406030204" pitchFamily="18" charset="0"/>
                  </a:rPr>
                  <m:t>𝑅</m:t>
                </m:r>
              </m:oMath>
            </a14:m>
          </a:p>
        </p:txBody>
      </p:sp>
      <p:sp>
        <p:nvSpPr>
          <p:cNvPr id="578" name="Content Placeholder 3"/>
          <p:cNvSpPr txBox="1"/>
          <p:nvPr/>
        </p:nvSpPr>
        <p:spPr>
          <a:xfrm>
            <a:off x="322392" y="1509936"/>
            <a:ext cx="6101248" cy="350294"/>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defTabSz="914322">
              <a:spcBef>
                <a:spcPts val="300"/>
              </a:spcBef>
              <a:defRPr i="1" sz="1400">
                <a:latin typeface="Arial"/>
                <a:ea typeface="Arial"/>
                <a:cs typeface="Arial"/>
                <a:sym typeface="Arial"/>
              </a:defRPr>
            </a:lvl1pPr>
          </a:lstStyle>
          <a:p>
            <a:pPr/>
            <a:r>
              <a:t>Introduction to Neural Networks</a:t>
            </a:r>
          </a:p>
        </p:txBody>
      </p:sp>
      <p:pic>
        <p:nvPicPr>
          <p:cNvPr id="579" name="Object 12" descr="Object 12"/>
          <p:cNvPicPr>
            <a:picLocks noChangeAspect="1"/>
          </p:cNvPicPr>
          <p:nvPr/>
        </p:nvPicPr>
        <p:blipFill>
          <a:blip r:embed="rId2">
            <a:extLst/>
          </a:blip>
          <a:stretch>
            <a:fillRect/>
          </a:stretch>
        </p:blipFill>
        <p:spPr>
          <a:xfrm>
            <a:off x="4169221" y="3236890"/>
            <a:ext cx="5324476" cy="596901"/>
          </a:xfrm>
          <a:prstGeom prst="rect">
            <a:avLst/>
          </a:prstGeom>
          <a:ln w="12700">
            <a:miter lim="400000"/>
          </a:ln>
        </p:spPr>
      </p:pic>
      <p:sp>
        <p:nvSpPr>
          <p:cNvPr id="580" name="矩形 25"/>
          <p:cNvSpPr/>
          <p:nvPr/>
        </p:nvSpPr>
        <p:spPr>
          <a:xfrm>
            <a:off x="2076763" y="3546671"/>
            <a:ext cx="622891" cy="2219354"/>
          </a:xfrm>
          <a:prstGeom prst="rect">
            <a:avLst/>
          </a:prstGeom>
          <a:gradFill>
            <a:gsLst>
              <a:gs pos="0">
                <a:schemeClr val="accent3">
                  <a:hueOff val="263624"/>
                  <a:satOff val="55948"/>
                  <a:lumOff val="27907"/>
                </a:schemeClr>
              </a:gs>
              <a:gs pos="35000">
                <a:srgbClr val="E4FDBF"/>
              </a:gs>
              <a:gs pos="100000">
                <a:schemeClr val="accent3">
                  <a:hueOff val="321486"/>
                  <a:satOff val="58119"/>
                  <a:lumOff val="40966"/>
                </a:schemeClr>
              </a:gs>
            </a:gsLst>
            <a:lin ang="16200000"/>
          </a:gradFill>
          <a:ln>
            <a:solidFill>
              <a:srgbClr val="98B955"/>
            </a:solidFill>
          </a:ln>
          <a:effectLst>
            <a:outerShdw sx="100000" sy="100000" kx="0" ky="0" algn="b" rotWithShape="0" blurRad="38100" dist="20000" dir="5400000">
              <a:srgbClr val="000000">
                <a:alpha val="38000"/>
              </a:srgbClr>
            </a:outerShdw>
          </a:effectLst>
        </p:spPr>
        <p:txBody>
          <a:bodyPr lIns="45719" rIns="45719" anchor="ctr"/>
          <a:lstStyle/>
          <a:p>
            <a:pPr algn="ctr"/>
          </a:p>
        </p:txBody>
      </p:sp>
      <p:sp>
        <p:nvSpPr>
          <p:cNvPr id="581" name="直線單箭頭接點 35"/>
          <p:cNvSpPr/>
          <p:nvPr/>
        </p:nvSpPr>
        <p:spPr>
          <a:xfrm flipV="1">
            <a:off x="5691718" y="5049656"/>
            <a:ext cx="804688" cy="2"/>
          </a:xfrm>
          <a:prstGeom prst="line">
            <a:avLst/>
          </a:prstGeom>
          <a:ln w="25400">
            <a:solidFill>
              <a:srgbClr val="000000"/>
            </a:solidFill>
            <a:tailEnd type="triangle"/>
          </a:ln>
        </p:spPr>
        <p:txBody>
          <a:bodyPr lIns="45719" rIns="45719"/>
          <a:lstStyle/>
          <a:p>
            <a:pPr/>
          </a:p>
        </p:txBody>
      </p:sp>
      <p:sp>
        <p:nvSpPr>
          <p:cNvPr id="582" name="矩形 3"/>
          <p:cNvSpPr/>
          <p:nvPr/>
        </p:nvSpPr>
        <p:spPr>
          <a:xfrm>
            <a:off x="3766372" y="6071275"/>
            <a:ext cx="596698" cy="584277"/>
          </a:xfrm>
          <a:prstGeom prst="rect">
            <a:avLst/>
          </a:prstGeom>
          <a:solidFill>
            <a:srgbClr val="FDEADA"/>
          </a:solidFill>
          <a:ln>
            <a:solidFill>
              <a:srgbClr val="00B050"/>
            </a:solidFill>
          </a:ln>
          <a:effectLst>
            <a:outerShdw sx="100000" sy="100000" kx="0" ky="0" algn="b" rotWithShape="0" blurRad="38100" dist="20000" dir="5400000">
              <a:srgbClr val="000000">
                <a:alpha val="38000"/>
              </a:srgbClr>
            </a:outerShdw>
          </a:effectLst>
        </p:spPr>
        <p:txBody>
          <a:bodyPr lIns="45719" rIns="45719" anchor="ctr"/>
          <a:lstStyle/>
          <a:p>
            <a:pPr algn="ctr"/>
          </a:p>
        </p:txBody>
      </p:sp>
      <p:sp>
        <p:nvSpPr>
          <p:cNvPr id="583" name="矩形 4"/>
          <p:cNvSpPr/>
          <p:nvPr/>
        </p:nvSpPr>
        <p:spPr>
          <a:xfrm>
            <a:off x="1092078" y="3458802"/>
            <a:ext cx="596698" cy="2807026"/>
          </a:xfrm>
          <a:prstGeom prst="rect">
            <a:avLst/>
          </a:prstGeom>
          <a:gradFill>
            <a:gsLst>
              <a:gs pos="0">
                <a:schemeClr val="accent2">
                  <a:hueOff val="-39879"/>
                  <a:satOff val="52282"/>
                  <a:lumOff val="29251"/>
                </a:schemeClr>
              </a:gs>
              <a:gs pos="35000">
                <a:srgbClr val="FFBFBE"/>
              </a:gs>
              <a:gs pos="100000">
                <a:schemeClr val="accent2">
                  <a:hueOff val="-44018"/>
                  <a:satOff val="52282"/>
                  <a:lumOff val="42346"/>
                </a:schemeClr>
              </a:gs>
            </a:gsLst>
            <a:lin ang="16200000"/>
          </a:gradFill>
          <a:ln>
            <a:solidFill>
              <a:srgbClr val="BE4B48"/>
            </a:solidFill>
          </a:ln>
          <a:effectLst>
            <a:outerShdw sx="100000" sy="100000" kx="0" ky="0" algn="b" rotWithShape="0" blurRad="38100" dist="20000" dir="5400000">
              <a:srgbClr val="000000">
                <a:alpha val="38000"/>
              </a:srgbClr>
            </a:outerShdw>
          </a:effectLst>
        </p:spPr>
        <p:txBody>
          <a:bodyPr lIns="45719" rIns="45719" anchor="ctr"/>
          <a:lstStyle/>
          <a:p>
            <a:pPr algn="ctr"/>
          </a:p>
        </p:txBody>
      </p:sp>
      <p:sp>
        <p:nvSpPr>
          <p:cNvPr id="612" name="直線單箭頭接點 5"/>
          <p:cNvSpPr/>
          <p:nvPr/>
        </p:nvSpPr>
        <p:spPr>
          <a:xfrm>
            <a:off x="1681156" y="5138302"/>
            <a:ext cx="2140797" cy="63193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0"/>
                </a:lnTo>
              </a:path>
            </a:pathLst>
          </a:custGeom>
          <a:ln w="25400">
            <a:solidFill>
              <a:srgbClr val="000000"/>
            </a:solidFill>
            <a:tailEnd type="triangle"/>
          </a:ln>
        </p:spPr>
        <p:txBody>
          <a:bodyPr/>
          <a:lstStyle/>
          <a:p>
            <a:pPr/>
          </a:p>
        </p:txBody>
      </p:sp>
      <p:sp>
        <p:nvSpPr>
          <p:cNvPr id="585" name="橢圓 6"/>
          <p:cNvSpPr/>
          <p:nvPr/>
        </p:nvSpPr>
        <p:spPr>
          <a:xfrm>
            <a:off x="4981287" y="4551195"/>
            <a:ext cx="941613" cy="941613"/>
          </a:xfrm>
          <a:prstGeom prst="ellipse">
            <a:avLst/>
          </a:prstGeom>
          <a:gradFill>
            <a:gsLst>
              <a:gs pos="0">
                <a:schemeClr val="accent1">
                  <a:hueOff val="357503"/>
                  <a:satOff val="54545"/>
                  <a:lumOff val="29273"/>
                </a:schemeClr>
              </a:gs>
              <a:gs pos="35000">
                <a:srgbClr val="BDD4FF"/>
              </a:gs>
              <a:gs pos="100000">
                <a:schemeClr val="accent1">
                  <a:hueOff val="418253"/>
                  <a:satOff val="54545"/>
                  <a:lumOff val="42493"/>
                </a:schemeClr>
              </a:gs>
            </a:gsLst>
            <a:lin ang="16200000"/>
          </a:gradFill>
          <a:ln>
            <a:solidFill>
              <a:srgbClr val="4A7EBB"/>
            </a:solidFill>
          </a:ln>
          <a:effectLst>
            <a:outerShdw sx="100000" sy="100000" kx="0" ky="0" algn="b" rotWithShape="0" blurRad="38100" dist="20000" dir="5400000">
              <a:srgbClr val="000000">
                <a:alpha val="38000"/>
              </a:srgbClr>
            </a:outerShdw>
          </a:effectLst>
        </p:spPr>
        <p:txBody>
          <a:bodyPr lIns="45719" rIns="45719" anchor="ctr"/>
          <a:lstStyle/>
          <a:p>
            <a:pPr algn="ctr">
              <a:defRPr sz="2400"/>
            </a:pPr>
          </a:p>
        </p:txBody>
      </p:sp>
      <p:pic>
        <p:nvPicPr>
          <p:cNvPr id="586" name="Object 12" descr="Object 12"/>
          <p:cNvPicPr>
            <a:picLocks noChangeAspect="1"/>
          </p:cNvPicPr>
          <p:nvPr/>
        </p:nvPicPr>
        <p:blipFill>
          <a:blip r:embed="rId3">
            <a:extLst/>
          </a:blip>
          <a:stretch>
            <a:fillRect/>
          </a:stretch>
        </p:blipFill>
        <p:spPr>
          <a:xfrm>
            <a:off x="4510352" y="4662623"/>
            <a:ext cx="352426" cy="350838"/>
          </a:xfrm>
          <a:prstGeom prst="rect">
            <a:avLst/>
          </a:prstGeom>
          <a:ln w="12700">
            <a:miter lim="400000"/>
          </a:ln>
        </p:spPr>
      </p:pic>
      <p:pic>
        <p:nvPicPr>
          <p:cNvPr id="587" name="Object 12" descr="Object 12"/>
          <p:cNvPicPr>
            <a:picLocks noChangeAspect="1"/>
          </p:cNvPicPr>
          <p:nvPr/>
        </p:nvPicPr>
        <p:blipFill>
          <a:blip r:embed="rId4">
            <a:extLst/>
          </a:blip>
          <a:stretch>
            <a:fillRect/>
          </a:stretch>
        </p:blipFill>
        <p:spPr>
          <a:xfrm>
            <a:off x="2134854" y="3567400"/>
            <a:ext cx="493714" cy="595314"/>
          </a:xfrm>
          <a:prstGeom prst="rect">
            <a:avLst/>
          </a:prstGeom>
          <a:ln w="12700">
            <a:miter lim="400000"/>
          </a:ln>
        </p:spPr>
      </p:pic>
      <p:pic>
        <p:nvPicPr>
          <p:cNvPr id="588" name="Object 12" descr="Object 12"/>
          <p:cNvPicPr>
            <a:picLocks noChangeAspect="1"/>
          </p:cNvPicPr>
          <p:nvPr/>
        </p:nvPicPr>
        <p:blipFill>
          <a:blip r:embed="rId5">
            <a:extLst/>
          </a:blip>
          <a:stretch>
            <a:fillRect/>
          </a:stretch>
        </p:blipFill>
        <p:spPr>
          <a:xfrm>
            <a:off x="2138704" y="4203653"/>
            <a:ext cx="528639" cy="595314"/>
          </a:xfrm>
          <a:prstGeom prst="rect">
            <a:avLst/>
          </a:prstGeom>
          <a:ln w="12700">
            <a:miter lim="400000"/>
          </a:ln>
        </p:spPr>
      </p:pic>
      <p:pic>
        <p:nvPicPr>
          <p:cNvPr id="589" name="Object 12" descr="Object 12"/>
          <p:cNvPicPr>
            <a:picLocks noChangeAspect="1"/>
          </p:cNvPicPr>
          <p:nvPr/>
        </p:nvPicPr>
        <p:blipFill>
          <a:blip r:embed="rId6">
            <a:extLst/>
          </a:blip>
          <a:stretch>
            <a:fillRect/>
          </a:stretch>
        </p:blipFill>
        <p:spPr>
          <a:xfrm>
            <a:off x="2134854" y="4982504"/>
            <a:ext cx="598488" cy="595313"/>
          </a:xfrm>
          <a:prstGeom prst="rect">
            <a:avLst/>
          </a:prstGeom>
          <a:ln w="12700">
            <a:miter lim="400000"/>
          </a:ln>
        </p:spPr>
      </p:pic>
      <p:sp>
        <p:nvSpPr>
          <p:cNvPr id="590" name="直線單箭頭接點 11"/>
          <p:cNvSpPr/>
          <p:nvPr/>
        </p:nvSpPr>
        <p:spPr>
          <a:xfrm flipV="1">
            <a:off x="4168228" y="5029499"/>
            <a:ext cx="804688" cy="2"/>
          </a:xfrm>
          <a:prstGeom prst="line">
            <a:avLst/>
          </a:prstGeom>
          <a:ln w="25400">
            <a:solidFill>
              <a:srgbClr val="000000"/>
            </a:solidFill>
            <a:tailEnd type="triangle"/>
          </a:ln>
        </p:spPr>
        <p:txBody>
          <a:bodyPr lIns="45719" rIns="45719"/>
          <a:lstStyle/>
          <a:p>
            <a:pPr/>
          </a:p>
        </p:txBody>
      </p:sp>
      <p:sp>
        <p:nvSpPr>
          <p:cNvPr id="613" name="直線單箭頭接點 12"/>
          <p:cNvSpPr/>
          <p:nvPr/>
        </p:nvSpPr>
        <p:spPr>
          <a:xfrm>
            <a:off x="1669124" y="4672543"/>
            <a:ext cx="2152829" cy="34509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21600"/>
                </a:lnTo>
              </a:path>
            </a:pathLst>
          </a:custGeom>
          <a:ln w="25400">
            <a:solidFill>
              <a:srgbClr val="000000"/>
            </a:solidFill>
            <a:tailEnd type="triangle"/>
          </a:ln>
        </p:spPr>
        <p:txBody>
          <a:bodyPr/>
          <a:lstStyle/>
          <a:p>
            <a:pPr/>
          </a:p>
        </p:txBody>
      </p:sp>
      <p:sp>
        <p:nvSpPr>
          <p:cNvPr id="592" name="直線單箭頭接點 13"/>
          <p:cNvSpPr/>
          <p:nvPr/>
        </p:nvSpPr>
        <p:spPr>
          <a:xfrm>
            <a:off x="1688775" y="3774570"/>
            <a:ext cx="2137940" cy="1285533"/>
          </a:xfrm>
          <a:prstGeom prst="line">
            <a:avLst/>
          </a:prstGeom>
          <a:ln w="25400">
            <a:solidFill>
              <a:srgbClr val="000000"/>
            </a:solidFill>
            <a:tailEnd type="triangle"/>
          </a:ln>
        </p:spPr>
        <p:txBody>
          <a:bodyPr lIns="45719" rIns="45719"/>
          <a:lstStyle/>
          <a:p>
            <a:pPr/>
          </a:p>
        </p:txBody>
      </p:sp>
      <p:sp>
        <p:nvSpPr>
          <p:cNvPr id="593" name="文字方塊 14"/>
          <p:cNvSpPr txBox="1"/>
          <p:nvPr/>
        </p:nvSpPr>
        <p:spPr>
          <a:xfrm rot="5400000">
            <a:off x="1183880" y="5159016"/>
            <a:ext cx="677818" cy="44475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sz="2800"/>
            </a:lvl1pPr>
          </a:lstStyle>
          <a:p>
            <a:pPr/>
            <a:r>
              <a:t>…</a:t>
            </a:r>
          </a:p>
        </p:txBody>
      </p:sp>
      <p:pic>
        <p:nvPicPr>
          <p:cNvPr id="594" name="Object 12" descr="Object 12"/>
          <p:cNvPicPr>
            <a:picLocks noChangeAspect="1"/>
          </p:cNvPicPr>
          <p:nvPr/>
        </p:nvPicPr>
        <p:blipFill>
          <a:blip r:embed="rId7">
            <a:extLst/>
          </a:blip>
          <a:stretch>
            <a:fillRect/>
          </a:stretch>
        </p:blipFill>
        <p:spPr>
          <a:xfrm>
            <a:off x="1173824" y="3416027"/>
            <a:ext cx="495301" cy="630239"/>
          </a:xfrm>
          <a:prstGeom prst="rect">
            <a:avLst/>
          </a:prstGeom>
          <a:ln w="12700">
            <a:miter lim="400000"/>
          </a:ln>
        </p:spPr>
      </p:pic>
      <p:pic>
        <p:nvPicPr>
          <p:cNvPr id="595" name="Object 12" descr="Object 12"/>
          <p:cNvPicPr>
            <a:picLocks noChangeAspect="1"/>
          </p:cNvPicPr>
          <p:nvPr/>
        </p:nvPicPr>
        <p:blipFill>
          <a:blip r:embed="rId8">
            <a:extLst/>
          </a:blip>
          <a:stretch>
            <a:fillRect/>
          </a:stretch>
        </p:blipFill>
        <p:spPr>
          <a:xfrm>
            <a:off x="1173824" y="4317727"/>
            <a:ext cx="495301" cy="630239"/>
          </a:xfrm>
          <a:prstGeom prst="rect">
            <a:avLst/>
          </a:prstGeom>
          <a:ln w="12700">
            <a:miter lim="400000"/>
          </a:ln>
        </p:spPr>
      </p:pic>
      <p:pic>
        <p:nvPicPr>
          <p:cNvPr id="596" name="Object 12" descr="Object 12"/>
          <p:cNvPicPr>
            <a:picLocks noChangeAspect="1"/>
          </p:cNvPicPr>
          <p:nvPr/>
        </p:nvPicPr>
        <p:blipFill>
          <a:blip r:embed="rId9">
            <a:extLst/>
          </a:blip>
          <a:stretch>
            <a:fillRect/>
          </a:stretch>
        </p:blipFill>
        <p:spPr>
          <a:xfrm>
            <a:off x="1147756" y="5533845"/>
            <a:ext cx="533401" cy="630239"/>
          </a:xfrm>
          <a:prstGeom prst="rect">
            <a:avLst/>
          </a:prstGeom>
          <a:ln w="12700">
            <a:miter lim="400000"/>
          </a:ln>
        </p:spPr>
      </p:pic>
      <p:grpSp>
        <p:nvGrpSpPr>
          <p:cNvPr id="599" name="群組 20"/>
          <p:cNvGrpSpPr/>
          <p:nvPr/>
        </p:nvGrpSpPr>
        <p:grpSpPr>
          <a:xfrm>
            <a:off x="3826714" y="4799941"/>
            <a:ext cx="520320" cy="520320"/>
            <a:chOff x="0" y="0"/>
            <a:chExt cx="520319" cy="520319"/>
          </a:xfrm>
        </p:grpSpPr>
        <p:sp>
          <p:nvSpPr>
            <p:cNvPr id="597" name="矩形 21"/>
            <p:cNvSpPr/>
            <p:nvPr/>
          </p:nvSpPr>
          <p:spPr>
            <a:xfrm>
              <a:off x="-1" y="-1"/>
              <a:ext cx="520321" cy="520321"/>
            </a:xfrm>
            <a:prstGeom prst="rect">
              <a:avLst/>
            </a:prstGeom>
            <a:gradFill flip="none" rotWithShape="1">
              <a:gsLst>
                <a:gs pos="0">
                  <a:schemeClr val="accent3">
                    <a:hueOff val="263624"/>
                    <a:satOff val="55948"/>
                    <a:lumOff val="27907"/>
                  </a:schemeClr>
                </a:gs>
                <a:gs pos="35000">
                  <a:srgbClr val="E4FDBF"/>
                </a:gs>
                <a:gs pos="100000">
                  <a:schemeClr val="accent3">
                    <a:hueOff val="321486"/>
                    <a:satOff val="58119"/>
                    <a:lumOff val="40966"/>
                  </a:schemeClr>
                </a:gs>
              </a:gsLst>
              <a:lin ang="16200000" scaled="0"/>
            </a:gradFill>
            <a:ln w="9525" cap="flat">
              <a:solidFill>
                <a:srgbClr val="98B955"/>
              </a:solidFill>
              <a:prstDash val="solid"/>
              <a:round/>
            </a:ln>
            <a:effectLst>
              <a:outerShdw sx="100000" sy="100000" kx="0" ky="0" algn="b" rotWithShape="0" blurRad="38100" dist="20000" dir="5400000">
                <a:srgbClr val="000000">
                  <a:alpha val="38000"/>
                </a:srgbClr>
              </a:outerShdw>
            </a:effectLst>
          </p:spPr>
          <p:txBody>
            <a:bodyPr wrap="square" lIns="45719" tIns="45719" rIns="45719" bIns="45719" numCol="1" anchor="ctr">
              <a:noAutofit/>
            </a:bodyPr>
            <a:lstStyle/>
            <a:p>
              <a:pPr algn="ctr"/>
            </a:p>
          </p:txBody>
        </p:sp>
        <p:pic>
          <p:nvPicPr>
            <p:cNvPr id="598" name="Object 12" descr="Object 12"/>
            <p:cNvPicPr>
              <a:picLocks noChangeAspect="1"/>
            </p:cNvPicPr>
            <p:nvPr/>
          </p:nvPicPr>
          <p:blipFill>
            <a:blip r:embed="rId10">
              <a:extLst/>
            </a:blip>
            <a:stretch>
              <a:fillRect/>
            </a:stretch>
          </p:blipFill>
          <p:spPr>
            <a:xfrm>
              <a:off x="92477" y="37927"/>
              <a:ext cx="385764" cy="387351"/>
            </a:xfrm>
            <a:prstGeom prst="rect">
              <a:avLst/>
            </a:prstGeom>
            <a:ln w="12700" cap="flat">
              <a:noFill/>
              <a:miter lim="400000"/>
            </a:ln>
            <a:effectLst/>
          </p:spPr>
        </p:pic>
      </p:grpSp>
      <p:pic>
        <p:nvPicPr>
          <p:cNvPr id="600" name="Object 12" descr="Object 12"/>
          <p:cNvPicPr>
            <a:picLocks noChangeAspect="1"/>
          </p:cNvPicPr>
          <p:nvPr/>
        </p:nvPicPr>
        <p:blipFill>
          <a:blip r:embed="rId11">
            <a:extLst/>
          </a:blip>
          <a:stretch>
            <a:fillRect/>
          </a:stretch>
        </p:blipFill>
        <p:spPr>
          <a:xfrm>
            <a:off x="3884410" y="6153792"/>
            <a:ext cx="354013" cy="488951"/>
          </a:xfrm>
          <a:prstGeom prst="rect">
            <a:avLst/>
          </a:prstGeom>
          <a:ln w="12700">
            <a:miter lim="400000"/>
          </a:ln>
        </p:spPr>
      </p:pic>
      <p:sp>
        <p:nvSpPr>
          <p:cNvPr id="601" name="直線單箭頭接點 24"/>
          <p:cNvSpPr/>
          <p:nvPr/>
        </p:nvSpPr>
        <p:spPr>
          <a:xfrm flipV="1">
            <a:off x="4077921" y="5330704"/>
            <a:ext cx="1" cy="754771"/>
          </a:xfrm>
          <a:prstGeom prst="line">
            <a:avLst/>
          </a:prstGeom>
          <a:ln w="25400">
            <a:solidFill>
              <a:srgbClr val="000000"/>
            </a:solidFill>
            <a:tailEnd type="triangle"/>
          </a:ln>
        </p:spPr>
        <p:txBody>
          <a:bodyPr lIns="45719" rIns="45719"/>
          <a:lstStyle/>
          <a:p>
            <a:pPr/>
          </a:p>
        </p:txBody>
      </p:sp>
      <p:pic>
        <p:nvPicPr>
          <p:cNvPr id="602" name="Object 12" descr="Object 12"/>
          <p:cNvPicPr>
            <a:picLocks noChangeAspect="1"/>
          </p:cNvPicPr>
          <p:nvPr/>
        </p:nvPicPr>
        <p:blipFill>
          <a:blip r:embed="rId12">
            <a:extLst/>
          </a:blip>
          <a:stretch>
            <a:fillRect/>
          </a:stretch>
        </p:blipFill>
        <p:spPr>
          <a:xfrm>
            <a:off x="5048677" y="4746759"/>
            <a:ext cx="787401" cy="533401"/>
          </a:xfrm>
          <a:prstGeom prst="rect">
            <a:avLst/>
          </a:prstGeom>
          <a:ln w="12700">
            <a:miter lim="400000"/>
          </a:ln>
        </p:spPr>
      </p:pic>
      <p:sp>
        <p:nvSpPr>
          <p:cNvPr id="603" name="文字方塊 33"/>
          <p:cNvSpPr txBox="1"/>
          <p:nvPr/>
        </p:nvSpPr>
        <p:spPr>
          <a:xfrm>
            <a:off x="3708125" y="6664894"/>
            <a:ext cx="706584" cy="39247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sz="2400">
                <a:solidFill>
                  <a:srgbClr val="0000FF"/>
                </a:solidFill>
              </a:defRPr>
            </a:lvl1pPr>
          </a:lstStyle>
          <a:p>
            <a:pPr/>
            <a:r>
              <a:t>bias</a:t>
            </a:r>
          </a:p>
        </p:txBody>
      </p:sp>
      <p:pic>
        <p:nvPicPr>
          <p:cNvPr id="604" name="Object 12" descr="Object 12"/>
          <p:cNvPicPr>
            <a:picLocks noChangeAspect="1"/>
          </p:cNvPicPr>
          <p:nvPr/>
        </p:nvPicPr>
        <p:blipFill>
          <a:blip r:embed="rId13">
            <a:extLst/>
          </a:blip>
          <a:stretch>
            <a:fillRect/>
          </a:stretch>
        </p:blipFill>
        <p:spPr>
          <a:xfrm>
            <a:off x="6558236" y="4840373"/>
            <a:ext cx="352426" cy="385764"/>
          </a:xfrm>
          <a:prstGeom prst="rect">
            <a:avLst/>
          </a:prstGeom>
          <a:ln w="12700">
            <a:miter lim="400000"/>
          </a:ln>
        </p:spPr>
      </p:pic>
      <p:sp>
        <p:nvSpPr>
          <p:cNvPr id="605" name="文字方塊 39"/>
          <p:cNvSpPr txBox="1"/>
          <p:nvPr/>
        </p:nvSpPr>
        <p:spPr>
          <a:xfrm>
            <a:off x="4616292" y="5553445"/>
            <a:ext cx="1803341" cy="76077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sz="2400">
                <a:solidFill>
                  <a:srgbClr val="0000FF"/>
                </a:solidFill>
              </a:defRPr>
            </a:lvl1pPr>
          </a:lstStyle>
          <a:p>
            <a:pPr/>
            <a:r>
              <a:t>Activation function</a:t>
            </a:r>
          </a:p>
        </p:txBody>
      </p:sp>
      <p:sp>
        <p:nvSpPr>
          <p:cNvPr id="606" name="文字方塊 38"/>
          <p:cNvSpPr txBox="1"/>
          <p:nvPr/>
        </p:nvSpPr>
        <p:spPr>
          <a:xfrm>
            <a:off x="1873855" y="5848963"/>
            <a:ext cx="1095132" cy="39247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sz="2400">
                <a:solidFill>
                  <a:srgbClr val="0000FF"/>
                </a:solidFill>
              </a:defRPr>
            </a:lvl1pPr>
          </a:lstStyle>
          <a:p>
            <a:pPr/>
            <a:r>
              <a:t>weights</a:t>
            </a:r>
          </a:p>
        </p:txBody>
      </p:sp>
      <p:sp>
        <p:nvSpPr>
          <p:cNvPr id="607" name="文字方塊 34"/>
          <p:cNvSpPr txBox="1"/>
          <p:nvPr/>
        </p:nvSpPr>
        <p:spPr>
          <a:xfrm>
            <a:off x="6360427" y="3921243"/>
            <a:ext cx="1199344" cy="303328"/>
          </a:xfrm>
          <a:prstGeom prst="rect">
            <a:avLst/>
          </a:prstGeom>
          <a:ln w="12700">
            <a:miter lim="400000"/>
          </a:ln>
        </p:spPr>
        <p:txBody>
          <a:bodyPr wrap="none" lIns="0" tIns="0" rIns="0" bIns="0">
            <a:spAutoFit/>
          </a:bodyPr>
          <a:lstStyle/>
          <a:p>
            <a:pPr defTabSz="914400" latinLnBrk="1">
              <a:defRPr sz="1800"/>
            </a:pPr>
            <a14:m>
              <m:oMathPara>
                <m:oMathParaPr>
                  <m:jc m:val="centerGroup"/>
                </m:oMathParaPr>
                <m:oMath>
                  <m:r>
                    <a:rPr xmlns:a="http://schemas.openxmlformats.org/drawingml/2006/main" sz="2800" i="1">
                      <a:solidFill>
                        <a:srgbClr val="000000"/>
                      </a:solidFill>
                      <a:latin typeface="Cambria Math" panose="02040503050406030204" pitchFamily="18" charset="0"/>
                    </a:rPr>
                    <m:t>𝑎</m:t>
                  </m:r>
                  <m:r>
                    <a:rPr xmlns:a="http://schemas.openxmlformats.org/drawingml/2006/main" sz="2800" i="1">
                      <a:solidFill>
                        <a:srgbClr val="000000"/>
                      </a:solidFill>
                      <a:latin typeface="Cambria Math" panose="02040503050406030204" pitchFamily="18" charset="0"/>
                    </a:rPr>
                    <m:t>=</m:t>
                  </m:r>
                  <m:r>
                    <a:rPr xmlns:a="http://schemas.openxmlformats.org/drawingml/2006/main" sz="2800" i="1">
                      <a:solidFill>
                        <a:srgbClr val="000000"/>
                      </a:solidFill>
                      <a:latin typeface="Cambria Math" panose="02040503050406030204" pitchFamily="18" charset="0"/>
                    </a:rPr>
                    <m:t>𝜎</m:t>
                  </m:r>
                  <m:d>
                    <m:dPr>
                      <m:ctrlPr>
                        <a:rPr xmlns:a="http://schemas.openxmlformats.org/drawingml/2006/main" sz="2800" i="1">
                          <a:solidFill>
                            <a:srgbClr val="000000"/>
                          </a:solidFill>
                          <a:latin typeface="Cambria Math" panose="02040503050406030204" pitchFamily="18" charset="0"/>
                        </a:rPr>
                      </m:ctrlPr>
                    </m:dPr>
                    <m:e>
                      <m:r>
                        <a:rPr xmlns:a="http://schemas.openxmlformats.org/drawingml/2006/main" sz="2800" i="1">
                          <a:solidFill>
                            <a:srgbClr val="000000"/>
                          </a:solidFill>
                          <a:latin typeface="Cambria Math" panose="02040503050406030204" pitchFamily="18" charset="0"/>
                        </a:rPr>
                        <m:t>𝑧</m:t>
                      </m:r>
                    </m:e>
                  </m:d>
                </m:oMath>
              </m:oMathPara>
            </a14:m>
            <a:endParaRPr sz="2800"/>
          </a:p>
        </p:txBody>
      </p:sp>
      <p:sp>
        <p:nvSpPr>
          <p:cNvPr id="608" name="文字方塊 38"/>
          <p:cNvSpPr txBox="1"/>
          <p:nvPr/>
        </p:nvSpPr>
        <p:spPr>
          <a:xfrm>
            <a:off x="842861" y="6406993"/>
            <a:ext cx="1095133" cy="39247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sz="2400">
                <a:solidFill>
                  <a:srgbClr val="00B050"/>
                </a:solidFill>
              </a:defRPr>
            </a:lvl1pPr>
          </a:lstStyle>
          <a:p>
            <a:pPr/>
            <a:r>
              <a:t>input</a:t>
            </a:r>
          </a:p>
        </p:txBody>
      </p:sp>
      <p:sp>
        <p:nvSpPr>
          <p:cNvPr id="609" name="文字方塊 38"/>
          <p:cNvSpPr txBox="1"/>
          <p:nvPr/>
        </p:nvSpPr>
        <p:spPr>
          <a:xfrm>
            <a:off x="6278696" y="5150561"/>
            <a:ext cx="1095133" cy="39247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sz="2400">
                <a:solidFill>
                  <a:srgbClr val="00B050"/>
                </a:solidFill>
              </a:defRPr>
            </a:lvl1pPr>
          </a:lstStyle>
          <a:p>
            <a:pPr/>
            <a:r>
              <a:t>output</a:t>
            </a:r>
          </a:p>
        </p:txBody>
      </p:sp>
      <p:sp>
        <p:nvSpPr>
          <p:cNvPr id="610" name="文字方塊 14"/>
          <p:cNvSpPr txBox="1"/>
          <p:nvPr/>
        </p:nvSpPr>
        <p:spPr>
          <a:xfrm rot="5400000">
            <a:off x="2159406" y="4751544"/>
            <a:ext cx="677818" cy="44475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sz="2800"/>
            </a:lvl1pPr>
          </a:lstStyle>
          <a:p>
            <a:pPr/>
            <a:r>
              <a:t>…</a:t>
            </a:r>
          </a:p>
        </p:txBody>
      </p:sp>
      <p:sp>
        <p:nvSpPr>
          <p:cNvPr id="611" name="TextBox 35"/>
          <p:cNvSpPr txBox="1"/>
          <p:nvPr/>
        </p:nvSpPr>
        <p:spPr>
          <a:xfrm>
            <a:off x="1618535" y="7526179"/>
            <a:ext cx="6821329" cy="22851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sz="1000"/>
            </a:lvl1pPr>
          </a:lstStyle>
          <a:p>
            <a:pPr/>
            <a:r>
              <a:t>Slide credit: Hung-yi Lee – Deep Learning Tutorial</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583"/>
                                        </p:tgtEl>
                                        <p:attrNameLst>
                                          <p:attrName>style.visibility</p:attrName>
                                        </p:attrNameLst>
                                      </p:cBhvr>
                                      <p:to>
                                        <p:strVal val="visible"/>
                                      </p:to>
                                    </p:set>
                                  </p:childTnLst>
                                </p:cTn>
                              </p:par>
                            </p:childTnLst>
                          </p:cTn>
                        </p:par>
                        <p:par>
                          <p:cTn id="7" fill="hold">
                            <p:stCondLst>
                              <p:cond delay="0"/>
                            </p:stCondLst>
                            <p:childTnLst>
                              <p:par>
                                <p:cTn id="8" presetClass="entr" nodeType="afterEffect" presetSubtype="0" presetID="1" grpId="2" fill="hold">
                                  <p:stCondLst>
                                    <p:cond delay="0"/>
                                  </p:stCondLst>
                                  <p:iterate type="el" backwards="0">
                                    <p:tmAbs val="0"/>
                                  </p:iterate>
                                  <p:childTnLst>
                                    <p:set>
                                      <p:cBhvr>
                                        <p:cTn id="9" fill="hold"/>
                                        <p:tgtEl>
                                          <p:spTgt spid="593"/>
                                        </p:tgtEl>
                                        <p:attrNameLst>
                                          <p:attrName>style.visibility</p:attrName>
                                        </p:attrNameLst>
                                      </p:cBhvr>
                                      <p:to>
                                        <p:strVal val="visible"/>
                                      </p:to>
                                    </p:set>
                                  </p:childTnLst>
                                </p:cTn>
                              </p:par>
                            </p:childTnLst>
                          </p:cTn>
                        </p:par>
                        <p:par>
                          <p:cTn id="10" fill="hold">
                            <p:stCondLst>
                              <p:cond delay="0"/>
                            </p:stCondLst>
                            <p:childTnLst>
                              <p:par>
                                <p:cTn id="11" presetClass="entr" nodeType="afterEffect" presetSubtype="0" presetID="1" grpId="3" fill="hold">
                                  <p:stCondLst>
                                    <p:cond delay="0"/>
                                  </p:stCondLst>
                                  <p:iterate type="el" backwards="0">
                                    <p:tmAbs val="0"/>
                                  </p:iterate>
                                  <p:childTnLst>
                                    <p:set>
                                      <p:cBhvr>
                                        <p:cTn id="12" fill="hold"/>
                                        <p:tgtEl>
                                          <p:spTgt spid="594"/>
                                        </p:tgtEl>
                                        <p:attrNameLst>
                                          <p:attrName>style.visibility</p:attrName>
                                        </p:attrNameLst>
                                      </p:cBhvr>
                                      <p:to>
                                        <p:strVal val="visible"/>
                                      </p:to>
                                    </p:set>
                                  </p:childTnLst>
                                </p:cTn>
                              </p:par>
                            </p:childTnLst>
                          </p:cTn>
                        </p:par>
                        <p:par>
                          <p:cTn id="13" fill="hold">
                            <p:stCondLst>
                              <p:cond delay="0"/>
                            </p:stCondLst>
                            <p:childTnLst>
                              <p:par>
                                <p:cTn id="14" presetClass="entr" nodeType="afterEffect" presetSubtype="0" presetID="1" grpId="4" fill="hold">
                                  <p:stCondLst>
                                    <p:cond delay="0"/>
                                  </p:stCondLst>
                                  <p:iterate type="el" backwards="0">
                                    <p:tmAbs val="0"/>
                                  </p:iterate>
                                  <p:childTnLst>
                                    <p:set>
                                      <p:cBhvr>
                                        <p:cTn id="15" fill="hold"/>
                                        <p:tgtEl>
                                          <p:spTgt spid="595"/>
                                        </p:tgtEl>
                                        <p:attrNameLst>
                                          <p:attrName>style.visibility</p:attrName>
                                        </p:attrNameLst>
                                      </p:cBhvr>
                                      <p:to>
                                        <p:strVal val="visible"/>
                                      </p:to>
                                    </p:set>
                                  </p:childTnLst>
                                </p:cTn>
                              </p:par>
                            </p:childTnLst>
                          </p:cTn>
                        </p:par>
                        <p:par>
                          <p:cTn id="16" fill="hold">
                            <p:stCondLst>
                              <p:cond delay="0"/>
                            </p:stCondLst>
                            <p:childTnLst>
                              <p:par>
                                <p:cTn id="17" presetClass="entr" nodeType="afterEffect" presetSubtype="0" presetID="1" grpId="5" fill="hold">
                                  <p:stCondLst>
                                    <p:cond delay="0"/>
                                  </p:stCondLst>
                                  <p:iterate type="el" backwards="0">
                                    <p:tmAbs val="0"/>
                                  </p:iterate>
                                  <p:childTnLst>
                                    <p:set>
                                      <p:cBhvr>
                                        <p:cTn id="18" fill="hold"/>
                                        <p:tgtEl>
                                          <p:spTgt spid="596"/>
                                        </p:tgtEl>
                                        <p:attrNameLst>
                                          <p:attrName>style.visibility</p:attrName>
                                        </p:attrNameLst>
                                      </p:cBhvr>
                                      <p:to>
                                        <p:strVal val="visible"/>
                                      </p:to>
                                    </p:set>
                                  </p:childTnLst>
                                </p:cTn>
                              </p:par>
                            </p:childTnLst>
                          </p:cTn>
                        </p:par>
                        <p:par>
                          <p:cTn id="19" fill="hold">
                            <p:stCondLst>
                              <p:cond delay="0"/>
                            </p:stCondLst>
                            <p:childTnLst>
                              <p:par>
                                <p:cTn id="20" presetClass="entr" nodeType="afterEffect" presetSubtype="0" presetID="1" grpId="6" fill="hold">
                                  <p:stCondLst>
                                    <p:cond delay="0"/>
                                  </p:stCondLst>
                                  <p:iterate type="el" backwards="0">
                                    <p:tmAbs val="0"/>
                                  </p:iterate>
                                  <p:childTnLst>
                                    <p:set>
                                      <p:cBhvr>
                                        <p:cTn id="21" fill="hold"/>
                                        <p:tgtEl>
                                          <p:spTgt spid="608"/>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Class="entr" nodeType="clickEffect" presetSubtype="0" presetID="1" grpId="7" fill="hold">
                                  <p:stCondLst>
                                    <p:cond delay="0"/>
                                  </p:stCondLst>
                                  <p:iterate type="el" backwards="0">
                                    <p:tmAbs val="0"/>
                                  </p:iterate>
                                  <p:childTnLst>
                                    <p:set>
                                      <p:cBhvr>
                                        <p:cTn id="25" fill="hold"/>
                                        <p:tgtEl>
                                          <p:spTgt spid="587"/>
                                        </p:tgtEl>
                                        <p:attrNameLst>
                                          <p:attrName>style.visibility</p:attrName>
                                        </p:attrNameLst>
                                      </p:cBhvr>
                                      <p:to>
                                        <p:strVal val="visible"/>
                                      </p:to>
                                    </p:set>
                                  </p:childTnLst>
                                </p:cTn>
                              </p:par>
                            </p:childTnLst>
                          </p:cTn>
                        </p:par>
                        <p:par>
                          <p:cTn id="26" fill="hold">
                            <p:stCondLst>
                              <p:cond delay="0"/>
                            </p:stCondLst>
                            <p:childTnLst>
                              <p:par>
                                <p:cTn id="27" presetClass="entr" nodeType="afterEffect" presetSubtype="0" presetID="1" grpId="8" fill="hold">
                                  <p:stCondLst>
                                    <p:cond delay="0"/>
                                  </p:stCondLst>
                                  <p:iterate type="el" backwards="0">
                                    <p:tmAbs val="0"/>
                                  </p:iterate>
                                  <p:childTnLst>
                                    <p:set>
                                      <p:cBhvr>
                                        <p:cTn id="28" fill="hold"/>
                                        <p:tgtEl>
                                          <p:spTgt spid="588"/>
                                        </p:tgtEl>
                                        <p:attrNameLst>
                                          <p:attrName>style.visibility</p:attrName>
                                        </p:attrNameLst>
                                      </p:cBhvr>
                                      <p:to>
                                        <p:strVal val="visible"/>
                                      </p:to>
                                    </p:set>
                                  </p:childTnLst>
                                </p:cTn>
                              </p:par>
                            </p:childTnLst>
                          </p:cTn>
                        </p:par>
                        <p:par>
                          <p:cTn id="29" fill="hold">
                            <p:stCondLst>
                              <p:cond delay="0"/>
                            </p:stCondLst>
                            <p:childTnLst>
                              <p:par>
                                <p:cTn id="30" presetClass="entr" nodeType="afterEffect" presetSubtype="0" presetID="1" grpId="9" fill="hold">
                                  <p:stCondLst>
                                    <p:cond delay="0"/>
                                  </p:stCondLst>
                                  <p:iterate type="el" backwards="0">
                                    <p:tmAbs val="0"/>
                                  </p:iterate>
                                  <p:childTnLst>
                                    <p:set>
                                      <p:cBhvr>
                                        <p:cTn id="31" fill="hold"/>
                                        <p:tgtEl>
                                          <p:spTgt spid="589"/>
                                        </p:tgtEl>
                                        <p:attrNameLst>
                                          <p:attrName>style.visibility</p:attrName>
                                        </p:attrNameLst>
                                      </p:cBhvr>
                                      <p:to>
                                        <p:strVal val="visible"/>
                                      </p:to>
                                    </p:set>
                                  </p:childTnLst>
                                </p:cTn>
                              </p:par>
                            </p:childTnLst>
                          </p:cTn>
                        </p:par>
                        <p:par>
                          <p:cTn id="32" fill="hold">
                            <p:stCondLst>
                              <p:cond delay="0"/>
                            </p:stCondLst>
                            <p:childTnLst>
                              <p:par>
                                <p:cTn id="33" presetClass="entr" nodeType="afterEffect" presetSubtype="0" presetID="1" grpId="10" fill="hold">
                                  <p:stCondLst>
                                    <p:cond delay="0"/>
                                  </p:stCondLst>
                                  <p:iterate type="el" backwards="0">
                                    <p:tmAbs val="0"/>
                                  </p:iterate>
                                  <p:childTnLst>
                                    <p:set>
                                      <p:cBhvr>
                                        <p:cTn id="34" fill="hold"/>
                                        <p:tgtEl>
                                          <p:spTgt spid="580"/>
                                        </p:tgtEl>
                                        <p:attrNameLst>
                                          <p:attrName>style.visibility</p:attrName>
                                        </p:attrNameLst>
                                      </p:cBhvr>
                                      <p:to>
                                        <p:strVal val="visible"/>
                                      </p:to>
                                    </p:set>
                                  </p:childTnLst>
                                </p:cTn>
                              </p:par>
                            </p:childTnLst>
                          </p:cTn>
                        </p:par>
                        <p:par>
                          <p:cTn id="35" fill="hold">
                            <p:stCondLst>
                              <p:cond delay="0"/>
                            </p:stCondLst>
                            <p:childTnLst>
                              <p:par>
                                <p:cTn id="36" presetClass="entr" nodeType="afterEffect" presetSubtype="0" presetID="1" grpId="11" fill="hold">
                                  <p:stCondLst>
                                    <p:cond delay="0"/>
                                  </p:stCondLst>
                                  <p:iterate type="el" backwards="0">
                                    <p:tmAbs val="0"/>
                                  </p:iterate>
                                  <p:childTnLst>
                                    <p:set>
                                      <p:cBhvr>
                                        <p:cTn id="37" fill="hold"/>
                                        <p:tgtEl>
                                          <p:spTgt spid="606"/>
                                        </p:tgtEl>
                                        <p:attrNameLst>
                                          <p:attrName>style.visibility</p:attrName>
                                        </p:attrNameLst>
                                      </p:cBhvr>
                                      <p:to>
                                        <p:strVal val="visible"/>
                                      </p:to>
                                    </p:set>
                                  </p:childTnLst>
                                </p:cTn>
                              </p:par>
                            </p:childTnLst>
                          </p:cTn>
                        </p:par>
                        <p:par>
                          <p:cTn id="38" fill="hold">
                            <p:stCondLst>
                              <p:cond delay="0"/>
                            </p:stCondLst>
                            <p:childTnLst>
                              <p:par>
                                <p:cTn id="39" presetClass="entr" nodeType="afterEffect" presetSubtype="0" presetID="1" grpId="12" fill="hold">
                                  <p:stCondLst>
                                    <p:cond delay="0"/>
                                  </p:stCondLst>
                                  <p:iterate type="el" backwards="0">
                                    <p:tmAbs val="0"/>
                                  </p:iterate>
                                  <p:childTnLst>
                                    <p:set>
                                      <p:cBhvr>
                                        <p:cTn id="40" fill="hold"/>
                                        <p:tgtEl>
                                          <p:spTgt spid="610"/>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Class="entr" nodeType="clickEffect" presetSubtype="0" presetID="1" grpId="13" fill="hold">
                                  <p:stCondLst>
                                    <p:cond delay="0"/>
                                  </p:stCondLst>
                                  <p:iterate type="el" backwards="0">
                                    <p:tmAbs val="0"/>
                                  </p:iterate>
                                  <p:childTnLst>
                                    <p:set>
                                      <p:cBhvr>
                                        <p:cTn id="44" fill="hold"/>
                                        <p:tgtEl>
                                          <p:spTgt spid="592"/>
                                        </p:tgtEl>
                                        <p:attrNameLst>
                                          <p:attrName>style.visibility</p:attrName>
                                        </p:attrNameLst>
                                      </p:cBhvr>
                                      <p:to>
                                        <p:strVal val="visible"/>
                                      </p:to>
                                    </p:set>
                                  </p:childTnLst>
                                </p:cTn>
                              </p:par>
                            </p:childTnLst>
                          </p:cTn>
                        </p:par>
                        <p:par>
                          <p:cTn id="45" fill="hold">
                            <p:stCondLst>
                              <p:cond delay="0"/>
                            </p:stCondLst>
                            <p:childTnLst>
                              <p:par>
                                <p:cTn id="46" presetClass="entr" nodeType="afterEffect" presetSubtype="0" presetID="1" grpId="14" fill="hold">
                                  <p:stCondLst>
                                    <p:cond delay="0"/>
                                  </p:stCondLst>
                                  <p:iterate type="el" backwards="0">
                                    <p:tmAbs val="0"/>
                                  </p:iterate>
                                  <p:childTnLst>
                                    <p:set>
                                      <p:cBhvr>
                                        <p:cTn id="47" fill="hold"/>
                                        <p:tgtEl>
                                          <p:spTgt spid="613"/>
                                        </p:tgtEl>
                                        <p:attrNameLst>
                                          <p:attrName>style.visibility</p:attrName>
                                        </p:attrNameLst>
                                      </p:cBhvr>
                                      <p:to>
                                        <p:strVal val="visible"/>
                                      </p:to>
                                    </p:set>
                                  </p:childTnLst>
                                </p:cTn>
                              </p:par>
                            </p:childTnLst>
                          </p:cTn>
                        </p:par>
                        <p:par>
                          <p:cTn id="48" fill="hold">
                            <p:stCondLst>
                              <p:cond delay="0"/>
                            </p:stCondLst>
                            <p:childTnLst>
                              <p:par>
                                <p:cTn id="49" presetClass="entr" nodeType="afterEffect" presetSubtype="0" presetID="1" grpId="15" fill="hold">
                                  <p:stCondLst>
                                    <p:cond delay="0"/>
                                  </p:stCondLst>
                                  <p:iterate type="el" backwards="0">
                                    <p:tmAbs val="0"/>
                                  </p:iterate>
                                  <p:childTnLst>
                                    <p:set>
                                      <p:cBhvr>
                                        <p:cTn id="50" fill="hold"/>
                                        <p:tgtEl>
                                          <p:spTgt spid="612"/>
                                        </p:tgtEl>
                                        <p:attrNameLst>
                                          <p:attrName>style.visibility</p:attrName>
                                        </p:attrNameLst>
                                      </p:cBhvr>
                                      <p:to>
                                        <p:strVal val="visible"/>
                                      </p:to>
                                    </p:set>
                                  </p:childTnLst>
                                </p:cTn>
                              </p:par>
                            </p:childTnLst>
                          </p:cTn>
                        </p:par>
                        <p:par>
                          <p:cTn id="51" fill="hold">
                            <p:stCondLst>
                              <p:cond delay="0"/>
                            </p:stCondLst>
                            <p:childTnLst>
                              <p:par>
                                <p:cTn id="52" presetClass="entr" nodeType="afterEffect" presetSubtype="0" presetID="1" grpId="16" fill="hold">
                                  <p:stCondLst>
                                    <p:cond delay="0"/>
                                  </p:stCondLst>
                                  <p:iterate type="el" backwards="0">
                                    <p:tmAbs val="0"/>
                                  </p:iterate>
                                  <p:childTnLst>
                                    <p:set>
                                      <p:cBhvr>
                                        <p:cTn id="53" fill="hold"/>
                                        <p:tgtEl>
                                          <p:spTgt spid="599"/>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Class="entr" nodeType="clickEffect" presetSubtype="0" presetID="1" grpId="17" fill="hold">
                                  <p:stCondLst>
                                    <p:cond delay="0"/>
                                  </p:stCondLst>
                                  <p:iterate type="el" backwards="0">
                                    <p:tmAbs val="0"/>
                                  </p:iterate>
                                  <p:childTnLst>
                                    <p:set>
                                      <p:cBhvr>
                                        <p:cTn id="57" fill="hold"/>
                                        <p:tgtEl>
                                          <p:spTgt spid="582"/>
                                        </p:tgtEl>
                                        <p:attrNameLst>
                                          <p:attrName>style.visibility</p:attrName>
                                        </p:attrNameLst>
                                      </p:cBhvr>
                                      <p:to>
                                        <p:strVal val="visible"/>
                                      </p:to>
                                    </p:set>
                                  </p:childTnLst>
                                </p:cTn>
                              </p:par>
                            </p:childTnLst>
                          </p:cTn>
                        </p:par>
                        <p:par>
                          <p:cTn id="58" fill="hold">
                            <p:stCondLst>
                              <p:cond delay="0"/>
                            </p:stCondLst>
                            <p:childTnLst>
                              <p:par>
                                <p:cTn id="59" presetClass="entr" nodeType="afterEffect" presetSubtype="0" presetID="1" grpId="18" fill="hold">
                                  <p:stCondLst>
                                    <p:cond delay="0"/>
                                  </p:stCondLst>
                                  <p:iterate type="el" backwards="0">
                                    <p:tmAbs val="0"/>
                                  </p:iterate>
                                  <p:childTnLst>
                                    <p:set>
                                      <p:cBhvr>
                                        <p:cTn id="60" fill="hold"/>
                                        <p:tgtEl>
                                          <p:spTgt spid="600"/>
                                        </p:tgtEl>
                                        <p:attrNameLst>
                                          <p:attrName>style.visibility</p:attrName>
                                        </p:attrNameLst>
                                      </p:cBhvr>
                                      <p:to>
                                        <p:strVal val="visible"/>
                                      </p:to>
                                    </p:set>
                                  </p:childTnLst>
                                </p:cTn>
                              </p:par>
                            </p:childTnLst>
                          </p:cTn>
                        </p:par>
                        <p:par>
                          <p:cTn id="61" fill="hold">
                            <p:stCondLst>
                              <p:cond delay="0"/>
                            </p:stCondLst>
                            <p:childTnLst>
                              <p:par>
                                <p:cTn id="62" presetClass="entr" nodeType="afterEffect" presetSubtype="0" presetID="1" grpId="19" fill="hold">
                                  <p:stCondLst>
                                    <p:cond delay="0"/>
                                  </p:stCondLst>
                                  <p:iterate type="el" backwards="0">
                                    <p:tmAbs val="0"/>
                                  </p:iterate>
                                  <p:childTnLst>
                                    <p:set>
                                      <p:cBhvr>
                                        <p:cTn id="63" fill="hold"/>
                                        <p:tgtEl>
                                          <p:spTgt spid="601"/>
                                        </p:tgtEl>
                                        <p:attrNameLst>
                                          <p:attrName>style.visibility</p:attrName>
                                        </p:attrNameLst>
                                      </p:cBhvr>
                                      <p:to>
                                        <p:strVal val="visible"/>
                                      </p:to>
                                    </p:set>
                                  </p:childTnLst>
                                </p:cTn>
                              </p:par>
                            </p:childTnLst>
                          </p:cTn>
                        </p:par>
                        <p:par>
                          <p:cTn id="64" fill="hold">
                            <p:stCondLst>
                              <p:cond delay="0"/>
                            </p:stCondLst>
                            <p:childTnLst>
                              <p:par>
                                <p:cTn id="65" presetClass="entr" nodeType="afterEffect" presetSubtype="0" presetID="1" grpId="20" fill="hold">
                                  <p:stCondLst>
                                    <p:cond delay="0"/>
                                  </p:stCondLst>
                                  <p:iterate type="el" backwards="0">
                                    <p:tmAbs val="0"/>
                                  </p:iterate>
                                  <p:childTnLst>
                                    <p:set>
                                      <p:cBhvr>
                                        <p:cTn id="66" fill="hold"/>
                                        <p:tgtEl>
                                          <p:spTgt spid="603"/>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Class="entr" nodeType="clickEffect" presetSubtype="0" presetID="1" grpId="21" fill="hold">
                                  <p:stCondLst>
                                    <p:cond delay="0"/>
                                  </p:stCondLst>
                                  <p:iterate type="el" backwards="0">
                                    <p:tmAbs val="0"/>
                                  </p:iterate>
                                  <p:childTnLst>
                                    <p:set>
                                      <p:cBhvr>
                                        <p:cTn id="70" fill="hold"/>
                                        <p:tgtEl>
                                          <p:spTgt spid="586"/>
                                        </p:tgtEl>
                                        <p:attrNameLst>
                                          <p:attrName>style.visibility</p:attrName>
                                        </p:attrNameLst>
                                      </p:cBhvr>
                                      <p:to>
                                        <p:strVal val="visible"/>
                                      </p:to>
                                    </p:set>
                                  </p:childTnLst>
                                </p:cTn>
                              </p:par>
                            </p:childTnLst>
                          </p:cTn>
                        </p:par>
                        <p:par>
                          <p:cTn id="71" fill="hold">
                            <p:stCondLst>
                              <p:cond delay="0"/>
                            </p:stCondLst>
                            <p:childTnLst>
                              <p:par>
                                <p:cTn id="72" presetClass="entr" nodeType="afterEffect" presetSubtype="0" presetID="1" grpId="22" fill="hold">
                                  <p:stCondLst>
                                    <p:cond delay="0"/>
                                  </p:stCondLst>
                                  <p:iterate type="el" backwards="0">
                                    <p:tmAbs val="0"/>
                                  </p:iterate>
                                  <p:childTnLst>
                                    <p:set>
                                      <p:cBhvr>
                                        <p:cTn id="73" fill="hold"/>
                                        <p:tgtEl>
                                          <p:spTgt spid="590"/>
                                        </p:tgtEl>
                                        <p:attrNameLst>
                                          <p:attrName>style.visibility</p:attrName>
                                        </p:attrNameLst>
                                      </p:cBhvr>
                                      <p:to>
                                        <p:strVal val="visible"/>
                                      </p:to>
                                    </p:set>
                                  </p:childTnLst>
                                </p:cTn>
                              </p:par>
                            </p:childTnLst>
                          </p:cTn>
                        </p:par>
                      </p:childTnLst>
                    </p:cTn>
                  </p:par>
                  <p:par>
                    <p:cTn id="74" fill="hold">
                      <p:stCondLst>
                        <p:cond delay="indefinite"/>
                      </p:stCondLst>
                      <p:childTnLst>
                        <p:par>
                          <p:cTn id="75" fill="hold">
                            <p:stCondLst>
                              <p:cond delay="0"/>
                            </p:stCondLst>
                            <p:childTnLst>
                              <p:par>
                                <p:cTn id="76" presetClass="entr" nodeType="clickEffect" presetSubtype="0" presetID="1" grpId="23" fill="hold">
                                  <p:stCondLst>
                                    <p:cond delay="0"/>
                                  </p:stCondLst>
                                  <p:iterate type="el" backwards="0">
                                    <p:tmAbs val="0"/>
                                  </p:iterate>
                                  <p:childTnLst>
                                    <p:set>
                                      <p:cBhvr>
                                        <p:cTn id="77" fill="hold"/>
                                        <p:tgtEl>
                                          <p:spTgt spid="585"/>
                                        </p:tgtEl>
                                        <p:attrNameLst>
                                          <p:attrName>style.visibility</p:attrName>
                                        </p:attrNameLst>
                                      </p:cBhvr>
                                      <p:to>
                                        <p:strVal val="visible"/>
                                      </p:to>
                                    </p:set>
                                  </p:childTnLst>
                                </p:cTn>
                              </p:par>
                            </p:childTnLst>
                          </p:cTn>
                        </p:par>
                        <p:par>
                          <p:cTn id="78" fill="hold">
                            <p:stCondLst>
                              <p:cond delay="0"/>
                            </p:stCondLst>
                            <p:childTnLst>
                              <p:par>
                                <p:cTn id="79" presetClass="entr" nodeType="afterEffect" presetSubtype="0" presetID="1" grpId="24" fill="hold">
                                  <p:stCondLst>
                                    <p:cond delay="0"/>
                                  </p:stCondLst>
                                  <p:iterate type="el" backwards="0">
                                    <p:tmAbs val="0"/>
                                  </p:iterate>
                                  <p:childTnLst>
                                    <p:set>
                                      <p:cBhvr>
                                        <p:cTn id="80" fill="hold"/>
                                        <p:tgtEl>
                                          <p:spTgt spid="581"/>
                                        </p:tgtEl>
                                        <p:attrNameLst>
                                          <p:attrName>style.visibility</p:attrName>
                                        </p:attrNameLst>
                                      </p:cBhvr>
                                      <p:to>
                                        <p:strVal val="visible"/>
                                      </p:to>
                                    </p:set>
                                  </p:childTnLst>
                                </p:cTn>
                              </p:par>
                            </p:childTnLst>
                          </p:cTn>
                        </p:par>
                        <p:par>
                          <p:cTn id="81" fill="hold">
                            <p:stCondLst>
                              <p:cond delay="0"/>
                            </p:stCondLst>
                            <p:childTnLst>
                              <p:par>
                                <p:cTn id="82" presetClass="entr" nodeType="afterEffect" presetSubtype="0" presetID="1" grpId="25" fill="hold">
                                  <p:stCondLst>
                                    <p:cond delay="0"/>
                                  </p:stCondLst>
                                  <p:iterate type="el" backwards="0">
                                    <p:tmAbs val="0"/>
                                  </p:iterate>
                                  <p:childTnLst>
                                    <p:set>
                                      <p:cBhvr>
                                        <p:cTn id="83" fill="hold"/>
                                        <p:tgtEl>
                                          <p:spTgt spid="602"/>
                                        </p:tgtEl>
                                        <p:attrNameLst>
                                          <p:attrName>style.visibility</p:attrName>
                                        </p:attrNameLst>
                                      </p:cBhvr>
                                      <p:to>
                                        <p:strVal val="visible"/>
                                      </p:to>
                                    </p:set>
                                  </p:childTnLst>
                                </p:cTn>
                              </p:par>
                            </p:childTnLst>
                          </p:cTn>
                        </p:par>
                        <p:par>
                          <p:cTn id="84" fill="hold">
                            <p:stCondLst>
                              <p:cond delay="0"/>
                            </p:stCondLst>
                            <p:childTnLst>
                              <p:par>
                                <p:cTn id="85" presetClass="entr" nodeType="afterEffect" presetSubtype="0" presetID="1" grpId="26" fill="hold">
                                  <p:stCondLst>
                                    <p:cond delay="0"/>
                                  </p:stCondLst>
                                  <p:iterate type="el" backwards="0">
                                    <p:tmAbs val="0"/>
                                  </p:iterate>
                                  <p:childTnLst>
                                    <p:set>
                                      <p:cBhvr>
                                        <p:cTn id="86" fill="hold"/>
                                        <p:tgtEl>
                                          <p:spTgt spid="604"/>
                                        </p:tgtEl>
                                        <p:attrNameLst>
                                          <p:attrName>style.visibility</p:attrName>
                                        </p:attrNameLst>
                                      </p:cBhvr>
                                      <p:to>
                                        <p:strVal val="visible"/>
                                      </p:to>
                                    </p:set>
                                  </p:childTnLst>
                                </p:cTn>
                              </p:par>
                            </p:childTnLst>
                          </p:cTn>
                        </p:par>
                        <p:par>
                          <p:cTn id="87" fill="hold">
                            <p:stCondLst>
                              <p:cond delay="0"/>
                            </p:stCondLst>
                            <p:childTnLst>
                              <p:par>
                                <p:cTn id="88" presetClass="entr" nodeType="afterEffect" presetSubtype="0" presetID="1" grpId="27" fill="hold">
                                  <p:stCondLst>
                                    <p:cond delay="0"/>
                                  </p:stCondLst>
                                  <p:iterate type="el" backwards="0">
                                    <p:tmAbs val="0"/>
                                  </p:iterate>
                                  <p:childTnLst>
                                    <p:set>
                                      <p:cBhvr>
                                        <p:cTn id="89" fill="hold"/>
                                        <p:tgtEl>
                                          <p:spTgt spid="605"/>
                                        </p:tgtEl>
                                        <p:attrNameLst>
                                          <p:attrName>style.visibility</p:attrName>
                                        </p:attrNameLst>
                                      </p:cBhvr>
                                      <p:to>
                                        <p:strVal val="visible"/>
                                      </p:to>
                                    </p:set>
                                  </p:childTnLst>
                                </p:cTn>
                              </p:par>
                            </p:childTnLst>
                          </p:cTn>
                        </p:par>
                        <p:par>
                          <p:cTn id="90" fill="hold">
                            <p:stCondLst>
                              <p:cond delay="0"/>
                            </p:stCondLst>
                            <p:childTnLst>
                              <p:par>
                                <p:cTn id="91" presetClass="entr" nodeType="afterEffect" presetSubtype="0" presetID="1" grpId="28" fill="hold">
                                  <p:stCondLst>
                                    <p:cond delay="0"/>
                                  </p:stCondLst>
                                  <p:iterate type="el" backwards="0">
                                    <p:tmAbs val="0"/>
                                  </p:iterate>
                                  <p:childTnLst>
                                    <p:set>
                                      <p:cBhvr>
                                        <p:cTn id="92" fill="hold"/>
                                        <p:tgtEl>
                                          <p:spTgt spid="60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581" grpId="24"/>
      <p:bldP build="whole" bldLvl="1" animBg="1" rev="0" advAuto="0" spid="608" grpId="6"/>
      <p:bldP build="whole" bldLvl="1" animBg="1" rev="0" advAuto="0" spid="606" grpId="11"/>
      <p:bldP build="whole" bldLvl="1" animBg="1" rev="0" advAuto="0" spid="603" grpId="20"/>
      <p:bldP build="whole" bldLvl="1" animBg="1" rev="0" advAuto="0" spid="593" grpId="2"/>
      <p:bldP build="whole" bldLvl="1" animBg="1" rev="0" advAuto="0" spid="586" grpId="21"/>
      <p:bldP build="whole" bldLvl="1" animBg="1" rev="0" advAuto="0" spid="604" grpId="26"/>
      <p:bldP build="whole" bldLvl="1" animBg="1" rev="0" advAuto="0" spid="585" grpId="23"/>
      <p:bldP build="whole" bldLvl="1" animBg="1" rev="0" advAuto="0" spid="596" grpId="5"/>
      <p:bldP build="whole" bldLvl="1" animBg="1" rev="0" advAuto="0" spid="594" grpId="3"/>
      <p:bldP build="whole" bldLvl="1" animBg="1" rev="0" advAuto="0" spid="605" grpId="27"/>
      <p:bldP build="whole" bldLvl="1" animBg="1" rev="0" advAuto="0" spid="588" grpId="8"/>
      <p:bldP build="whole" bldLvl="1" animBg="1" rev="0" advAuto="0" spid="602" grpId="25"/>
      <p:bldP build="whole" bldLvl="1" animBg="1" rev="0" advAuto="0" spid="610" grpId="12"/>
      <p:bldP build="whole" bldLvl="1" animBg="1" rev="0" advAuto="0" spid="599" grpId="16"/>
      <p:bldP build="whole" bldLvl="1" animBg="1" rev="0" advAuto="0" spid="587" grpId="7"/>
      <p:bldP build="whole" bldLvl="1" animBg="1" rev="0" advAuto="0" spid="592" grpId="13"/>
      <p:bldP build="whole" bldLvl="1" animBg="1" rev="0" advAuto="0" spid="590" grpId="22"/>
      <p:bldP build="whole" bldLvl="1" animBg="1" rev="0" advAuto="0" spid="609" grpId="28"/>
      <p:bldP build="whole" bldLvl="1" animBg="1" rev="0" advAuto="0" spid="601" grpId="19"/>
      <p:bldP build="whole" bldLvl="1" animBg="1" rev="0" advAuto="0" spid="612" grpId="15"/>
      <p:bldP build="whole" bldLvl="1" animBg="1" rev="0" advAuto="0" spid="589" grpId="9"/>
      <p:bldP build="whole" bldLvl="1" animBg="1" rev="0" advAuto="0" spid="580" grpId="10"/>
      <p:bldP build="whole" bldLvl="1" animBg="1" rev="0" advAuto="0" spid="583" grpId="1"/>
      <p:bldP build="whole" bldLvl="1" animBg="1" rev="0" advAuto="0" spid="595" grpId="4"/>
      <p:bldP build="whole" bldLvl="1" animBg="1" rev="0" advAuto="0" spid="582" grpId="17"/>
      <p:bldP build="whole" bldLvl="1" animBg="1" rev="0" advAuto="0" spid="600" grpId="18"/>
      <p:bldP build="whole" bldLvl="1" animBg="1" rev="0" advAuto="0" spid="613" grpId="14"/>
    </p:bldLst>
  </p:timing>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15" name="TextBox 3"/>
          <p:cNvSpPr txBox="1"/>
          <p:nvPr>
            <p:ph type="sldNum" sz="quarter" idx="2"/>
          </p:nvPr>
        </p:nvSpPr>
        <p:spPr>
          <a:xfrm>
            <a:off x="9760731" y="7458470"/>
            <a:ext cx="258625" cy="24830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616" name="Title 1"/>
          <p:cNvSpPr txBox="1"/>
          <p:nvPr>
            <p:ph type="title"/>
          </p:nvPr>
        </p:nvSpPr>
        <p:spPr>
          <a:prstGeom prst="rect">
            <a:avLst/>
          </a:prstGeom>
        </p:spPr>
        <p:txBody>
          <a:bodyPr/>
          <a:lstStyle/>
          <a:p>
            <a:pPr/>
            <a:r>
              <a:t>Elements of Neural Networks </a:t>
            </a:r>
          </a:p>
        </p:txBody>
      </p:sp>
      <p:sp>
        <p:nvSpPr>
          <p:cNvPr id="617" name="Content Placeholder 2"/>
          <p:cNvSpPr txBox="1"/>
          <p:nvPr>
            <p:ph type="body" idx="1"/>
          </p:nvPr>
        </p:nvSpPr>
        <p:spPr>
          <a:xfrm>
            <a:off x="276672" y="2090802"/>
            <a:ext cx="9584267" cy="5367668"/>
          </a:xfrm>
          <a:prstGeom prst="rect">
            <a:avLst/>
          </a:prstGeom>
        </p:spPr>
        <p:txBody>
          <a:bodyPr/>
          <a:lstStyle/>
          <a:p>
            <a:pPr/>
            <a:r>
              <a:t>A NN with one hidden layer and one output layer</a:t>
            </a:r>
          </a:p>
        </p:txBody>
      </p:sp>
      <p:sp>
        <p:nvSpPr>
          <p:cNvPr id="618" name="Content Placeholder 3"/>
          <p:cNvSpPr txBox="1"/>
          <p:nvPr/>
        </p:nvSpPr>
        <p:spPr>
          <a:xfrm>
            <a:off x="322392" y="1509936"/>
            <a:ext cx="6101248" cy="350294"/>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defTabSz="914322">
              <a:spcBef>
                <a:spcPts val="300"/>
              </a:spcBef>
              <a:defRPr i="1" sz="1400">
                <a:latin typeface="Arial"/>
                <a:ea typeface="Arial"/>
                <a:cs typeface="Arial"/>
                <a:sym typeface="Arial"/>
              </a:defRPr>
            </a:lvl1pPr>
          </a:lstStyle>
          <a:p>
            <a:pPr/>
            <a:r>
              <a:t>Introduction to Neural Networks</a:t>
            </a:r>
          </a:p>
        </p:txBody>
      </p:sp>
      <p:sp>
        <p:nvSpPr>
          <p:cNvPr id="619" name="Στρογγυλεμένο ορθογώνιο 11"/>
          <p:cNvSpPr/>
          <p:nvPr/>
        </p:nvSpPr>
        <p:spPr>
          <a:xfrm>
            <a:off x="1819888" y="2841014"/>
            <a:ext cx="1131571" cy="4240531"/>
          </a:xfrm>
          <a:prstGeom prst="roundRect">
            <a:avLst>
              <a:gd name="adj" fmla="val 16667"/>
            </a:avLst>
          </a:prstGeom>
          <a:gradFill>
            <a:gsLst>
              <a:gs pos="0">
                <a:schemeClr val="accent4">
                  <a:hueOff val="-206663"/>
                  <a:satOff val="29896"/>
                  <a:lumOff val="29240"/>
                </a:schemeClr>
              </a:gs>
              <a:gs pos="35000">
                <a:srgbClr val="D8C9EE"/>
              </a:gs>
              <a:gs pos="100000">
                <a:schemeClr val="accent4">
                  <a:hueOff val="-242556"/>
                  <a:satOff val="32941"/>
                  <a:lumOff val="43328"/>
                </a:schemeClr>
              </a:gs>
            </a:gsLst>
            <a:lin ang="16200000"/>
          </a:gradFill>
          <a:ln>
            <a:solidFill>
              <a:srgbClr val="7D60A0"/>
            </a:solidFill>
          </a:ln>
          <a:effectLst>
            <a:outerShdw sx="100000" sy="100000" kx="0" ky="0" algn="b" rotWithShape="0" blurRad="38100" dist="20000" dir="5400000">
              <a:srgbClr val="000000">
                <a:alpha val="38000"/>
              </a:srgbClr>
            </a:outerShdw>
          </a:effectLst>
        </p:spPr>
        <p:txBody>
          <a:bodyPr lIns="45719" rIns="45719" anchor="ctr"/>
          <a:lstStyle/>
          <a:p>
            <a:pPr algn="ctr"/>
          </a:p>
        </p:txBody>
      </p:sp>
      <p:sp>
        <p:nvSpPr>
          <p:cNvPr id="620" name="Στρογγυλεμένο ορθογώνιο 12"/>
          <p:cNvSpPr/>
          <p:nvPr/>
        </p:nvSpPr>
        <p:spPr>
          <a:xfrm>
            <a:off x="3454379" y="3972583"/>
            <a:ext cx="868014" cy="1944001"/>
          </a:xfrm>
          <a:prstGeom prst="roundRect">
            <a:avLst>
              <a:gd name="adj" fmla="val 16667"/>
            </a:avLst>
          </a:prstGeom>
          <a:gradFill>
            <a:gsLst>
              <a:gs pos="0">
                <a:schemeClr val="accent3">
                  <a:hueOff val="263624"/>
                  <a:satOff val="55948"/>
                  <a:lumOff val="27907"/>
                </a:schemeClr>
              </a:gs>
              <a:gs pos="35000">
                <a:srgbClr val="E4FDBF"/>
              </a:gs>
              <a:gs pos="100000">
                <a:schemeClr val="accent3">
                  <a:hueOff val="321486"/>
                  <a:satOff val="58119"/>
                  <a:lumOff val="40966"/>
                </a:schemeClr>
              </a:gs>
            </a:gsLst>
            <a:lin ang="16200000"/>
          </a:gradFill>
          <a:ln>
            <a:solidFill>
              <a:srgbClr val="98B955"/>
            </a:solidFill>
          </a:ln>
          <a:effectLst>
            <a:outerShdw sx="100000" sy="100000" kx="0" ky="0" algn="b" rotWithShape="0" blurRad="38100" dist="20000" dir="5400000">
              <a:srgbClr val="000000">
                <a:alpha val="38000"/>
              </a:srgbClr>
            </a:outerShdw>
          </a:effectLst>
        </p:spPr>
        <p:txBody>
          <a:bodyPr lIns="45719" rIns="45719" anchor="ctr"/>
          <a:lstStyle/>
          <a:p>
            <a:pPr algn="ctr"/>
          </a:p>
        </p:txBody>
      </p:sp>
      <p:sp>
        <p:nvSpPr>
          <p:cNvPr id="621" name="Στρογγυλεμένο ορθογώνιο 16"/>
          <p:cNvSpPr/>
          <p:nvPr/>
        </p:nvSpPr>
        <p:spPr>
          <a:xfrm>
            <a:off x="448289" y="3401686"/>
            <a:ext cx="868014" cy="3085500"/>
          </a:xfrm>
          <a:prstGeom prst="roundRect">
            <a:avLst>
              <a:gd name="adj" fmla="val 16667"/>
            </a:avLst>
          </a:prstGeom>
          <a:gradFill>
            <a:gsLst>
              <a:gs pos="0">
                <a:schemeClr val="accent1">
                  <a:hueOff val="357503"/>
                  <a:satOff val="54545"/>
                  <a:lumOff val="29273"/>
                </a:schemeClr>
              </a:gs>
              <a:gs pos="35000">
                <a:srgbClr val="BDD4FF"/>
              </a:gs>
              <a:gs pos="100000">
                <a:schemeClr val="accent1">
                  <a:hueOff val="418253"/>
                  <a:satOff val="54545"/>
                  <a:lumOff val="42493"/>
                </a:schemeClr>
              </a:gs>
            </a:gsLst>
            <a:lin ang="16200000"/>
          </a:gradFill>
          <a:ln>
            <a:solidFill>
              <a:srgbClr val="4A7EBB"/>
            </a:solidFill>
          </a:ln>
          <a:effectLst>
            <a:outerShdw sx="100000" sy="100000" kx="0" ky="0" algn="b" rotWithShape="0" blurRad="38100" dist="20000" dir="5400000">
              <a:srgbClr val="000000">
                <a:alpha val="38000"/>
              </a:srgbClr>
            </a:outerShdw>
          </a:effectLst>
        </p:spPr>
        <p:txBody>
          <a:bodyPr lIns="45719" rIns="45719" anchor="ctr"/>
          <a:lstStyle/>
          <a:p>
            <a:pPr algn="ctr"/>
          </a:p>
        </p:txBody>
      </p:sp>
      <p:pic>
        <p:nvPicPr>
          <p:cNvPr id="622" name="Picture 7" descr="Picture 7"/>
          <p:cNvPicPr>
            <a:picLocks noChangeAspect="1"/>
          </p:cNvPicPr>
          <p:nvPr/>
        </p:nvPicPr>
        <p:blipFill>
          <a:blip r:embed="rId2">
            <a:extLst/>
          </a:blip>
          <a:stretch>
            <a:fillRect/>
          </a:stretch>
        </p:blipFill>
        <p:spPr>
          <a:xfrm>
            <a:off x="492695" y="2650514"/>
            <a:ext cx="3810001" cy="4584701"/>
          </a:xfrm>
          <a:prstGeom prst="rect">
            <a:avLst/>
          </a:prstGeom>
          <a:ln w="12700">
            <a:miter lim="400000"/>
          </a:ln>
        </p:spPr>
      </p:pic>
      <p:sp>
        <p:nvSpPr>
          <p:cNvPr id="623" name="TextBox 8"/>
          <p:cNvSpPr txBox="1"/>
          <p:nvPr/>
        </p:nvSpPr>
        <p:spPr>
          <a:xfrm>
            <a:off x="2335084" y="7077705"/>
            <a:ext cx="125223" cy="176531"/>
          </a:xfrm>
          <a:prstGeom prst="rect">
            <a:avLst/>
          </a:prstGeom>
          <a:ln w="12700">
            <a:miter lim="400000"/>
          </a:ln>
        </p:spPr>
        <p:txBody>
          <a:bodyPr wrap="none" lIns="0" tIns="0" rIns="0" bIns="0">
            <a:spAutoFit/>
          </a:bodyPr>
          <a:lstStyle/>
          <a:p>
            <a:pPr defTabSz="914400" latinLnBrk="1">
              <a:defRPr sz="1800"/>
            </a:pPr>
            <a14:m>
              <m:oMathPara>
                <m:oMathParaPr>
                  <m:jc m:val="centerGroup"/>
                </m:oMathParaPr>
                <m:oMath>
                  <m:r>
                    <a:rPr xmlns:a="http://schemas.openxmlformats.org/drawingml/2006/main" sz="2000" i="1">
                      <a:solidFill>
                        <a:srgbClr val="8064A2"/>
                      </a:solidFill>
                      <a:latin typeface="Cambria Math" panose="02040503050406030204" pitchFamily="18" charset="0"/>
                    </a:rPr>
                    <m:t>𝒉</m:t>
                  </m:r>
                </m:oMath>
              </m:oMathPara>
            </a14:m>
            <a:endParaRPr sz="2000"/>
          </a:p>
        </p:txBody>
      </p:sp>
      <p:sp>
        <p:nvSpPr>
          <p:cNvPr id="624" name="Ορθογώνιο 14"/>
          <p:cNvSpPr txBox="1"/>
          <p:nvPr/>
        </p:nvSpPr>
        <p:spPr>
          <a:xfrm>
            <a:off x="3826535" y="5871762"/>
            <a:ext cx="123699" cy="169419"/>
          </a:xfrm>
          <a:prstGeom prst="rect">
            <a:avLst/>
          </a:prstGeom>
          <a:ln w="12700">
            <a:miter lim="400000"/>
          </a:ln>
        </p:spPr>
        <p:txBody>
          <a:bodyPr wrap="none" lIns="0" tIns="0" rIns="0" bIns="0">
            <a:spAutoFit/>
          </a:bodyPr>
          <a:lstStyle/>
          <a:p>
            <a:pPr defTabSz="914400" latinLnBrk="1">
              <a:defRPr sz="1800"/>
            </a:pPr>
            <a14:m>
              <m:oMathPara>
                <m:oMathParaPr>
                  <m:jc m:val="centerGroup"/>
                </m:oMathParaPr>
                <m:oMath>
                  <m:r>
                    <a:rPr xmlns:a="http://schemas.openxmlformats.org/drawingml/2006/main" sz="2000" i="1">
                      <a:solidFill>
                        <a:srgbClr val="9BBB59"/>
                      </a:solidFill>
                      <a:latin typeface="Cambria Math" panose="02040503050406030204" pitchFamily="18" charset="0"/>
                    </a:rPr>
                    <m:t>𝒚</m:t>
                  </m:r>
                </m:oMath>
              </m:oMathPara>
            </a14:m>
            <a:endParaRPr sz="2000">
              <a:solidFill>
                <a:srgbClr val="9BBB59"/>
              </a:solidFill>
            </a:endParaRPr>
          </a:p>
        </p:txBody>
      </p:sp>
      <p:sp>
        <p:nvSpPr>
          <p:cNvPr id="625" name="Ορθογώνιο 15"/>
          <p:cNvSpPr txBox="1"/>
          <p:nvPr/>
        </p:nvSpPr>
        <p:spPr>
          <a:xfrm>
            <a:off x="817524" y="6475557"/>
            <a:ext cx="129541" cy="119381"/>
          </a:xfrm>
          <a:prstGeom prst="rect">
            <a:avLst/>
          </a:prstGeom>
          <a:ln w="12700">
            <a:miter lim="400000"/>
          </a:ln>
        </p:spPr>
        <p:txBody>
          <a:bodyPr wrap="none" lIns="0" tIns="0" rIns="0" bIns="0">
            <a:spAutoFit/>
          </a:bodyPr>
          <a:lstStyle/>
          <a:p>
            <a:pPr defTabSz="914400" latinLnBrk="1">
              <a:defRPr sz="1800"/>
            </a:pPr>
            <a14:m>
              <m:oMathPara>
                <m:oMathParaPr>
                  <m:jc m:val="centerGroup"/>
                </m:oMathParaPr>
                <m:oMath>
                  <m:r>
                    <a:rPr xmlns:a="http://schemas.openxmlformats.org/drawingml/2006/main" sz="2000" i="1">
                      <a:solidFill>
                        <a:srgbClr val="FF0000"/>
                      </a:solidFill>
                      <a:latin typeface="Cambria Math" panose="02040503050406030204" pitchFamily="18" charset="0"/>
                    </a:rPr>
                    <m:t>𝒙</m:t>
                  </m:r>
                </m:oMath>
              </m:oMathPara>
            </a14:m>
            <a:endParaRPr sz="2000"/>
          </a:p>
        </p:txBody>
      </p:sp>
      <p:sp>
        <p:nvSpPr>
          <p:cNvPr id="626" name="TextBox 13"/>
          <p:cNvSpPr txBox="1"/>
          <p:nvPr/>
        </p:nvSpPr>
        <p:spPr>
          <a:xfrm>
            <a:off x="5704928" y="3520985"/>
            <a:ext cx="3301105" cy="237491"/>
          </a:xfrm>
          <a:prstGeom prst="rect">
            <a:avLst/>
          </a:prstGeom>
          <a:ln w="12700">
            <a:miter lim="400000"/>
          </a:ln>
        </p:spPr>
        <p:txBody>
          <a:bodyPr wrap="none" lIns="0" tIns="0" rIns="0" bIns="0">
            <a:spAutoFit/>
          </a:bodyPr>
          <a:lstStyle/>
          <a:p>
            <a:pPr defTabSz="914400" latinLnBrk="1">
              <a:defRPr sz="1800"/>
            </a:pPr>
            <a14:m>
              <m:oMathPara>
                <m:oMathParaPr>
                  <m:jc m:val="centerGroup"/>
                </m:oMathParaPr>
                <m:oMath>
                  <m:r>
                    <a:rPr xmlns:a="http://schemas.openxmlformats.org/drawingml/2006/main" sz="2000" i="1">
                      <a:solidFill>
                        <a:srgbClr val="8064A2"/>
                      </a:solidFill>
                      <a:latin typeface="Cambria Math" panose="02040503050406030204" pitchFamily="18" charset="0"/>
                    </a:rPr>
                    <m:t>𝒉</m:t>
                  </m:r>
                  <m:r>
                    <a:rPr xmlns:a="http://schemas.openxmlformats.org/drawingml/2006/main" sz="2000" i="1">
                      <a:solidFill>
                        <a:srgbClr val="8064A2"/>
                      </a:solidFill>
                      <a:latin typeface="Cambria Math" panose="02040503050406030204" pitchFamily="18" charset="0"/>
                    </a:rPr>
                    <m:t>𝒊</m:t>
                  </m:r>
                  <m:r>
                    <a:rPr xmlns:a="http://schemas.openxmlformats.org/drawingml/2006/main" sz="2000" i="1">
                      <a:solidFill>
                        <a:srgbClr val="8064A2"/>
                      </a:solidFill>
                      <a:latin typeface="Cambria Math" panose="02040503050406030204" pitchFamily="18" charset="0"/>
                    </a:rPr>
                    <m:t>𝒅</m:t>
                  </m:r>
                  <m:r>
                    <a:rPr xmlns:a="http://schemas.openxmlformats.org/drawingml/2006/main" sz="2000" i="1">
                      <a:solidFill>
                        <a:srgbClr val="8064A2"/>
                      </a:solidFill>
                      <a:latin typeface="Cambria Math" panose="02040503050406030204" pitchFamily="18" charset="0"/>
                    </a:rPr>
                    <m:t>𝒅</m:t>
                  </m:r>
                  <m:r>
                    <a:rPr xmlns:a="http://schemas.openxmlformats.org/drawingml/2006/main" sz="2000" i="1">
                      <a:solidFill>
                        <a:srgbClr val="8064A2"/>
                      </a:solidFill>
                      <a:latin typeface="Cambria Math" panose="02040503050406030204" pitchFamily="18" charset="0"/>
                    </a:rPr>
                    <m:t>𝒆</m:t>
                  </m:r>
                  <m:r>
                    <a:rPr xmlns:a="http://schemas.openxmlformats.org/drawingml/2006/main" sz="2000" i="1">
                      <a:solidFill>
                        <a:srgbClr val="8064A2"/>
                      </a:solidFill>
                      <a:latin typeface="Cambria Math" panose="02040503050406030204" pitchFamily="18" charset="0"/>
                    </a:rPr>
                    <m:t>𝒏</m:t>
                  </m:r>
                  <m:r>
                    <a:rPr xmlns:a="http://schemas.openxmlformats.org/drawingml/2006/main" sz="2000" i="1">
                      <a:solidFill>
                        <a:srgbClr val="8064A2"/>
                      </a:solidFill>
                      <a:latin typeface="Cambria Math" panose="02040503050406030204" pitchFamily="18" charset="0"/>
                    </a:rPr>
                    <m:t/>
                  </m:r>
                  <m:r>
                    <a:rPr xmlns:a="http://schemas.openxmlformats.org/drawingml/2006/main" sz="2000" i="1">
                      <a:solidFill>
                        <a:srgbClr val="8064A2"/>
                      </a:solidFill>
                      <a:latin typeface="Cambria Math" panose="02040503050406030204" pitchFamily="18" charset="0"/>
                    </a:rPr>
                    <m:t>𝒍</m:t>
                  </m:r>
                  <m:r>
                    <a:rPr xmlns:a="http://schemas.openxmlformats.org/drawingml/2006/main" sz="2000" i="1">
                      <a:solidFill>
                        <a:srgbClr val="8064A2"/>
                      </a:solidFill>
                      <a:latin typeface="Cambria Math" panose="02040503050406030204" pitchFamily="18" charset="0"/>
                    </a:rPr>
                    <m:t>𝒂</m:t>
                  </m:r>
                  <m:r>
                    <a:rPr xmlns:a="http://schemas.openxmlformats.org/drawingml/2006/main" sz="2000" i="1">
                      <a:solidFill>
                        <a:srgbClr val="8064A2"/>
                      </a:solidFill>
                      <a:latin typeface="Cambria Math" panose="02040503050406030204" pitchFamily="18" charset="0"/>
                    </a:rPr>
                    <m:t>𝒚</m:t>
                  </m:r>
                  <m:r>
                    <a:rPr xmlns:a="http://schemas.openxmlformats.org/drawingml/2006/main" sz="2000" i="1">
                      <a:solidFill>
                        <a:srgbClr val="8064A2"/>
                      </a:solidFill>
                      <a:latin typeface="Cambria Math" panose="02040503050406030204" pitchFamily="18" charset="0"/>
                    </a:rPr>
                    <m:t>𝒆</m:t>
                  </m:r>
                  <m:r>
                    <a:rPr xmlns:a="http://schemas.openxmlformats.org/drawingml/2006/main" sz="2000" i="1">
                      <a:solidFill>
                        <a:srgbClr val="8064A2"/>
                      </a:solidFill>
                      <a:latin typeface="Cambria Math" panose="02040503050406030204" pitchFamily="18" charset="0"/>
                    </a:rPr>
                    <m:t>𝒓</m:t>
                  </m:r>
                  <m:r>
                    <a:rPr xmlns:a="http://schemas.openxmlformats.org/drawingml/2006/main" sz="2000" i="1">
                      <a:solidFill>
                        <a:srgbClr val="8064A2"/>
                      </a:solidFill>
                      <a:latin typeface="Cambria Math" panose="02040503050406030204" pitchFamily="18" charset="0"/>
                    </a:rPr>
                    <m:t/>
                  </m:r>
                  <m:r>
                    <a:rPr xmlns:a="http://schemas.openxmlformats.org/drawingml/2006/main" sz="2000" i="1">
                      <a:solidFill>
                        <a:srgbClr val="8064A2"/>
                      </a:solidFill>
                      <a:latin typeface="Cambria Math" panose="02040503050406030204" pitchFamily="18" charset="0"/>
                    </a:rPr>
                    <m:t>𝒉</m:t>
                  </m:r>
                  <m:r>
                    <a:rPr xmlns:a="http://schemas.openxmlformats.org/drawingml/2006/main" sz="2000" i="1">
                      <a:solidFill>
                        <a:srgbClr val="8064A2"/>
                      </a:solidFill>
                      <a:latin typeface="Cambria Math" panose="02040503050406030204" pitchFamily="18" charset="0"/>
                    </a:rPr>
                    <m:t>=</m:t>
                  </m:r>
                  <m:r>
                    <a:rPr xmlns:a="http://schemas.openxmlformats.org/drawingml/2006/main" sz="2000" i="1">
                      <a:solidFill>
                        <a:srgbClr val="8064A2"/>
                      </a:solidFill>
                      <a:latin typeface="Cambria Math" panose="02040503050406030204" pitchFamily="18" charset="0"/>
                    </a:rPr>
                    <m:t>𝝈</m:t>
                  </m:r>
                  <m:r>
                    <a:rPr xmlns:a="http://schemas.openxmlformats.org/drawingml/2006/main" sz="2000" i="1">
                      <a:solidFill>
                        <a:srgbClr val="8064A2"/>
                      </a:solidFill>
                      <a:latin typeface="Cambria Math" panose="02040503050406030204" pitchFamily="18" charset="0"/>
                    </a:rPr>
                    <m:t>(</m:t>
                  </m:r>
                  <m:sSub>
                    <m:e>
                      <m:r>
                        <a:rPr xmlns:a="http://schemas.openxmlformats.org/drawingml/2006/main" sz="2000" i="1">
                          <a:solidFill>
                            <a:srgbClr val="8064A2"/>
                          </a:solidFill>
                          <a:latin typeface="Cambria Math" panose="02040503050406030204" pitchFamily="18" charset="0"/>
                        </a:rPr>
                        <m:t>𝐖</m:t>
                      </m:r>
                    </m:e>
                    <m:sub>
                      <m:r>
                        <a:rPr xmlns:a="http://schemas.openxmlformats.org/drawingml/2006/main" sz="2000" i="1">
                          <a:solidFill>
                            <a:srgbClr val="8064A2"/>
                          </a:solidFill>
                          <a:latin typeface="Cambria Math" panose="02040503050406030204" pitchFamily="18" charset="0"/>
                        </a:rPr>
                        <m:t>𝟏</m:t>
                      </m:r>
                    </m:sub>
                  </m:sSub>
                  <m:r>
                    <a:rPr xmlns:a="http://schemas.openxmlformats.org/drawingml/2006/main" sz="2000" i="1">
                      <a:solidFill>
                        <a:srgbClr val="8064A2"/>
                      </a:solidFill>
                      <a:latin typeface="Cambria Math" panose="02040503050406030204" pitchFamily="18" charset="0"/>
                    </a:rPr>
                    <m:t>𝒙</m:t>
                  </m:r>
                  <m:r>
                    <a:rPr xmlns:a="http://schemas.openxmlformats.org/drawingml/2006/main" sz="2000" i="1">
                      <a:solidFill>
                        <a:srgbClr val="8064A2"/>
                      </a:solidFill>
                      <a:latin typeface="Cambria Math" panose="02040503050406030204" pitchFamily="18" charset="0"/>
                    </a:rPr>
                    <m:t>+</m:t>
                  </m:r>
                  <m:sSub>
                    <m:e>
                      <m:r>
                        <a:rPr xmlns:a="http://schemas.openxmlformats.org/drawingml/2006/main" sz="2000" i="1">
                          <a:solidFill>
                            <a:srgbClr val="8064A2"/>
                          </a:solidFill>
                          <a:latin typeface="Cambria Math" panose="02040503050406030204" pitchFamily="18" charset="0"/>
                        </a:rPr>
                        <m:t>𝒃</m:t>
                      </m:r>
                    </m:e>
                    <m:sub>
                      <m:r>
                        <a:rPr xmlns:a="http://schemas.openxmlformats.org/drawingml/2006/main" sz="2000" i="1">
                          <a:solidFill>
                            <a:srgbClr val="8064A2"/>
                          </a:solidFill>
                          <a:latin typeface="Cambria Math" panose="02040503050406030204" pitchFamily="18" charset="0"/>
                        </a:rPr>
                        <m:t>𝟏</m:t>
                      </m:r>
                    </m:sub>
                  </m:sSub>
                  <m:r>
                    <a:rPr xmlns:a="http://schemas.openxmlformats.org/drawingml/2006/main" sz="2000" i="1">
                      <a:solidFill>
                        <a:srgbClr val="8064A2"/>
                      </a:solidFill>
                      <a:latin typeface="Cambria Math" panose="02040503050406030204" pitchFamily="18" charset="0"/>
                    </a:rPr>
                    <m:t>)</m:t>
                  </m:r>
                </m:oMath>
              </m:oMathPara>
            </a14:m>
            <a:endParaRPr sz="2000">
              <a:solidFill>
                <a:srgbClr val="8064A2"/>
              </a:solidFill>
            </a:endParaRPr>
          </a:p>
        </p:txBody>
      </p:sp>
      <p:sp>
        <p:nvSpPr>
          <p:cNvPr id="627" name="TextBox 14"/>
          <p:cNvSpPr txBox="1"/>
          <p:nvPr/>
        </p:nvSpPr>
        <p:spPr>
          <a:xfrm>
            <a:off x="5705550" y="4102594"/>
            <a:ext cx="3228009" cy="237491"/>
          </a:xfrm>
          <a:prstGeom prst="rect">
            <a:avLst/>
          </a:prstGeom>
          <a:ln w="12700">
            <a:miter lim="400000"/>
          </a:ln>
        </p:spPr>
        <p:txBody>
          <a:bodyPr wrap="none" lIns="0" tIns="0" rIns="0" bIns="0">
            <a:spAutoFit/>
          </a:bodyPr>
          <a:lstStyle/>
          <a:p>
            <a:pPr defTabSz="914400" latinLnBrk="1">
              <a:defRPr sz="1800"/>
            </a:pPr>
            <a14:m>
              <m:oMathPara>
                <m:oMathParaPr>
                  <m:jc m:val="centerGroup"/>
                </m:oMathParaPr>
                <m:oMath>
                  <m:r>
                    <a:rPr xmlns:a="http://schemas.openxmlformats.org/drawingml/2006/main" sz="2000" i="1">
                      <a:solidFill>
                        <a:srgbClr val="9BBB59"/>
                      </a:solidFill>
                      <a:latin typeface="Cambria Math" panose="02040503050406030204" pitchFamily="18" charset="0"/>
                    </a:rPr>
                    <m:t>𝒐</m:t>
                  </m:r>
                  <m:r>
                    <a:rPr xmlns:a="http://schemas.openxmlformats.org/drawingml/2006/main" sz="2000" i="1">
                      <a:solidFill>
                        <a:srgbClr val="9BBB59"/>
                      </a:solidFill>
                      <a:latin typeface="Cambria Math" panose="02040503050406030204" pitchFamily="18" charset="0"/>
                    </a:rPr>
                    <m:t>𝒖</m:t>
                  </m:r>
                  <m:r>
                    <a:rPr xmlns:a="http://schemas.openxmlformats.org/drawingml/2006/main" sz="2000" i="1">
                      <a:solidFill>
                        <a:srgbClr val="9BBB59"/>
                      </a:solidFill>
                      <a:latin typeface="Cambria Math" panose="02040503050406030204" pitchFamily="18" charset="0"/>
                    </a:rPr>
                    <m:t>𝒕</m:t>
                  </m:r>
                  <m:r>
                    <a:rPr xmlns:a="http://schemas.openxmlformats.org/drawingml/2006/main" sz="2000" i="1">
                      <a:solidFill>
                        <a:srgbClr val="9BBB59"/>
                      </a:solidFill>
                      <a:latin typeface="Cambria Math" panose="02040503050406030204" pitchFamily="18" charset="0"/>
                    </a:rPr>
                    <m:t>𝒑</m:t>
                  </m:r>
                  <m:r>
                    <a:rPr xmlns:a="http://schemas.openxmlformats.org/drawingml/2006/main" sz="2000" i="1">
                      <a:solidFill>
                        <a:srgbClr val="9BBB59"/>
                      </a:solidFill>
                      <a:latin typeface="Cambria Math" panose="02040503050406030204" pitchFamily="18" charset="0"/>
                    </a:rPr>
                    <m:t>𝒖</m:t>
                  </m:r>
                  <m:r>
                    <a:rPr xmlns:a="http://schemas.openxmlformats.org/drawingml/2006/main" sz="2000" i="1">
                      <a:solidFill>
                        <a:srgbClr val="9BBB59"/>
                      </a:solidFill>
                      <a:latin typeface="Cambria Math" panose="02040503050406030204" pitchFamily="18" charset="0"/>
                    </a:rPr>
                    <m:t>𝒕</m:t>
                  </m:r>
                  <m:r>
                    <a:rPr xmlns:a="http://schemas.openxmlformats.org/drawingml/2006/main" sz="2000" i="1">
                      <a:solidFill>
                        <a:srgbClr val="9BBB59"/>
                      </a:solidFill>
                      <a:latin typeface="Cambria Math" panose="02040503050406030204" pitchFamily="18" charset="0"/>
                    </a:rPr>
                    <m:t/>
                  </m:r>
                  <m:r>
                    <a:rPr xmlns:a="http://schemas.openxmlformats.org/drawingml/2006/main" sz="2000" i="1">
                      <a:solidFill>
                        <a:srgbClr val="9BBB59"/>
                      </a:solidFill>
                      <a:latin typeface="Cambria Math" panose="02040503050406030204" pitchFamily="18" charset="0"/>
                    </a:rPr>
                    <m:t>𝒍</m:t>
                  </m:r>
                  <m:r>
                    <a:rPr xmlns:a="http://schemas.openxmlformats.org/drawingml/2006/main" sz="2000" i="1">
                      <a:solidFill>
                        <a:srgbClr val="9BBB59"/>
                      </a:solidFill>
                      <a:latin typeface="Cambria Math" panose="02040503050406030204" pitchFamily="18" charset="0"/>
                    </a:rPr>
                    <m:t>𝒂</m:t>
                  </m:r>
                  <m:r>
                    <a:rPr xmlns:a="http://schemas.openxmlformats.org/drawingml/2006/main" sz="2000" i="1">
                      <a:solidFill>
                        <a:srgbClr val="9BBB59"/>
                      </a:solidFill>
                      <a:latin typeface="Cambria Math" panose="02040503050406030204" pitchFamily="18" charset="0"/>
                    </a:rPr>
                    <m:t>𝒚</m:t>
                  </m:r>
                  <m:r>
                    <a:rPr xmlns:a="http://schemas.openxmlformats.org/drawingml/2006/main" sz="2000" i="1">
                      <a:solidFill>
                        <a:srgbClr val="9BBB59"/>
                      </a:solidFill>
                      <a:latin typeface="Cambria Math" panose="02040503050406030204" pitchFamily="18" charset="0"/>
                    </a:rPr>
                    <m:t>𝒆</m:t>
                  </m:r>
                  <m:r>
                    <a:rPr xmlns:a="http://schemas.openxmlformats.org/drawingml/2006/main" sz="2000" i="1">
                      <a:solidFill>
                        <a:srgbClr val="9BBB59"/>
                      </a:solidFill>
                      <a:latin typeface="Cambria Math" panose="02040503050406030204" pitchFamily="18" charset="0"/>
                    </a:rPr>
                    <m:t>𝒓</m:t>
                  </m:r>
                  <m:r>
                    <a:rPr xmlns:a="http://schemas.openxmlformats.org/drawingml/2006/main" sz="2000" i="1">
                      <a:solidFill>
                        <a:srgbClr val="9BBB59"/>
                      </a:solidFill>
                      <a:latin typeface="Cambria Math" panose="02040503050406030204" pitchFamily="18" charset="0"/>
                    </a:rPr>
                    <m:t/>
                  </m:r>
                  <m:r>
                    <a:rPr xmlns:a="http://schemas.openxmlformats.org/drawingml/2006/main" sz="2000" i="1">
                      <a:solidFill>
                        <a:srgbClr val="9BBB59"/>
                      </a:solidFill>
                      <a:latin typeface="Cambria Math" panose="02040503050406030204" pitchFamily="18" charset="0"/>
                    </a:rPr>
                    <m:t>𝒚</m:t>
                  </m:r>
                  <m:r>
                    <a:rPr xmlns:a="http://schemas.openxmlformats.org/drawingml/2006/main" sz="2000" i="1">
                      <a:solidFill>
                        <a:srgbClr val="9BBB59"/>
                      </a:solidFill>
                      <a:latin typeface="Cambria Math" panose="02040503050406030204" pitchFamily="18" charset="0"/>
                    </a:rPr>
                    <m:t>=</m:t>
                  </m:r>
                  <m:r>
                    <a:rPr xmlns:a="http://schemas.openxmlformats.org/drawingml/2006/main" sz="2000" i="1">
                      <a:solidFill>
                        <a:srgbClr val="9BBB59"/>
                      </a:solidFill>
                      <a:latin typeface="Cambria Math" panose="02040503050406030204" pitchFamily="18" charset="0"/>
                    </a:rPr>
                    <m:t>𝝈</m:t>
                  </m:r>
                  <m:r>
                    <a:rPr xmlns:a="http://schemas.openxmlformats.org/drawingml/2006/main" sz="2000" i="1">
                      <a:solidFill>
                        <a:srgbClr val="9BBB59"/>
                      </a:solidFill>
                      <a:latin typeface="Cambria Math" panose="02040503050406030204" pitchFamily="18" charset="0"/>
                    </a:rPr>
                    <m:t>(</m:t>
                  </m:r>
                  <m:sSub>
                    <m:e>
                      <m:r>
                        <a:rPr xmlns:a="http://schemas.openxmlformats.org/drawingml/2006/main" sz="2000" i="1">
                          <a:solidFill>
                            <a:srgbClr val="9BBB59"/>
                          </a:solidFill>
                          <a:latin typeface="Cambria Math" panose="02040503050406030204" pitchFamily="18" charset="0"/>
                        </a:rPr>
                        <m:t>𝑾</m:t>
                      </m:r>
                    </m:e>
                    <m:sub>
                      <m:r>
                        <a:rPr xmlns:a="http://schemas.openxmlformats.org/drawingml/2006/main" sz="2000" i="1">
                          <a:solidFill>
                            <a:srgbClr val="9BBB59"/>
                          </a:solidFill>
                          <a:latin typeface="Cambria Math" panose="02040503050406030204" pitchFamily="18" charset="0"/>
                        </a:rPr>
                        <m:t>𝟐</m:t>
                      </m:r>
                    </m:sub>
                  </m:sSub>
                  <m:r>
                    <a:rPr xmlns:a="http://schemas.openxmlformats.org/drawingml/2006/main" sz="2000" i="1">
                      <a:solidFill>
                        <a:srgbClr val="9BBB59"/>
                      </a:solidFill>
                      <a:latin typeface="Cambria Math" panose="02040503050406030204" pitchFamily="18" charset="0"/>
                    </a:rPr>
                    <m:t>𝒉</m:t>
                  </m:r>
                  <m:r>
                    <a:rPr xmlns:a="http://schemas.openxmlformats.org/drawingml/2006/main" sz="2000" i="1">
                      <a:solidFill>
                        <a:srgbClr val="9BBB59"/>
                      </a:solidFill>
                      <a:latin typeface="Cambria Math" panose="02040503050406030204" pitchFamily="18" charset="0"/>
                    </a:rPr>
                    <m:t>+</m:t>
                  </m:r>
                  <m:sSub>
                    <m:e>
                      <m:r>
                        <a:rPr xmlns:a="http://schemas.openxmlformats.org/drawingml/2006/main" sz="2000" i="1">
                          <a:solidFill>
                            <a:srgbClr val="9BBB59"/>
                          </a:solidFill>
                          <a:latin typeface="Cambria Math" panose="02040503050406030204" pitchFamily="18" charset="0"/>
                        </a:rPr>
                        <m:t>𝒃</m:t>
                      </m:r>
                    </m:e>
                    <m:sub>
                      <m:r>
                        <a:rPr xmlns:a="http://schemas.openxmlformats.org/drawingml/2006/main" sz="2000" i="1">
                          <a:solidFill>
                            <a:srgbClr val="9BBB59"/>
                          </a:solidFill>
                          <a:latin typeface="Cambria Math" panose="02040503050406030204" pitchFamily="18" charset="0"/>
                        </a:rPr>
                        <m:t>𝟐</m:t>
                      </m:r>
                    </m:sub>
                  </m:sSub>
                  <m:r>
                    <a:rPr xmlns:a="http://schemas.openxmlformats.org/drawingml/2006/main" sz="2000" i="1">
                      <a:solidFill>
                        <a:srgbClr val="9BBB59"/>
                      </a:solidFill>
                      <a:latin typeface="Cambria Math" panose="02040503050406030204" pitchFamily="18" charset="0"/>
                    </a:rPr>
                    <m:t>)</m:t>
                  </m:r>
                </m:oMath>
              </m:oMathPara>
            </a14:m>
            <a:endParaRPr sz="2000">
              <a:solidFill>
                <a:srgbClr val="9BBB59"/>
              </a:solidFill>
            </a:endParaRPr>
          </a:p>
        </p:txBody>
      </p:sp>
      <p:grpSp>
        <p:nvGrpSpPr>
          <p:cNvPr id="634" name="Group 27"/>
          <p:cNvGrpSpPr/>
          <p:nvPr/>
        </p:nvGrpSpPr>
        <p:grpSpPr>
          <a:xfrm>
            <a:off x="6604683" y="2625026"/>
            <a:ext cx="2506396" cy="1540306"/>
            <a:chOff x="0" y="0"/>
            <a:chExt cx="2506394" cy="1540305"/>
          </a:xfrm>
        </p:grpSpPr>
        <p:sp>
          <p:nvSpPr>
            <p:cNvPr id="628" name="Ορθογώνιο 17"/>
            <p:cNvSpPr txBox="1"/>
            <p:nvPr/>
          </p:nvSpPr>
          <p:spPr>
            <a:xfrm>
              <a:off x="0" y="25488"/>
              <a:ext cx="1024196" cy="38537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lvl1pPr>
                <a:defRPr sz="2200"/>
              </a:lvl1pPr>
            </a:lstStyle>
            <a:p>
              <a:pPr/>
              <a:r>
                <a:t>Weights</a:t>
              </a:r>
            </a:p>
          </p:txBody>
        </p:sp>
        <p:sp>
          <p:nvSpPr>
            <p:cNvPr id="629" name="Ευθύγραμμο βέλος σύνδεσης 20"/>
            <p:cNvSpPr/>
            <p:nvPr/>
          </p:nvSpPr>
          <p:spPr>
            <a:xfrm>
              <a:off x="511903" y="457467"/>
              <a:ext cx="882495" cy="438501"/>
            </a:xfrm>
            <a:prstGeom prst="line">
              <a:avLst/>
            </a:prstGeom>
            <a:noFill/>
            <a:ln w="25400" cap="flat">
              <a:solidFill>
                <a:schemeClr val="accent1"/>
              </a:solidFill>
              <a:prstDash val="solid"/>
              <a:round/>
              <a:tailEnd type="triangle" w="med" len="med"/>
            </a:ln>
            <a:effectLst>
              <a:outerShdw sx="100000" sy="100000" kx="0" ky="0" algn="b" rotWithShape="0" blurRad="38100" dist="20000" dir="5400000">
                <a:srgbClr val="000000">
                  <a:alpha val="38000"/>
                </a:srgbClr>
              </a:outerShdw>
            </a:effectLst>
          </p:spPr>
          <p:txBody>
            <a:bodyPr wrap="square" lIns="45719" tIns="45719" rIns="45719" bIns="45719" numCol="1" anchor="t">
              <a:noAutofit/>
            </a:bodyPr>
            <a:lstStyle/>
            <a:p>
              <a:pPr/>
            </a:p>
          </p:txBody>
        </p:sp>
        <p:sp>
          <p:nvSpPr>
            <p:cNvPr id="630" name="Ευθύγραμμο βέλος σύνδεσης 22"/>
            <p:cNvSpPr/>
            <p:nvPr/>
          </p:nvSpPr>
          <p:spPr>
            <a:xfrm>
              <a:off x="511903" y="457467"/>
              <a:ext cx="882495" cy="1082839"/>
            </a:xfrm>
            <a:prstGeom prst="line">
              <a:avLst/>
            </a:prstGeom>
            <a:noFill/>
            <a:ln w="25400" cap="flat">
              <a:solidFill>
                <a:schemeClr val="accent1"/>
              </a:solidFill>
              <a:prstDash val="solid"/>
              <a:round/>
              <a:tailEnd type="triangle" w="med" len="med"/>
            </a:ln>
            <a:effectLst>
              <a:outerShdw sx="100000" sy="100000" kx="0" ky="0" algn="b" rotWithShape="0" blurRad="38100" dist="20000" dir="5400000">
                <a:srgbClr val="000000">
                  <a:alpha val="38000"/>
                </a:srgbClr>
              </a:outerShdw>
            </a:effectLst>
          </p:spPr>
          <p:txBody>
            <a:bodyPr wrap="square" lIns="45719" tIns="45719" rIns="45719" bIns="45719" numCol="1" anchor="t">
              <a:noAutofit/>
            </a:bodyPr>
            <a:lstStyle/>
            <a:p>
              <a:pPr/>
            </a:p>
          </p:txBody>
        </p:sp>
        <p:sp>
          <p:nvSpPr>
            <p:cNvPr id="631" name="Ορθογώνιο 17"/>
            <p:cNvSpPr txBox="1"/>
            <p:nvPr/>
          </p:nvSpPr>
          <p:spPr>
            <a:xfrm>
              <a:off x="1694750" y="0"/>
              <a:ext cx="811645" cy="3853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lvl1pPr>
                <a:defRPr sz="2200"/>
              </a:lvl1pPr>
            </a:lstStyle>
            <a:p>
              <a:pPr/>
              <a:r>
                <a:t>Biases</a:t>
              </a:r>
            </a:p>
          </p:txBody>
        </p:sp>
        <p:sp>
          <p:nvSpPr>
            <p:cNvPr id="632" name="Ευθύγραμμο βέλος σύνδεσης 20"/>
            <p:cNvSpPr/>
            <p:nvPr/>
          </p:nvSpPr>
          <p:spPr>
            <a:xfrm>
              <a:off x="2100437" y="431978"/>
              <a:ext cx="212511" cy="444637"/>
            </a:xfrm>
            <a:prstGeom prst="line">
              <a:avLst/>
            </a:prstGeom>
            <a:noFill/>
            <a:ln w="25400" cap="flat">
              <a:solidFill>
                <a:schemeClr val="accent1"/>
              </a:solidFill>
              <a:prstDash val="solid"/>
              <a:round/>
              <a:tailEnd type="triangle" w="med" len="med"/>
            </a:ln>
            <a:effectLst>
              <a:outerShdw sx="100000" sy="100000" kx="0" ky="0" algn="b" rotWithShape="0" blurRad="38100" dist="20000" dir="5400000">
                <a:srgbClr val="000000">
                  <a:alpha val="38000"/>
                </a:srgbClr>
              </a:outerShdw>
            </a:effectLst>
          </p:spPr>
          <p:txBody>
            <a:bodyPr wrap="square" lIns="45719" tIns="45719" rIns="45719" bIns="45719" numCol="1" anchor="t">
              <a:noAutofit/>
            </a:bodyPr>
            <a:lstStyle/>
            <a:p>
              <a:pPr/>
            </a:p>
          </p:txBody>
        </p:sp>
        <p:sp>
          <p:nvSpPr>
            <p:cNvPr id="633" name="Ευθύγραμμο βέλος σύνδεσης 20"/>
            <p:cNvSpPr/>
            <p:nvPr/>
          </p:nvSpPr>
          <p:spPr>
            <a:xfrm>
              <a:off x="2100437" y="431978"/>
              <a:ext cx="43080" cy="943436"/>
            </a:xfrm>
            <a:prstGeom prst="line">
              <a:avLst/>
            </a:prstGeom>
            <a:noFill/>
            <a:ln w="25400" cap="flat">
              <a:solidFill>
                <a:schemeClr val="accent1"/>
              </a:solidFill>
              <a:prstDash val="solid"/>
              <a:round/>
              <a:tailEnd type="triangle" w="med" len="med"/>
            </a:ln>
            <a:effectLst>
              <a:outerShdw sx="100000" sy="100000" kx="0" ky="0" algn="b" rotWithShape="0" blurRad="38100" dist="20000" dir="5400000">
                <a:srgbClr val="000000">
                  <a:alpha val="38000"/>
                </a:srgbClr>
              </a:outerShdw>
            </a:effectLst>
          </p:spPr>
          <p:txBody>
            <a:bodyPr wrap="square" lIns="45719" tIns="45719" rIns="45719" bIns="45719" numCol="1" anchor="t">
              <a:noAutofit/>
            </a:bodyPr>
            <a:lstStyle/>
            <a:p>
              <a:pPr/>
            </a:p>
          </p:txBody>
        </p:sp>
      </p:grpSp>
      <p:grpSp>
        <p:nvGrpSpPr>
          <p:cNvPr id="638" name="Group 28"/>
          <p:cNvGrpSpPr/>
          <p:nvPr/>
        </p:nvGrpSpPr>
        <p:grpSpPr>
          <a:xfrm>
            <a:off x="6264915" y="3900875"/>
            <a:ext cx="2368127" cy="1096590"/>
            <a:chOff x="0" y="0"/>
            <a:chExt cx="2368125" cy="1096588"/>
          </a:xfrm>
        </p:grpSpPr>
        <p:sp>
          <p:nvSpPr>
            <p:cNvPr id="635" name="Ορθογώνιο 18"/>
            <p:cNvSpPr txBox="1"/>
            <p:nvPr/>
          </p:nvSpPr>
          <p:spPr>
            <a:xfrm>
              <a:off x="0" y="711213"/>
              <a:ext cx="2368126" cy="3853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lvl1pPr>
                <a:defRPr sz="2200"/>
              </a:lvl1pPr>
            </a:lstStyle>
            <a:p>
              <a:pPr/>
              <a:r>
                <a:t>Activation functions</a:t>
              </a:r>
            </a:p>
          </p:txBody>
        </p:sp>
        <p:sp>
          <p:nvSpPr>
            <p:cNvPr id="636" name="Ευθύγραμμο βέλος σύνδεσης 24"/>
            <p:cNvSpPr/>
            <p:nvPr/>
          </p:nvSpPr>
          <p:spPr>
            <a:xfrm flipV="1">
              <a:off x="1174436" y="508914"/>
              <a:ext cx="234864" cy="309279"/>
            </a:xfrm>
            <a:prstGeom prst="line">
              <a:avLst/>
            </a:prstGeom>
            <a:noFill/>
            <a:ln w="25400" cap="flat">
              <a:solidFill>
                <a:schemeClr val="accent1"/>
              </a:solidFill>
              <a:prstDash val="solid"/>
              <a:round/>
              <a:tailEnd type="triangle" w="med" len="med"/>
            </a:ln>
            <a:effectLst>
              <a:outerShdw sx="100000" sy="100000" kx="0" ky="0" algn="b" rotWithShape="0" blurRad="38100" dist="20000" dir="5400000">
                <a:srgbClr val="000000">
                  <a:alpha val="38000"/>
                </a:srgbClr>
              </a:outerShdw>
            </a:effectLst>
          </p:spPr>
          <p:txBody>
            <a:bodyPr wrap="square" lIns="45719" tIns="45719" rIns="45719" bIns="45719" numCol="1" anchor="t">
              <a:noAutofit/>
            </a:bodyPr>
            <a:lstStyle/>
            <a:p>
              <a:pPr/>
            </a:p>
          </p:txBody>
        </p:sp>
        <p:sp>
          <p:nvSpPr>
            <p:cNvPr id="637" name="Ευθύγραμμο βέλος σύνδεσης 26"/>
            <p:cNvSpPr/>
            <p:nvPr/>
          </p:nvSpPr>
          <p:spPr>
            <a:xfrm flipV="1">
              <a:off x="1174437" y="-1"/>
              <a:ext cx="302369" cy="826874"/>
            </a:xfrm>
            <a:prstGeom prst="line">
              <a:avLst/>
            </a:prstGeom>
            <a:noFill/>
            <a:ln w="25400" cap="flat">
              <a:solidFill>
                <a:schemeClr val="accent1"/>
              </a:solidFill>
              <a:prstDash val="solid"/>
              <a:round/>
              <a:tailEnd type="triangle" w="med" len="med"/>
            </a:ln>
            <a:effectLst>
              <a:outerShdw sx="100000" sy="100000" kx="0" ky="0" algn="b" rotWithShape="0" blurRad="38100" dist="20000" dir="5400000">
                <a:srgbClr val="000000">
                  <a:alpha val="38000"/>
                </a:srgbClr>
              </a:outerShdw>
            </a:effectLst>
          </p:spPr>
          <p:txBody>
            <a:bodyPr wrap="square" lIns="45719" tIns="45719" rIns="45719" bIns="45719" numCol="1" anchor="t">
              <a:noAutofit/>
            </a:bodyPr>
            <a:lstStyle/>
            <a:p>
              <a:pPr/>
            </a:p>
          </p:txBody>
        </p:sp>
      </p:grpSp>
      <p:grpSp>
        <p:nvGrpSpPr>
          <p:cNvPr id="641" name="Group 29"/>
          <p:cNvGrpSpPr/>
          <p:nvPr/>
        </p:nvGrpSpPr>
        <p:grpSpPr>
          <a:xfrm>
            <a:off x="5129153" y="5655716"/>
            <a:ext cx="4480561" cy="1254582"/>
            <a:chOff x="0" y="0"/>
            <a:chExt cx="4480559" cy="1254581"/>
          </a:xfrm>
        </p:grpSpPr>
        <p:sp>
          <p:nvSpPr>
            <p:cNvPr id="639" name="Rectangle 25"/>
            <p:cNvSpPr txBox="1"/>
            <p:nvPr/>
          </p:nvSpPr>
          <p:spPr>
            <a:xfrm>
              <a:off x="0" y="0"/>
              <a:ext cx="4480560" cy="125458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algn="ctr"/>
              <a:r>
                <a:t>4 + 2 = 6 neurons (not counting inputs)</a:t>
              </a:r>
            </a:p>
            <a:p>
              <a:pPr algn="ctr"/>
              <a:r>
                <a:t>[3 × 4] + [4 × 2] = 20 weights </a:t>
              </a:r>
            </a:p>
            <a:p>
              <a:pPr algn="ctr"/>
              <a:r>
                <a:t>4 + 2 = 6 biases</a:t>
              </a:r>
            </a:p>
            <a:p>
              <a:pPr algn="ctr">
                <a:defRPr>
                  <a:solidFill>
                    <a:schemeClr val="accent2"/>
                  </a:solidFill>
                </a:defRPr>
              </a:pPr>
              <a:r>
                <a:t>26</a:t>
              </a:r>
              <a:r>
                <a:rPr>
                  <a:solidFill>
                    <a:srgbClr val="000000"/>
                  </a:solidFill>
                </a:rPr>
                <a:t> </a:t>
              </a:r>
              <a:r>
                <a:t>learnable parameters</a:t>
              </a:r>
            </a:p>
          </p:txBody>
        </p:sp>
        <p:sp>
          <p:nvSpPr>
            <p:cNvPr id="640" name="Ευθεία γραμμή σύνδεσης 9"/>
            <p:cNvSpPr/>
            <p:nvPr/>
          </p:nvSpPr>
          <p:spPr>
            <a:xfrm>
              <a:off x="143750" y="966788"/>
              <a:ext cx="4157880" cy="1"/>
            </a:xfrm>
            <a:prstGeom prst="line">
              <a:avLst/>
            </a:prstGeom>
            <a:noFill/>
            <a:ln w="9525" cap="flat">
              <a:solidFill>
                <a:srgbClr val="4A7EBB"/>
              </a:solidFill>
              <a:prstDash val="solid"/>
              <a:round/>
            </a:ln>
            <a:effectLst/>
          </p:spPr>
          <p:txBody>
            <a:bodyPr wrap="square" lIns="45719" tIns="45719" rIns="45719" bIns="45719" numCol="1" anchor="t">
              <a:noAutofit/>
            </a:bodyPr>
            <a:lstStyle/>
            <a:p>
              <a:pPr/>
            </a:p>
          </p:txBody>
        </p:sp>
      </p:grpSp>
      <p:sp>
        <p:nvSpPr>
          <p:cNvPr id="642" name="TextBox 24"/>
          <p:cNvSpPr txBox="1"/>
          <p:nvPr/>
        </p:nvSpPr>
        <p:spPr>
          <a:xfrm>
            <a:off x="1762552" y="7526179"/>
            <a:ext cx="6821328" cy="22851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sz="1000"/>
            </a:lvl1pPr>
          </a:lstStyle>
          <a:p>
            <a:pPr/>
            <a:r>
              <a:t>Slide credit: Ismini Lourentzou – Introduction to Deep Learning</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63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63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0" presetID="1" grpId="3" fill="hold">
                                  <p:stCondLst>
                                    <p:cond delay="0"/>
                                  </p:stCondLst>
                                  <p:iterate type="el" backwards="0">
                                    <p:tmAbs val="0"/>
                                  </p:iterate>
                                  <p:childTnLst>
                                    <p:set>
                                      <p:cBhvr>
                                        <p:cTn id="14" fill="hold"/>
                                        <p:tgtEl>
                                          <p:spTgt spid="64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641" grpId="3"/>
      <p:bldP build="whole" bldLvl="1" animBg="1" rev="0" advAuto="0" spid="634" grpId="1"/>
      <p:bldP build="whole" bldLvl="1" animBg="1" rev="0" advAuto="0" spid="638" grpId="2"/>
    </p:bldLst>
  </p:timing>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 name="TextBox 3"/>
          <p:cNvSpPr txBox="1"/>
          <p:nvPr>
            <p:ph type="sldNum" sz="quarter" idx="2"/>
          </p:nvPr>
        </p:nvSpPr>
        <p:spPr>
          <a:xfrm>
            <a:off x="9837973" y="7458470"/>
            <a:ext cx="181383" cy="24830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50" name="Title 1"/>
          <p:cNvSpPr txBox="1"/>
          <p:nvPr>
            <p:ph type="title"/>
          </p:nvPr>
        </p:nvSpPr>
        <p:spPr>
          <a:prstGeom prst="rect">
            <a:avLst/>
          </a:prstGeom>
        </p:spPr>
        <p:txBody>
          <a:bodyPr/>
          <a:lstStyle/>
          <a:p>
            <a:pPr/>
            <a:r>
              <a:t>Machine Learning Basics</a:t>
            </a:r>
          </a:p>
        </p:txBody>
      </p:sp>
      <p:sp>
        <p:nvSpPr>
          <p:cNvPr id="51" name="Content Placeholder 2"/>
          <p:cNvSpPr txBox="1"/>
          <p:nvPr>
            <p:ph type="body" idx="1"/>
          </p:nvPr>
        </p:nvSpPr>
        <p:spPr>
          <a:xfrm>
            <a:off x="276672" y="2090802"/>
            <a:ext cx="9584267" cy="5367668"/>
          </a:xfrm>
          <a:prstGeom prst="rect">
            <a:avLst/>
          </a:prstGeom>
        </p:spPr>
        <p:txBody>
          <a:bodyPr/>
          <a:lstStyle/>
          <a:p>
            <a:pPr>
              <a:defRPr b="1" i="1">
                <a:solidFill>
                  <a:srgbClr val="0070C0"/>
                </a:solidFill>
              </a:defRPr>
            </a:pPr>
            <a:r>
              <a:t>Artificial Intelligence </a:t>
            </a:r>
            <a:r>
              <a:rPr b="0" i="0">
                <a:solidFill>
                  <a:srgbClr val="000000"/>
                </a:solidFill>
              </a:rPr>
              <a:t>is a scientific field concerned with the development of algorithms that allow computers to learn without being explicitly programmed</a:t>
            </a:r>
            <a:endParaRPr b="0" i="0">
              <a:solidFill>
                <a:srgbClr val="000000"/>
              </a:solidFill>
            </a:endParaRPr>
          </a:p>
          <a:p>
            <a:pPr>
              <a:defRPr b="1" i="1">
                <a:solidFill>
                  <a:srgbClr val="0070C0"/>
                </a:solidFill>
              </a:defRPr>
            </a:pPr>
            <a:r>
              <a:t>Machine Learning </a:t>
            </a:r>
            <a:r>
              <a:rPr b="0" i="0">
                <a:solidFill>
                  <a:srgbClr val="000000"/>
                </a:solidFill>
              </a:rPr>
              <a:t>is a branch of Artificial Intelligence, which focuses on methods that learn from data and make predictions on unseen data</a:t>
            </a:r>
          </a:p>
        </p:txBody>
      </p:sp>
      <p:sp>
        <p:nvSpPr>
          <p:cNvPr id="52" name="Content Placeholder 17"/>
          <p:cNvSpPr txBox="1"/>
          <p:nvPr/>
        </p:nvSpPr>
        <p:spPr>
          <a:xfrm>
            <a:off x="322392" y="1509936"/>
            <a:ext cx="6101248" cy="350294"/>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defTabSz="914322">
              <a:spcBef>
                <a:spcPts val="300"/>
              </a:spcBef>
              <a:defRPr i="1" sz="1400">
                <a:latin typeface="Arial"/>
                <a:ea typeface="Arial"/>
                <a:cs typeface="Arial"/>
                <a:sym typeface="Arial"/>
              </a:defRPr>
            </a:lvl1pPr>
          </a:lstStyle>
          <a:p>
            <a:pPr/>
            <a:r>
              <a:t>Machine Learning Basics</a:t>
            </a:r>
          </a:p>
        </p:txBody>
      </p:sp>
      <p:grpSp>
        <p:nvGrpSpPr>
          <p:cNvPr id="91" name="Group 3"/>
          <p:cNvGrpSpPr/>
          <p:nvPr/>
        </p:nvGrpSpPr>
        <p:grpSpPr>
          <a:xfrm>
            <a:off x="925065" y="3958208"/>
            <a:ext cx="8568631" cy="2808312"/>
            <a:chOff x="0" y="0"/>
            <a:chExt cx="8568630" cy="2808311"/>
          </a:xfrm>
        </p:grpSpPr>
        <p:grpSp>
          <p:nvGrpSpPr>
            <p:cNvPr id="58" name="Can 4"/>
            <p:cNvGrpSpPr/>
            <p:nvPr/>
          </p:nvGrpSpPr>
          <p:grpSpPr>
            <a:xfrm>
              <a:off x="-1" y="-1"/>
              <a:ext cx="2126150" cy="974153"/>
              <a:chOff x="0" y="0"/>
              <a:chExt cx="2126148" cy="974151"/>
            </a:xfrm>
          </p:grpSpPr>
          <p:grpSp>
            <p:nvGrpSpPr>
              <p:cNvPr id="56" name="Group"/>
              <p:cNvGrpSpPr/>
              <p:nvPr/>
            </p:nvGrpSpPr>
            <p:grpSpPr>
              <a:xfrm>
                <a:off x="-1" y="0"/>
                <a:ext cx="2126149" cy="974152"/>
                <a:chOff x="0" y="0"/>
                <a:chExt cx="2126148" cy="974151"/>
              </a:xfrm>
            </p:grpSpPr>
            <p:sp>
              <p:nvSpPr>
                <p:cNvPr id="53" name="Shape"/>
                <p:cNvSpPr/>
                <p:nvPr/>
              </p:nvSpPr>
              <p:spPr>
                <a:xfrm>
                  <a:off x="-1" y="0"/>
                  <a:ext cx="2126149" cy="97415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700"/>
                      </a:moveTo>
                      <a:cubicBezTo>
                        <a:pt x="0" y="1209"/>
                        <a:pt x="4835" y="0"/>
                        <a:pt x="10800" y="0"/>
                      </a:cubicBezTo>
                      <a:cubicBezTo>
                        <a:pt x="16765" y="0"/>
                        <a:pt x="21600" y="1209"/>
                        <a:pt x="21600" y="2700"/>
                      </a:cubicBezTo>
                      <a:lnTo>
                        <a:pt x="21600" y="18900"/>
                      </a:lnTo>
                      <a:cubicBezTo>
                        <a:pt x="21600" y="20391"/>
                        <a:pt x="16765" y="21600"/>
                        <a:pt x="10800" y="21600"/>
                      </a:cubicBezTo>
                      <a:cubicBezTo>
                        <a:pt x="4835" y="21600"/>
                        <a:pt x="0" y="20391"/>
                        <a:pt x="0" y="18900"/>
                      </a:cubicBezTo>
                      <a:close/>
                    </a:path>
                  </a:pathLst>
                </a:custGeom>
                <a:gradFill flip="none" rotWithShape="1">
                  <a:gsLst>
                    <a:gs pos="0">
                      <a:srgbClr val="C96D20"/>
                    </a:gs>
                    <a:gs pos="80000">
                      <a:srgbClr val="FF9034"/>
                    </a:gs>
                    <a:gs pos="100000">
                      <a:srgbClr val="FF9035"/>
                    </a:gs>
                  </a:gsLst>
                  <a:lin ang="16200000" scaled="0"/>
                </a:gradFill>
                <a:ln w="12700" cap="flat">
                  <a:noFill/>
                  <a:miter lim="400000"/>
                </a:ln>
                <a:effectLst>
                  <a:outerShdw sx="100000" sy="100000" kx="0" ky="0" algn="b" rotWithShape="0" blurRad="38100" dist="23000" dir="5400000">
                    <a:srgbClr val="000000">
                      <a:alpha val="35000"/>
                    </a:srgbClr>
                  </a:outerShdw>
                </a:effectLst>
              </p:spPr>
              <p:txBody>
                <a:bodyPr wrap="square" lIns="45719" tIns="45719" rIns="45719" bIns="45719" numCol="1" anchor="ctr">
                  <a:noAutofit/>
                </a:bodyPr>
                <a:lstStyle/>
                <a:p>
                  <a:pPr algn="ctr">
                    <a:defRPr>
                      <a:solidFill>
                        <a:srgbClr val="FFFFFF"/>
                      </a:solidFill>
                    </a:defRPr>
                  </a:pPr>
                </a:p>
              </p:txBody>
            </p:sp>
            <p:sp>
              <p:nvSpPr>
                <p:cNvPr id="54" name="Oval"/>
                <p:cNvSpPr/>
                <p:nvPr/>
              </p:nvSpPr>
              <p:spPr>
                <a:xfrm>
                  <a:off x="0" y="-1"/>
                  <a:ext cx="2126148" cy="243539"/>
                </a:xfrm>
                <a:prstGeom prst="ellipse">
                  <a:avLst/>
                </a:prstGeom>
                <a:solidFill>
                  <a:srgbClr val="FFFFFF">
                    <a:alpha val="40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55" name="Line"/>
                <p:cNvSpPr/>
                <p:nvPr/>
              </p:nvSpPr>
              <p:spPr>
                <a:xfrm>
                  <a:off x="-1" y="0"/>
                  <a:ext cx="2126148" cy="97415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700"/>
                      </a:moveTo>
                      <a:cubicBezTo>
                        <a:pt x="21600" y="4191"/>
                        <a:pt x="16765" y="5400"/>
                        <a:pt x="10800" y="5400"/>
                      </a:cubicBezTo>
                      <a:cubicBezTo>
                        <a:pt x="4835" y="5400"/>
                        <a:pt x="0" y="4191"/>
                        <a:pt x="0" y="2700"/>
                      </a:cubicBezTo>
                      <a:cubicBezTo>
                        <a:pt x="0" y="1209"/>
                        <a:pt x="4835" y="0"/>
                        <a:pt x="10800" y="0"/>
                      </a:cubicBezTo>
                      <a:cubicBezTo>
                        <a:pt x="16765" y="0"/>
                        <a:pt x="21600" y="1209"/>
                        <a:pt x="21600" y="2700"/>
                      </a:cubicBezTo>
                      <a:lnTo>
                        <a:pt x="21600" y="18900"/>
                      </a:lnTo>
                      <a:cubicBezTo>
                        <a:pt x="21600" y="20391"/>
                        <a:pt x="16765" y="21600"/>
                        <a:pt x="10800" y="21600"/>
                      </a:cubicBezTo>
                      <a:cubicBezTo>
                        <a:pt x="4835" y="21600"/>
                        <a:pt x="0" y="20391"/>
                        <a:pt x="0" y="18900"/>
                      </a:cubicBezTo>
                      <a:lnTo>
                        <a:pt x="0" y="2700"/>
                      </a:lnTo>
                    </a:path>
                  </a:pathLst>
                </a:custGeom>
                <a:noFill/>
                <a:ln w="9525" cap="flat">
                  <a:solidFill>
                    <a:srgbClr val="F69240"/>
                  </a:solidFill>
                  <a:prstDash val="solid"/>
                  <a:round/>
                </a:ln>
                <a:effectLst/>
              </p:spPr>
              <p:txBody>
                <a:bodyPr wrap="square" lIns="45719" tIns="45719" rIns="45719" bIns="45719" numCol="1" anchor="ctr">
                  <a:noAutofit/>
                </a:bodyPr>
                <a:lstStyle/>
                <a:p>
                  <a:pPr algn="ctr">
                    <a:defRPr>
                      <a:solidFill>
                        <a:srgbClr val="FFFFFF"/>
                      </a:solidFill>
                    </a:defRPr>
                  </a:pPr>
                </a:p>
              </p:txBody>
            </p:sp>
          </p:grpSp>
          <p:sp>
            <p:nvSpPr>
              <p:cNvPr id="57" name="Labeled Data"/>
              <p:cNvSpPr txBox="1"/>
              <p:nvPr/>
            </p:nvSpPr>
            <p:spPr>
              <a:xfrm>
                <a:off x="50482" y="377869"/>
                <a:ext cx="2025183" cy="34018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a:solidFill>
                      <a:srgbClr val="FFFFFF"/>
                    </a:solidFill>
                  </a:defRPr>
                </a:lvl1pPr>
              </a:lstStyle>
              <a:p>
                <a:pPr/>
                <a:r>
                  <a:t>Labeled Data</a:t>
                </a:r>
              </a:p>
            </p:txBody>
          </p:sp>
        </p:grpSp>
        <p:grpSp>
          <p:nvGrpSpPr>
            <p:cNvPr id="64" name="Can 5"/>
            <p:cNvGrpSpPr/>
            <p:nvPr/>
          </p:nvGrpSpPr>
          <p:grpSpPr>
            <a:xfrm>
              <a:off x="-1" y="1834159"/>
              <a:ext cx="2126150" cy="974153"/>
              <a:chOff x="0" y="0"/>
              <a:chExt cx="2126148" cy="974151"/>
            </a:xfrm>
          </p:grpSpPr>
          <p:grpSp>
            <p:nvGrpSpPr>
              <p:cNvPr id="62" name="Group"/>
              <p:cNvGrpSpPr/>
              <p:nvPr/>
            </p:nvGrpSpPr>
            <p:grpSpPr>
              <a:xfrm>
                <a:off x="-1" y="0"/>
                <a:ext cx="2126149" cy="974152"/>
                <a:chOff x="0" y="0"/>
                <a:chExt cx="2126148" cy="974151"/>
              </a:xfrm>
            </p:grpSpPr>
            <p:sp>
              <p:nvSpPr>
                <p:cNvPr id="59" name="Shape"/>
                <p:cNvSpPr/>
                <p:nvPr/>
              </p:nvSpPr>
              <p:spPr>
                <a:xfrm>
                  <a:off x="-1" y="0"/>
                  <a:ext cx="2126149" cy="97415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700"/>
                      </a:moveTo>
                      <a:cubicBezTo>
                        <a:pt x="0" y="1209"/>
                        <a:pt x="4835" y="0"/>
                        <a:pt x="10800" y="0"/>
                      </a:cubicBezTo>
                      <a:cubicBezTo>
                        <a:pt x="16765" y="0"/>
                        <a:pt x="21600" y="1209"/>
                        <a:pt x="21600" y="2700"/>
                      </a:cubicBezTo>
                      <a:lnTo>
                        <a:pt x="21600" y="18900"/>
                      </a:lnTo>
                      <a:cubicBezTo>
                        <a:pt x="21600" y="20391"/>
                        <a:pt x="16765" y="21600"/>
                        <a:pt x="10800" y="21600"/>
                      </a:cubicBezTo>
                      <a:cubicBezTo>
                        <a:pt x="4835" y="21600"/>
                        <a:pt x="0" y="20391"/>
                        <a:pt x="0" y="18900"/>
                      </a:cubicBezTo>
                      <a:close/>
                    </a:path>
                  </a:pathLst>
                </a:custGeom>
                <a:gradFill flip="none" rotWithShape="1">
                  <a:gsLst>
                    <a:gs pos="0">
                      <a:srgbClr val="C96D20"/>
                    </a:gs>
                    <a:gs pos="80000">
                      <a:srgbClr val="FF9034"/>
                    </a:gs>
                    <a:gs pos="100000">
                      <a:srgbClr val="FF9035"/>
                    </a:gs>
                  </a:gsLst>
                  <a:lin ang="16200000" scaled="0"/>
                </a:gradFill>
                <a:ln w="12700" cap="flat">
                  <a:noFill/>
                  <a:miter lim="400000"/>
                </a:ln>
                <a:effectLst>
                  <a:outerShdw sx="100000" sy="100000" kx="0" ky="0" algn="b" rotWithShape="0" blurRad="38100" dist="23000" dir="5400000">
                    <a:srgbClr val="000000">
                      <a:alpha val="35000"/>
                    </a:srgbClr>
                  </a:outerShdw>
                </a:effectLst>
              </p:spPr>
              <p:txBody>
                <a:bodyPr wrap="square" lIns="45719" tIns="45719" rIns="45719" bIns="45719" numCol="1" anchor="ctr">
                  <a:noAutofit/>
                </a:bodyPr>
                <a:lstStyle/>
                <a:p>
                  <a:pPr algn="ctr">
                    <a:defRPr>
                      <a:solidFill>
                        <a:srgbClr val="FFFFFF"/>
                      </a:solidFill>
                    </a:defRPr>
                  </a:pPr>
                </a:p>
              </p:txBody>
            </p:sp>
            <p:sp>
              <p:nvSpPr>
                <p:cNvPr id="60" name="Oval"/>
                <p:cNvSpPr/>
                <p:nvPr/>
              </p:nvSpPr>
              <p:spPr>
                <a:xfrm>
                  <a:off x="0" y="-1"/>
                  <a:ext cx="2126148" cy="243539"/>
                </a:xfrm>
                <a:prstGeom prst="ellipse">
                  <a:avLst/>
                </a:prstGeom>
                <a:solidFill>
                  <a:srgbClr val="FFFFFF">
                    <a:alpha val="40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61" name="Line"/>
                <p:cNvSpPr/>
                <p:nvPr/>
              </p:nvSpPr>
              <p:spPr>
                <a:xfrm>
                  <a:off x="-1" y="0"/>
                  <a:ext cx="2126148" cy="97415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700"/>
                      </a:moveTo>
                      <a:cubicBezTo>
                        <a:pt x="21600" y="4191"/>
                        <a:pt x="16765" y="5400"/>
                        <a:pt x="10800" y="5400"/>
                      </a:cubicBezTo>
                      <a:cubicBezTo>
                        <a:pt x="4835" y="5400"/>
                        <a:pt x="0" y="4191"/>
                        <a:pt x="0" y="2700"/>
                      </a:cubicBezTo>
                      <a:cubicBezTo>
                        <a:pt x="0" y="1209"/>
                        <a:pt x="4835" y="0"/>
                        <a:pt x="10800" y="0"/>
                      </a:cubicBezTo>
                      <a:cubicBezTo>
                        <a:pt x="16765" y="0"/>
                        <a:pt x="21600" y="1209"/>
                        <a:pt x="21600" y="2700"/>
                      </a:cubicBezTo>
                      <a:lnTo>
                        <a:pt x="21600" y="18900"/>
                      </a:lnTo>
                      <a:cubicBezTo>
                        <a:pt x="21600" y="20391"/>
                        <a:pt x="16765" y="21600"/>
                        <a:pt x="10800" y="21600"/>
                      </a:cubicBezTo>
                      <a:cubicBezTo>
                        <a:pt x="4835" y="21600"/>
                        <a:pt x="0" y="20391"/>
                        <a:pt x="0" y="18900"/>
                      </a:cubicBezTo>
                      <a:lnTo>
                        <a:pt x="0" y="2700"/>
                      </a:lnTo>
                    </a:path>
                  </a:pathLst>
                </a:custGeom>
                <a:noFill/>
                <a:ln w="9525" cap="flat">
                  <a:solidFill>
                    <a:srgbClr val="F69240"/>
                  </a:solidFill>
                  <a:prstDash val="solid"/>
                  <a:round/>
                </a:ln>
                <a:effectLst/>
              </p:spPr>
              <p:txBody>
                <a:bodyPr wrap="square" lIns="45719" tIns="45719" rIns="45719" bIns="45719" numCol="1" anchor="ctr">
                  <a:noAutofit/>
                </a:bodyPr>
                <a:lstStyle/>
                <a:p>
                  <a:pPr algn="ctr">
                    <a:defRPr>
                      <a:solidFill>
                        <a:srgbClr val="FFFFFF"/>
                      </a:solidFill>
                    </a:defRPr>
                  </a:pPr>
                </a:p>
              </p:txBody>
            </p:sp>
          </p:grpSp>
          <p:sp>
            <p:nvSpPr>
              <p:cNvPr id="63" name="Labeled Data"/>
              <p:cNvSpPr txBox="1"/>
              <p:nvPr/>
            </p:nvSpPr>
            <p:spPr>
              <a:xfrm>
                <a:off x="50482" y="377869"/>
                <a:ext cx="2025183" cy="34018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a:solidFill>
                      <a:srgbClr val="FFFFFF"/>
                    </a:solidFill>
                  </a:defRPr>
                </a:lvl1pPr>
              </a:lstStyle>
              <a:p>
                <a:pPr/>
                <a:r>
                  <a:t>Labeled Data</a:t>
                </a:r>
              </a:p>
            </p:txBody>
          </p:sp>
        </p:grpSp>
        <p:grpSp>
          <p:nvGrpSpPr>
            <p:cNvPr id="67" name="Rounded Rectangle 6"/>
            <p:cNvGrpSpPr/>
            <p:nvPr/>
          </p:nvGrpSpPr>
          <p:grpSpPr>
            <a:xfrm>
              <a:off x="3111764" y="-1"/>
              <a:ext cx="2676897" cy="974154"/>
              <a:chOff x="0" y="0"/>
              <a:chExt cx="2676896" cy="974152"/>
            </a:xfrm>
          </p:grpSpPr>
          <p:sp>
            <p:nvSpPr>
              <p:cNvPr id="65" name="Rounded Rectangle"/>
              <p:cNvSpPr/>
              <p:nvPr/>
            </p:nvSpPr>
            <p:spPr>
              <a:xfrm>
                <a:off x="0" y="0"/>
                <a:ext cx="2676897" cy="974153"/>
              </a:xfrm>
              <a:prstGeom prst="roundRect">
                <a:avLst>
                  <a:gd name="adj" fmla="val 16667"/>
                </a:avLst>
              </a:prstGeom>
              <a:gradFill flip="none" rotWithShape="1">
                <a:gsLst>
                  <a:gs pos="0">
                    <a:srgbClr val="5E437E"/>
                  </a:gs>
                  <a:gs pos="80000">
                    <a:srgbClr val="7B58A6"/>
                  </a:gs>
                  <a:gs pos="100000">
                    <a:srgbClr val="7B57A8"/>
                  </a:gs>
                </a:gsLst>
                <a:lin ang="16200000" scaled="0"/>
              </a:gradFill>
              <a:ln w="9525" cap="flat">
                <a:solidFill>
                  <a:srgbClr val="7D60A0"/>
                </a:solidFill>
                <a:prstDash val="solid"/>
                <a:round/>
              </a:ln>
              <a:effectLst>
                <a:outerShdw sx="100000" sy="100000" kx="0" ky="0" algn="b" rotWithShape="0" blurRad="38100" dist="23000" dir="5400000">
                  <a:srgbClr val="000000">
                    <a:alpha val="35000"/>
                  </a:srgbClr>
                </a:outerShdw>
              </a:effectLst>
            </p:spPr>
            <p:txBody>
              <a:bodyPr wrap="square" lIns="45719" tIns="45719" rIns="45719" bIns="45719" numCol="1" anchor="ctr">
                <a:noAutofit/>
              </a:bodyPr>
              <a:lstStyle/>
              <a:p>
                <a:pPr algn="ctr">
                  <a:defRPr>
                    <a:solidFill>
                      <a:srgbClr val="FFFFFF"/>
                    </a:solidFill>
                  </a:defRPr>
                </a:pPr>
              </a:p>
            </p:txBody>
          </p:sp>
          <p:sp>
            <p:nvSpPr>
              <p:cNvPr id="66" name="Machine Learning algorithm"/>
              <p:cNvSpPr txBox="1"/>
              <p:nvPr/>
            </p:nvSpPr>
            <p:spPr>
              <a:xfrm>
                <a:off x="98036" y="164585"/>
                <a:ext cx="2480824" cy="64498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a:solidFill>
                      <a:srgbClr val="FFFFFF"/>
                    </a:solidFill>
                  </a:defRPr>
                </a:lvl1pPr>
              </a:lstStyle>
              <a:p>
                <a:pPr/>
                <a:r>
                  <a:t>Machine Learning algorithm</a:t>
                </a:r>
              </a:p>
            </p:txBody>
          </p:sp>
        </p:grpSp>
        <p:grpSp>
          <p:nvGrpSpPr>
            <p:cNvPr id="74" name="Cube 7"/>
            <p:cNvGrpSpPr/>
            <p:nvPr/>
          </p:nvGrpSpPr>
          <p:grpSpPr>
            <a:xfrm>
              <a:off x="3380734" y="1725456"/>
              <a:ext cx="1959642" cy="933238"/>
              <a:chOff x="0" y="0"/>
              <a:chExt cx="1959641" cy="933237"/>
            </a:xfrm>
          </p:grpSpPr>
          <p:grpSp>
            <p:nvGrpSpPr>
              <p:cNvPr id="72" name="Group"/>
              <p:cNvGrpSpPr/>
              <p:nvPr/>
            </p:nvGrpSpPr>
            <p:grpSpPr>
              <a:xfrm>
                <a:off x="-1" y="-1"/>
                <a:ext cx="1959643" cy="933239"/>
                <a:chOff x="0" y="0"/>
                <a:chExt cx="1959641" cy="933237"/>
              </a:xfrm>
            </p:grpSpPr>
            <p:sp>
              <p:nvSpPr>
                <p:cNvPr id="68" name="Shape"/>
                <p:cNvSpPr/>
                <p:nvPr/>
              </p:nvSpPr>
              <p:spPr>
                <a:xfrm>
                  <a:off x="-1" y="-1"/>
                  <a:ext cx="1959643" cy="93323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5400"/>
                      </a:moveTo>
                      <a:lnTo>
                        <a:pt x="2572" y="0"/>
                      </a:lnTo>
                      <a:lnTo>
                        <a:pt x="21600" y="0"/>
                      </a:lnTo>
                      <a:lnTo>
                        <a:pt x="21600" y="16200"/>
                      </a:lnTo>
                      <a:lnTo>
                        <a:pt x="19028" y="21600"/>
                      </a:lnTo>
                      <a:lnTo>
                        <a:pt x="0" y="21600"/>
                      </a:lnTo>
                      <a:close/>
                    </a:path>
                  </a:pathLst>
                </a:custGeom>
                <a:gradFill flip="none" rotWithShape="1">
                  <a:gsLst>
                    <a:gs pos="0">
                      <a:srgbClr val="2A869F"/>
                    </a:gs>
                    <a:gs pos="80000">
                      <a:srgbClr val="37B1D1"/>
                    </a:gs>
                    <a:gs pos="100000">
                      <a:srgbClr val="34B3D5"/>
                    </a:gs>
                  </a:gsLst>
                  <a:lin ang="16200000" scaled="0"/>
                </a:gradFill>
                <a:ln w="12700" cap="flat">
                  <a:noFill/>
                  <a:miter lim="400000"/>
                </a:ln>
                <a:effectLst>
                  <a:outerShdw sx="100000" sy="100000" kx="0" ky="0" algn="b" rotWithShape="0" blurRad="38100" dist="23000" dir="5400000">
                    <a:srgbClr val="000000">
                      <a:alpha val="35000"/>
                    </a:srgbClr>
                  </a:outerShdw>
                </a:effectLst>
              </p:spPr>
              <p:txBody>
                <a:bodyPr wrap="square" lIns="45719" tIns="45719" rIns="45719" bIns="45719" numCol="1" anchor="ctr">
                  <a:noAutofit/>
                </a:bodyPr>
                <a:lstStyle/>
                <a:p>
                  <a:pPr algn="ctr">
                    <a:defRPr>
                      <a:solidFill>
                        <a:srgbClr val="FFFFFF"/>
                      </a:solidFill>
                    </a:defRPr>
                  </a:pPr>
                </a:p>
              </p:txBody>
            </p:sp>
            <p:sp>
              <p:nvSpPr>
                <p:cNvPr id="69" name="Shape"/>
                <p:cNvSpPr/>
                <p:nvPr/>
              </p:nvSpPr>
              <p:spPr>
                <a:xfrm>
                  <a:off x="1726332" y="-1"/>
                  <a:ext cx="233310" cy="93323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5400"/>
                      </a:moveTo>
                      <a:lnTo>
                        <a:pt x="21600" y="0"/>
                      </a:lnTo>
                      <a:lnTo>
                        <a:pt x="21600" y="16200"/>
                      </a:lnTo>
                      <a:lnTo>
                        <a:pt x="0" y="21600"/>
                      </a:lnTo>
                      <a:close/>
                    </a:path>
                  </a:pathLst>
                </a:custGeom>
                <a:solidFill>
                  <a:srgbClr val="000000">
                    <a:alpha val="20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70" name="Shape"/>
                <p:cNvSpPr/>
                <p:nvPr/>
              </p:nvSpPr>
              <p:spPr>
                <a:xfrm>
                  <a:off x="-1" y="-1"/>
                  <a:ext cx="1959643" cy="23331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572" y="0"/>
                      </a:lnTo>
                      <a:lnTo>
                        <a:pt x="21600" y="0"/>
                      </a:lnTo>
                      <a:lnTo>
                        <a:pt x="19028" y="21600"/>
                      </a:lnTo>
                      <a:close/>
                    </a:path>
                  </a:pathLst>
                </a:custGeom>
                <a:solidFill>
                  <a:srgbClr val="FFFFFF">
                    <a:alpha val="20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71" name="Shape"/>
                <p:cNvSpPr/>
                <p:nvPr/>
              </p:nvSpPr>
              <p:spPr>
                <a:xfrm>
                  <a:off x="-1" y="-1"/>
                  <a:ext cx="1959643" cy="93323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5400"/>
                      </a:moveTo>
                      <a:lnTo>
                        <a:pt x="2572" y="0"/>
                      </a:lnTo>
                      <a:lnTo>
                        <a:pt x="21600" y="0"/>
                      </a:lnTo>
                      <a:lnTo>
                        <a:pt x="21600" y="16200"/>
                      </a:lnTo>
                      <a:lnTo>
                        <a:pt x="19028" y="21600"/>
                      </a:lnTo>
                      <a:lnTo>
                        <a:pt x="0" y="21600"/>
                      </a:lnTo>
                      <a:close/>
                      <a:moveTo>
                        <a:pt x="0" y="5400"/>
                      </a:moveTo>
                      <a:lnTo>
                        <a:pt x="19028" y="5400"/>
                      </a:lnTo>
                      <a:lnTo>
                        <a:pt x="21600" y="0"/>
                      </a:lnTo>
                      <a:moveTo>
                        <a:pt x="19028" y="5400"/>
                      </a:moveTo>
                      <a:lnTo>
                        <a:pt x="19028" y="21600"/>
                      </a:lnTo>
                    </a:path>
                  </a:pathLst>
                </a:custGeom>
                <a:noFill/>
                <a:ln w="9525" cap="flat">
                  <a:solidFill>
                    <a:srgbClr val="46AAC4"/>
                  </a:solidFill>
                  <a:prstDash val="solid"/>
                  <a:round/>
                </a:ln>
                <a:effectLst/>
              </p:spPr>
              <p:txBody>
                <a:bodyPr wrap="square" lIns="45719" tIns="45719" rIns="45719" bIns="45719" numCol="1" anchor="ctr">
                  <a:noAutofit/>
                </a:bodyPr>
                <a:lstStyle/>
                <a:p>
                  <a:pPr algn="ctr">
                    <a:defRPr>
                      <a:solidFill>
                        <a:srgbClr val="FFFFFF"/>
                      </a:solidFill>
                    </a:defRPr>
                  </a:pPr>
                </a:p>
              </p:txBody>
            </p:sp>
          </p:grpSp>
          <p:sp>
            <p:nvSpPr>
              <p:cNvPr id="73" name="Learned model"/>
              <p:cNvSpPr txBox="1"/>
              <p:nvPr/>
            </p:nvSpPr>
            <p:spPr>
              <a:xfrm>
                <a:off x="50482" y="260782"/>
                <a:ext cx="1625368" cy="64498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a:solidFill>
                      <a:srgbClr val="FFFFFF"/>
                    </a:solidFill>
                  </a:defRPr>
                </a:lvl1pPr>
              </a:lstStyle>
              <a:p>
                <a:pPr/>
                <a:r>
                  <a:t>Learned model</a:t>
                </a:r>
              </a:p>
            </p:txBody>
          </p:sp>
        </p:grpSp>
        <p:grpSp>
          <p:nvGrpSpPr>
            <p:cNvPr id="83" name="Bevel 8"/>
            <p:cNvGrpSpPr/>
            <p:nvPr/>
          </p:nvGrpSpPr>
          <p:grpSpPr>
            <a:xfrm>
              <a:off x="6442783" y="1872208"/>
              <a:ext cx="1549783" cy="893339"/>
              <a:chOff x="0" y="0"/>
              <a:chExt cx="1549782" cy="893338"/>
            </a:xfrm>
          </p:grpSpPr>
          <p:grpSp>
            <p:nvGrpSpPr>
              <p:cNvPr id="81" name="Group"/>
              <p:cNvGrpSpPr/>
              <p:nvPr/>
            </p:nvGrpSpPr>
            <p:grpSpPr>
              <a:xfrm>
                <a:off x="-1" y="0"/>
                <a:ext cx="1549784" cy="893339"/>
                <a:chOff x="0" y="0"/>
                <a:chExt cx="1549782" cy="893338"/>
              </a:xfrm>
            </p:grpSpPr>
            <p:sp>
              <p:nvSpPr>
                <p:cNvPr id="75" name="Rectangle"/>
                <p:cNvSpPr/>
                <p:nvPr/>
              </p:nvSpPr>
              <p:spPr>
                <a:xfrm>
                  <a:off x="-1" y="0"/>
                  <a:ext cx="1549784" cy="893339"/>
                </a:xfrm>
                <a:prstGeom prst="rect">
                  <a:avLst/>
                </a:prstGeom>
                <a:gradFill flip="none" rotWithShape="1">
                  <a:gsLst>
                    <a:gs pos="0">
                      <a:srgbClr val="769537"/>
                    </a:gs>
                    <a:gs pos="80000">
                      <a:srgbClr val="9BC348"/>
                    </a:gs>
                    <a:gs pos="100000">
                      <a:srgbClr val="9CC646"/>
                    </a:gs>
                  </a:gsLst>
                  <a:lin ang="16200000" scaled="0"/>
                </a:gradFill>
                <a:ln w="12700" cap="flat">
                  <a:noFill/>
                  <a:miter lim="400000"/>
                </a:ln>
                <a:effectLst>
                  <a:outerShdw sx="100000" sy="100000" kx="0" ky="0" algn="b" rotWithShape="0" blurRad="38100" dist="23000" dir="5400000">
                    <a:srgbClr val="000000">
                      <a:alpha val="35000"/>
                    </a:srgbClr>
                  </a:outerShdw>
                </a:effectLst>
              </p:spPr>
              <p:txBody>
                <a:bodyPr wrap="square" lIns="45719" tIns="45719" rIns="45719" bIns="45719" numCol="1" anchor="ctr">
                  <a:noAutofit/>
                </a:bodyPr>
                <a:lstStyle/>
                <a:p>
                  <a:pPr algn="ctr">
                    <a:defRPr>
                      <a:solidFill>
                        <a:srgbClr val="FFFFFF"/>
                      </a:solidFill>
                    </a:defRPr>
                  </a:pPr>
                </a:p>
              </p:txBody>
            </p:sp>
            <p:sp>
              <p:nvSpPr>
                <p:cNvPr id="76" name="Shape"/>
                <p:cNvSpPr/>
                <p:nvPr/>
              </p:nvSpPr>
              <p:spPr>
                <a:xfrm>
                  <a:off x="-1" y="0"/>
                  <a:ext cx="1549784" cy="11166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0044" y="21600"/>
                      </a:lnTo>
                      <a:lnTo>
                        <a:pt x="1556" y="21600"/>
                      </a:lnTo>
                      <a:close/>
                    </a:path>
                  </a:pathLst>
                </a:custGeom>
                <a:solidFill>
                  <a:srgbClr val="FFFFFF">
                    <a:alpha val="20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77" name="Shape"/>
                <p:cNvSpPr/>
                <p:nvPr/>
              </p:nvSpPr>
              <p:spPr>
                <a:xfrm>
                  <a:off x="-1" y="781671"/>
                  <a:ext cx="1549784" cy="11166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1556" y="0"/>
                      </a:lnTo>
                      <a:lnTo>
                        <a:pt x="20044" y="0"/>
                      </a:lnTo>
                      <a:lnTo>
                        <a:pt x="21600" y="21600"/>
                      </a:lnTo>
                      <a:close/>
                    </a:path>
                  </a:pathLst>
                </a:custGeom>
                <a:solidFill>
                  <a:srgbClr val="000000">
                    <a:alpha val="20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78" name="Shape"/>
                <p:cNvSpPr/>
                <p:nvPr/>
              </p:nvSpPr>
              <p:spPr>
                <a:xfrm>
                  <a:off x="-1" y="0"/>
                  <a:ext cx="111668" cy="89333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2700"/>
                      </a:lnTo>
                      <a:lnTo>
                        <a:pt x="21600" y="18900"/>
                      </a:lnTo>
                      <a:lnTo>
                        <a:pt x="0" y="21600"/>
                      </a:lnTo>
                      <a:close/>
                    </a:path>
                  </a:pathLst>
                </a:custGeom>
                <a:solidFill>
                  <a:srgbClr val="FFFFFF">
                    <a:alpha val="40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79" name="Shape"/>
                <p:cNvSpPr/>
                <p:nvPr/>
              </p:nvSpPr>
              <p:spPr>
                <a:xfrm>
                  <a:off x="1438115" y="0"/>
                  <a:ext cx="111668" cy="89333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21600"/>
                      </a:lnTo>
                      <a:lnTo>
                        <a:pt x="0" y="18900"/>
                      </a:lnTo>
                      <a:lnTo>
                        <a:pt x="0" y="2700"/>
                      </a:lnTo>
                      <a:close/>
                    </a:path>
                  </a:pathLst>
                </a:custGeom>
                <a:solidFill>
                  <a:srgbClr val="000000">
                    <a:alpha val="40000"/>
                  </a:srgbClr>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80" name="Shape"/>
                <p:cNvSpPr/>
                <p:nvPr/>
              </p:nvSpPr>
              <p:spPr>
                <a:xfrm>
                  <a:off x="-1" y="0"/>
                  <a:ext cx="1549784" cy="89333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1600" y="21600"/>
                      </a:lnTo>
                      <a:lnTo>
                        <a:pt x="0" y="21600"/>
                      </a:lnTo>
                      <a:close/>
                      <a:moveTo>
                        <a:pt x="1556" y="2700"/>
                      </a:moveTo>
                      <a:lnTo>
                        <a:pt x="20044" y="2700"/>
                      </a:lnTo>
                      <a:lnTo>
                        <a:pt x="20044" y="18900"/>
                      </a:lnTo>
                      <a:lnTo>
                        <a:pt x="1556" y="18900"/>
                      </a:lnTo>
                      <a:close/>
                      <a:moveTo>
                        <a:pt x="0" y="0"/>
                      </a:moveTo>
                      <a:lnTo>
                        <a:pt x="1556" y="2700"/>
                      </a:lnTo>
                      <a:moveTo>
                        <a:pt x="0" y="21600"/>
                      </a:moveTo>
                      <a:lnTo>
                        <a:pt x="1556" y="18900"/>
                      </a:lnTo>
                      <a:moveTo>
                        <a:pt x="21600" y="0"/>
                      </a:moveTo>
                      <a:lnTo>
                        <a:pt x="20044" y="2700"/>
                      </a:lnTo>
                      <a:moveTo>
                        <a:pt x="21600" y="21600"/>
                      </a:moveTo>
                      <a:lnTo>
                        <a:pt x="20044" y="18900"/>
                      </a:lnTo>
                    </a:path>
                  </a:pathLst>
                </a:custGeom>
                <a:noFill/>
                <a:ln w="9525" cap="flat">
                  <a:solidFill>
                    <a:srgbClr val="98B955"/>
                  </a:solidFill>
                  <a:prstDash val="solid"/>
                  <a:round/>
                </a:ln>
                <a:effectLst/>
              </p:spPr>
              <p:txBody>
                <a:bodyPr wrap="square" lIns="45719" tIns="45719" rIns="45719" bIns="45719" numCol="1" anchor="ctr">
                  <a:noAutofit/>
                </a:bodyPr>
                <a:lstStyle/>
                <a:p>
                  <a:pPr algn="ctr">
                    <a:defRPr>
                      <a:solidFill>
                        <a:srgbClr val="FFFFFF"/>
                      </a:solidFill>
                    </a:defRPr>
                  </a:pPr>
                </a:p>
              </p:txBody>
            </p:sp>
          </p:grpSp>
          <p:sp>
            <p:nvSpPr>
              <p:cNvPr id="82" name="Prediction"/>
              <p:cNvSpPr txBox="1"/>
              <p:nvPr/>
            </p:nvSpPr>
            <p:spPr>
              <a:xfrm>
                <a:off x="162149" y="276578"/>
                <a:ext cx="1225484" cy="34018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a:solidFill>
                      <a:srgbClr val="FFFFFF"/>
                    </a:solidFill>
                  </a:defRPr>
                </a:lvl1pPr>
              </a:lstStyle>
              <a:p>
                <a:pPr/>
                <a:r>
                  <a:t>Prediction</a:t>
                </a:r>
              </a:p>
            </p:txBody>
          </p:sp>
        </p:grpSp>
        <p:sp>
          <p:nvSpPr>
            <p:cNvPr id="84" name="Straight Arrow Connector 9"/>
            <p:cNvSpPr/>
            <p:nvPr/>
          </p:nvSpPr>
          <p:spPr>
            <a:xfrm>
              <a:off x="2126147" y="487076"/>
              <a:ext cx="985617" cy="1"/>
            </a:xfrm>
            <a:prstGeom prst="line">
              <a:avLst/>
            </a:prstGeom>
            <a:noFill/>
            <a:ln w="25400" cap="flat">
              <a:solidFill>
                <a:srgbClr val="000000"/>
              </a:solidFill>
              <a:prstDash val="solid"/>
              <a:round/>
              <a:tailEnd type="triangle" w="med" len="med"/>
            </a:ln>
            <a:effectLst>
              <a:outerShdw sx="100000" sy="100000" kx="0" ky="0" algn="b" rotWithShape="0" blurRad="38100" dist="20000" dir="5400000">
                <a:srgbClr val="000000">
                  <a:alpha val="38000"/>
                </a:srgbClr>
              </a:outerShdw>
            </a:effectLst>
          </p:spPr>
          <p:txBody>
            <a:bodyPr wrap="square" lIns="45719" tIns="45719" rIns="45719" bIns="45719" numCol="1" anchor="t">
              <a:noAutofit/>
            </a:bodyPr>
            <a:lstStyle/>
            <a:p>
              <a:pPr/>
            </a:p>
          </p:txBody>
        </p:sp>
        <p:sp>
          <p:nvSpPr>
            <p:cNvPr id="85" name="Straight Arrow Connector 10"/>
            <p:cNvSpPr/>
            <p:nvPr/>
          </p:nvSpPr>
          <p:spPr>
            <a:xfrm flipV="1">
              <a:off x="2126147" y="2308730"/>
              <a:ext cx="1254588" cy="12506"/>
            </a:xfrm>
            <a:prstGeom prst="line">
              <a:avLst/>
            </a:prstGeom>
            <a:noFill/>
            <a:ln w="25400" cap="flat">
              <a:solidFill>
                <a:srgbClr val="000000"/>
              </a:solidFill>
              <a:prstDash val="solid"/>
              <a:round/>
              <a:tailEnd type="triangle" w="med" len="med"/>
            </a:ln>
            <a:effectLst>
              <a:outerShdw sx="100000" sy="100000" kx="0" ky="0" algn="b" rotWithShape="0" blurRad="38100" dist="20000" dir="5400000">
                <a:srgbClr val="000000">
                  <a:alpha val="38000"/>
                </a:srgbClr>
              </a:outerShdw>
            </a:effectLst>
          </p:spPr>
          <p:txBody>
            <a:bodyPr wrap="square" lIns="45719" tIns="45719" rIns="45719" bIns="45719" numCol="1" anchor="t">
              <a:noAutofit/>
            </a:bodyPr>
            <a:lstStyle/>
            <a:p>
              <a:pPr/>
            </a:p>
          </p:txBody>
        </p:sp>
        <p:sp>
          <p:nvSpPr>
            <p:cNvPr id="86" name="Straight Arrow Connector 11"/>
            <p:cNvSpPr/>
            <p:nvPr/>
          </p:nvSpPr>
          <p:spPr>
            <a:xfrm>
              <a:off x="5107068" y="2308729"/>
              <a:ext cx="1335717" cy="10149"/>
            </a:xfrm>
            <a:prstGeom prst="line">
              <a:avLst/>
            </a:prstGeom>
            <a:noFill/>
            <a:ln w="25400" cap="flat">
              <a:solidFill>
                <a:srgbClr val="000000"/>
              </a:solidFill>
              <a:prstDash val="solid"/>
              <a:round/>
              <a:tailEnd type="triangle" w="med" len="med"/>
            </a:ln>
            <a:effectLst>
              <a:outerShdw sx="100000" sy="100000" kx="0" ky="0" algn="b" rotWithShape="0" blurRad="38100" dist="20000" dir="5400000">
                <a:srgbClr val="000000">
                  <a:alpha val="38000"/>
                </a:srgbClr>
              </a:outerShdw>
            </a:effectLst>
          </p:spPr>
          <p:txBody>
            <a:bodyPr wrap="square" lIns="45719" tIns="45719" rIns="45719" bIns="45719" numCol="1" anchor="t">
              <a:noAutofit/>
            </a:bodyPr>
            <a:lstStyle/>
            <a:p>
              <a:pPr/>
            </a:p>
          </p:txBody>
        </p:sp>
        <p:sp>
          <p:nvSpPr>
            <p:cNvPr id="87" name="Straight Arrow Connector 12"/>
            <p:cNvSpPr/>
            <p:nvPr/>
          </p:nvSpPr>
          <p:spPr>
            <a:xfrm>
              <a:off x="4450212" y="974152"/>
              <a:ext cx="25009" cy="751305"/>
            </a:xfrm>
            <a:prstGeom prst="line">
              <a:avLst/>
            </a:prstGeom>
            <a:noFill/>
            <a:ln w="38100" cap="flat">
              <a:solidFill>
                <a:srgbClr val="000000"/>
              </a:solidFill>
              <a:prstDash val="solid"/>
              <a:round/>
              <a:tailEnd type="triangle" w="med" len="med"/>
            </a:ln>
            <a:effectLst>
              <a:outerShdw sx="100000" sy="100000" kx="0" ky="0" algn="b" rotWithShape="0" blurRad="38100" dist="20000" dir="5400000">
                <a:srgbClr val="000000">
                  <a:alpha val="38000"/>
                </a:srgbClr>
              </a:outerShdw>
            </a:effectLst>
          </p:spPr>
          <p:txBody>
            <a:bodyPr wrap="square" lIns="45719" tIns="45719" rIns="45719" bIns="45719" numCol="1" anchor="t">
              <a:noAutofit/>
            </a:bodyPr>
            <a:lstStyle/>
            <a:p>
              <a:pPr/>
            </a:p>
          </p:txBody>
        </p:sp>
        <p:sp>
          <p:nvSpPr>
            <p:cNvPr id="88" name="Straight Connector 13"/>
            <p:cNvSpPr/>
            <p:nvPr/>
          </p:nvSpPr>
          <p:spPr>
            <a:xfrm flipV="1">
              <a:off x="0" y="1352034"/>
              <a:ext cx="8568630" cy="39092"/>
            </a:xfrm>
            <a:prstGeom prst="line">
              <a:avLst/>
            </a:prstGeom>
            <a:noFill/>
            <a:ln w="25400" cap="flat">
              <a:solidFill>
                <a:schemeClr val="accent1"/>
              </a:solidFill>
              <a:prstDash val="solid"/>
              <a:round/>
            </a:ln>
            <a:effectLst>
              <a:outerShdw sx="100000" sy="100000" kx="0" ky="0" algn="b" rotWithShape="0" blurRad="38100" dist="20000" dir="5400000">
                <a:srgbClr val="000000">
                  <a:alpha val="38000"/>
                </a:srgbClr>
              </a:outerShdw>
            </a:effectLst>
          </p:spPr>
          <p:txBody>
            <a:bodyPr wrap="square" lIns="45719" tIns="45719" rIns="45719" bIns="45719" numCol="1" anchor="t">
              <a:noAutofit/>
            </a:bodyPr>
            <a:lstStyle/>
            <a:p>
              <a:pPr/>
            </a:p>
          </p:txBody>
        </p:sp>
        <p:sp>
          <p:nvSpPr>
            <p:cNvPr id="89" name="TextBox 14"/>
            <p:cNvSpPr txBox="1"/>
            <p:nvPr/>
          </p:nvSpPr>
          <p:spPr>
            <a:xfrm>
              <a:off x="45720" y="1046226"/>
              <a:ext cx="776645" cy="30059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lvl1pPr>
                <a:defRPr b="1" sz="1600">
                  <a:solidFill>
                    <a:schemeClr val="accent2"/>
                  </a:solidFill>
                </a:defRPr>
              </a:lvl1pPr>
            </a:lstStyle>
            <a:p>
              <a:pPr/>
              <a:r>
                <a:t>Training</a:t>
              </a:r>
            </a:p>
          </p:txBody>
        </p:sp>
        <p:sp>
          <p:nvSpPr>
            <p:cNvPr id="90" name="TextBox 15"/>
            <p:cNvSpPr txBox="1"/>
            <p:nvPr/>
          </p:nvSpPr>
          <p:spPr>
            <a:xfrm>
              <a:off x="45720" y="1378095"/>
              <a:ext cx="967145" cy="30059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lvl1pPr>
                <a:defRPr b="1" sz="1600">
                  <a:solidFill>
                    <a:schemeClr val="accent2"/>
                  </a:solidFill>
                </a:defRPr>
              </a:lvl1pPr>
            </a:lstStyle>
            <a:p>
              <a:pPr/>
              <a:r>
                <a:t>Prediction</a:t>
              </a:r>
            </a:p>
          </p:txBody>
        </p:sp>
      </p:grpSp>
      <p:sp>
        <p:nvSpPr>
          <p:cNvPr id="92" name="TextBox 16"/>
          <p:cNvSpPr txBox="1"/>
          <p:nvPr/>
        </p:nvSpPr>
        <p:spPr>
          <a:xfrm>
            <a:off x="1618535" y="7526179"/>
            <a:ext cx="6821329" cy="22851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sz="1000"/>
            </a:lvl1pPr>
          </a:lstStyle>
          <a:p>
            <a:pPr/>
            <a:r>
              <a:t>Picture from: Ismini Lourentzou – Introduction to Deep Learning</a:t>
            </a:r>
          </a:p>
        </p:txBody>
      </p:sp>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44" name="TextBox 3"/>
          <p:cNvSpPr txBox="1"/>
          <p:nvPr>
            <p:ph type="sldNum" sz="quarter" idx="2"/>
          </p:nvPr>
        </p:nvSpPr>
        <p:spPr>
          <a:xfrm>
            <a:off x="9760731" y="7458470"/>
            <a:ext cx="258625" cy="24830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645" name="Title 1"/>
          <p:cNvSpPr txBox="1"/>
          <p:nvPr>
            <p:ph type="title"/>
          </p:nvPr>
        </p:nvSpPr>
        <p:spPr>
          <a:prstGeom prst="rect">
            <a:avLst/>
          </a:prstGeom>
        </p:spPr>
        <p:txBody>
          <a:bodyPr/>
          <a:lstStyle/>
          <a:p>
            <a:pPr/>
            <a:r>
              <a:t>Elements of Neural Networks </a:t>
            </a:r>
          </a:p>
        </p:txBody>
      </p:sp>
      <p:sp>
        <p:nvSpPr>
          <p:cNvPr id="646" name="Content Placeholder 2"/>
          <p:cNvSpPr txBox="1"/>
          <p:nvPr>
            <p:ph type="body" idx="1"/>
          </p:nvPr>
        </p:nvSpPr>
        <p:spPr>
          <a:xfrm>
            <a:off x="276672" y="2090802"/>
            <a:ext cx="9584267" cy="5367668"/>
          </a:xfrm>
          <a:prstGeom prst="rect">
            <a:avLst/>
          </a:prstGeom>
        </p:spPr>
        <p:txBody>
          <a:bodyPr/>
          <a:lstStyle/>
          <a:p>
            <a:pPr/>
            <a:r>
              <a:t>A neural network playground </a:t>
            </a:r>
            <a:r>
              <a:rPr u="sng">
                <a:solidFill>
                  <a:srgbClr val="0000FF"/>
                </a:solidFill>
                <a:uFill>
                  <a:solidFill>
                    <a:srgbClr val="0000FF"/>
                  </a:solidFill>
                </a:uFill>
                <a:hlinkClick r:id="rId2" invalidUrl="" action="" tgtFrame="" tooltip="" history="1" highlightClick="0" endSnd="0"/>
              </a:rPr>
              <a:t>link</a:t>
            </a:r>
          </a:p>
        </p:txBody>
      </p:sp>
      <p:sp>
        <p:nvSpPr>
          <p:cNvPr id="647" name="Content Placeholder 4"/>
          <p:cNvSpPr txBox="1"/>
          <p:nvPr/>
        </p:nvSpPr>
        <p:spPr>
          <a:xfrm>
            <a:off x="322392" y="1509936"/>
            <a:ext cx="6101248" cy="350294"/>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defTabSz="914322">
              <a:spcBef>
                <a:spcPts val="300"/>
              </a:spcBef>
              <a:defRPr i="1" sz="1400">
                <a:latin typeface="Arial"/>
                <a:ea typeface="Arial"/>
                <a:cs typeface="Arial"/>
                <a:sym typeface="Arial"/>
              </a:defRPr>
            </a:lvl1pPr>
          </a:lstStyle>
          <a:p>
            <a:pPr/>
            <a:r>
              <a:t>Introduction to Neural Networks</a:t>
            </a:r>
          </a:p>
        </p:txBody>
      </p:sp>
      <p:pic>
        <p:nvPicPr>
          <p:cNvPr id="648" name="Picture 3" descr="Picture 3"/>
          <p:cNvPicPr>
            <a:picLocks noChangeAspect="1"/>
          </p:cNvPicPr>
          <p:nvPr/>
        </p:nvPicPr>
        <p:blipFill>
          <a:blip r:embed="rId3">
            <a:extLst/>
          </a:blip>
          <a:stretch>
            <a:fillRect/>
          </a:stretch>
        </p:blipFill>
        <p:spPr>
          <a:xfrm>
            <a:off x="1355771" y="2590056"/>
            <a:ext cx="7777885" cy="4852575"/>
          </a:xfrm>
          <a:prstGeom prst="rect">
            <a:avLst/>
          </a:prstGeom>
          <a:ln w="12700">
            <a:miter lim="400000"/>
          </a:ln>
        </p:spPr>
      </p:pic>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50" name="TextBox 3"/>
          <p:cNvSpPr txBox="1"/>
          <p:nvPr>
            <p:ph type="sldNum" sz="quarter" idx="2"/>
          </p:nvPr>
        </p:nvSpPr>
        <p:spPr>
          <a:xfrm>
            <a:off x="9760731" y="7458470"/>
            <a:ext cx="258625" cy="24830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651" name="Title 1"/>
          <p:cNvSpPr txBox="1"/>
          <p:nvPr>
            <p:ph type="title"/>
          </p:nvPr>
        </p:nvSpPr>
        <p:spPr>
          <a:prstGeom prst="rect">
            <a:avLst/>
          </a:prstGeom>
        </p:spPr>
        <p:txBody>
          <a:bodyPr/>
          <a:lstStyle/>
          <a:p>
            <a:pPr/>
            <a:r>
              <a:t>Elements of Neural Networks </a:t>
            </a:r>
          </a:p>
        </p:txBody>
      </p:sp>
      <p:sp>
        <p:nvSpPr>
          <p:cNvPr id="652" name="Content Placeholder 2"/>
          <p:cNvSpPr txBox="1"/>
          <p:nvPr>
            <p:ph type="body" idx="1"/>
          </p:nvPr>
        </p:nvSpPr>
        <p:spPr>
          <a:xfrm>
            <a:off x="276672" y="2090802"/>
            <a:ext cx="9584267" cy="5367668"/>
          </a:xfrm>
          <a:prstGeom prst="rect">
            <a:avLst/>
          </a:prstGeom>
        </p:spPr>
        <p:txBody>
          <a:bodyPr/>
          <a:lstStyle/>
          <a:p>
            <a:pPr/>
            <a:r>
              <a:t>Deep NNs have many hidden layers</a:t>
            </a:r>
          </a:p>
          <a:p>
            <a:pPr lvl="1" marL="631825" indent="-227013">
              <a:buFontTx/>
              <a:defRPr sz="1800">
                <a:solidFill>
                  <a:srgbClr val="FF0000"/>
                </a:solidFill>
              </a:defRPr>
            </a:pPr>
            <a:r>
              <a:t>Fully-connected</a:t>
            </a:r>
            <a:r>
              <a:rPr>
                <a:solidFill>
                  <a:srgbClr val="000000"/>
                </a:solidFill>
              </a:rPr>
              <a:t> (</a:t>
            </a:r>
            <a:r>
              <a:t>dense</a:t>
            </a:r>
            <a:r>
              <a:rPr>
                <a:solidFill>
                  <a:srgbClr val="000000"/>
                </a:solidFill>
              </a:rPr>
              <a:t>) layers (a.k.a. </a:t>
            </a:r>
            <a:r>
              <a:t>Multi-Layer Perceptron </a:t>
            </a:r>
            <a:r>
              <a:rPr>
                <a:solidFill>
                  <a:srgbClr val="000000"/>
                </a:solidFill>
              </a:rPr>
              <a:t>or MLP)</a:t>
            </a:r>
          </a:p>
          <a:p>
            <a:pPr lvl="1" marL="631825" indent="-227013">
              <a:buFontTx/>
              <a:defRPr sz="1800"/>
            </a:pPr>
            <a:r>
              <a:t>Each neuron is connected to all neurons in the succeeding layer</a:t>
            </a:r>
          </a:p>
        </p:txBody>
      </p:sp>
      <p:sp>
        <p:nvSpPr>
          <p:cNvPr id="653" name="Content Placeholder 77"/>
          <p:cNvSpPr txBox="1"/>
          <p:nvPr/>
        </p:nvSpPr>
        <p:spPr>
          <a:xfrm>
            <a:off x="322392" y="1509936"/>
            <a:ext cx="6101248" cy="350294"/>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defTabSz="914322">
              <a:spcBef>
                <a:spcPts val="300"/>
              </a:spcBef>
              <a:defRPr i="1" sz="1400">
                <a:latin typeface="Arial"/>
                <a:ea typeface="Arial"/>
                <a:cs typeface="Arial"/>
                <a:sym typeface="Arial"/>
              </a:defRPr>
            </a:lvl1pPr>
          </a:lstStyle>
          <a:p>
            <a:pPr/>
            <a:r>
              <a:t>Introduction to Neural Networks</a:t>
            </a:r>
          </a:p>
        </p:txBody>
      </p:sp>
      <p:sp>
        <p:nvSpPr>
          <p:cNvPr id="654" name="文字方塊 63"/>
          <p:cNvSpPr txBox="1"/>
          <p:nvPr/>
        </p:nvSpPr>
        <p:spPr>
          <a:xfrm>
            <a:off x="7330289" y="6577993"/>
            <a:ext cx="1840001" cy="39247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b="1" sz="2400"/>
            </a:lvl1pPr>
          </a:lstStyle>
          <a:p>
            <a:pPr/>
            <a:r>
              <a:t>Output Layer</a:t>
            </a:r>
          </a:p>
        </p:txBody>
      </p:sp>
      <p:sp>
        <p:nvSpPr>
          <p:cNvPr id="655" name="文字方塊 64"/>
          <p:cNvSpPr txBox="1"/>
          <p:nvPr/>
        </p:nvSpPr>
        <p:spPr>
          <a:xfrm>
            <a:off x="4160406" y="6808910"/>
            <a:ext cx="1975203" cy="39247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b="1" sz="2400"/>
            </a:lvl1pPr>
          </a:lstStyle>
          <a:p>
            <a:pPr/>
            <a:r>
              <a:t>Hidden Layers</a:t>
            </a:r>
          </a:p>
        </p:txBody>
      </p:sp>
      <p:sp>
        <p:nvSpPr>
          <p:cNvPr id="656" name="右大括弧 65"/>
          <p:cNvSpPr/>
          <p:nvPr/>
        </p:nvSpPr>
        <p:spPr>
          <a:xfrm rot="5400000">
            <a:off x="4917108" y="4544738"/>
            <a:ext cx="374935" cy="432721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5965" y="0"/>
                  <a:pt x="10800" y="1474"/>
                  <a:pt x="10800" y="3291"/>
                </a:cubicBezTo>
                <a:lnTo>
                  <a:pt x="10800" y="7509"/>
                </a:lnTo>
                <a:cubicBezTo>
                  <a:pt x="10800" y="9326"/>
                  <a:pt x="15635" y="10800"/>
                  <a:pt x="21600" y="10800"/>
                </a:cubicBezTo>
                <a:cubicBezTo>
                  <a:pt x="15635" y="10800"/>
                  <a:pt x="10800" y="12274"/>
                  <a:pt x="10800" y="14091"/>
                </a:cubicBezTo>
                <a:lnTo>
                  <a:pt x="10800" y="18309"/>
                </a:lnTo>
                <a:cubicBezTo>
                  <a:pt x="10800" y="20126"/>
                  <a:pt x="5965" y="21600"/>
                  <a:pt x="0" y="21600"/>
                </a:cubicBezTo>
              </a:path>
            </a:pathLst>
          </a:custGeom>
          <a:ln w="25400">
            <a:solidFill>
              <a:srgbClr val="000000"/>
            </a:solidFill>
          </a:ln>
        </p:spPr>
        <p:txBody>
          <a:bodyPr lIns="45719" rIns="45719" anchor="ctr"/>
          <a:lstStyle/>
          <a:p>
            <a:pPr algn="ctr"/>
          </a:p>
        </p:txBody>
      </p:sp>
      <p:sp>
        <p:nvSpPr>
          <p:cNvPr id="657" name="矩形 58"/>
          <p:cNvSpPr/>
          <p:nvPr/>
        </p:nvSpPr>
        <p:spPr>
          <a:xfrm>
            <a:off x="1750404" y="3832997"/>
            <a:ext cx="498951" cy="2625053"/>
          </a:xfrm>
          <a:prstGeom prst="rect">
            <a:avLst/>
          </a:prstGeom>
          <a:solidFill>
            <a:srgbClr val="D9D9D9"/>
          </a:solidFill>
          <a:ln w="12700">
            <a:miter lim="400000"/>
          </a:ln>
          <a:effectLst>
            <a:outerShdw sx="100000" sy="100000" kx="0" ky="0" algn="b" rotWithShape="0" blurRad="38100" dist="20000" dir="5400000">
              <a:srgbClr val="000000">
                <a:alpha val="38000"/>
              </a:srgbClr>
            </a:outerShdw>
          </a:effectLst>
        </p:spPr>
        <p:txBody>
          <a:bodyPr lIns="45719" rIns="45719" anchor="ctr"/>
          <a:lstStyle/>
          <a:p>
            <a:pPr algn="ctr"/>
          </a:p>
        </p:txBody>
      </p:sp>
      <p:sp>
        <p:nvSpPr>
          <p:cNvPr id="658" name="文字方塊 59"/>
          <p:cNvSpPr txBox="1"/>
          <p:nvPr/>
        </p:nvSpPr>
        <p:spPr>
          <a:xfrm>
            <a:off x="1134784" y="6577993"/>
            <a:ext cx="1646457" cy="39247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b="1" sz="2400"/>
            </a:lvl1pPr>
          </a:lstStyle>
          <a:p>
            <a:pPr/>
            <a:r>
              <a:t>Input Layer</a:t>
            </a:r>
          </a:p>
        </p:txBody>
      </p:sp>
      <p:sp>
        <p:nvSpPr>
          <p:cNvPr id="659" name="文字方塊 6"/>
          <p:cNvSpPr txBox="1"/>
          <p:nvPr/>
        </p:nvSpPr>
        <p:spPr>
          <a:xfrm>
            <a:off x="1468637" y="3351212"/>
            <a:ext cx="1043210" cy="39247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sz="2400"/>
            </a:lvl1pPr>
          </a:lstStyle>
          <a:p>
            <a:pPr/>
            <a:r>
              <a:t>Input</a:t>
            </a:r>
          </a:p>
        </p:txBody>
      </p:sp>
      <p:sp>
        <p:nvSpPr>
          <p:cNvPr id="660" name="文字方塊 7"/>
          <p:cNvSpPr txBox="1"/>
          <p:nvPr/>
        </p:nvSpPr>
        <p:spPr>
          <a:xfrm>
            <a:off x="7612679" y="3351212"/>
            <a:ext cx="1043209" cy="39247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sz="2400"/>
            </a:lvl1pPr>
          </a:lstStyle>
          <a:p>
            <a:pPr/>
            <a:r>
              <a:t>Output</a:t>
            </a:r>
          </a:p>
        </p:txBody>
      </p:sp>
      <p:sp>
        <p:nvSpPr>
          <p:cNvPr id="661" name="直線單箭頭接點 10"/>
          <p:cNvSpPr/>
          <p:nvPr/>
        </p:nvSpPr>
        <p:spPr>
          <a:xfrm>
            <a:off x="6862678" y="4853775"/>
            <a:ext cx="1018599" cy="1"/>
          </a:xfrm>
          <a:prstGeom prst="line">
            <a:avLst/>
          </a:prstGeom>
          <a:ln w="25400">
            <a:solidFill>
              <a:srgbClr val="000000"/>
            </a:solidFill>
            <a:tailEnd type="triangle"/>
          </a:ln>
        </p:spPr>
        <p:txBody>
          <a:bodyPr lIns="45719" rIns="45719"/>
          <a:lstStyle/>
          <a:p>
            <a:pPr/>
          </a:p>
        </p:txBody>
      </p:sp>
      <p:sp>
        <p:nvSpPr>
          <p:cNvPr id="662" name="直線單箭頭接點 11"/>
          <p:cNvSpPr/>
          <p:nvPr/>
        </p:nvSpPr>
        <p:spPr>
          <a:xfrm>
            <a:off x="6971993" y="6099666"/>
            <a:ext cx="905749" cy="1"/>
          </a:xfrm>
          <a:prstGeom prst="line">
            <a:avLst/>
          </a:prstGeom>
          <a:ln w="25400">
            <a:solidFill>
              <a:srgbClr val="000000"/>
            </a:solidFill>
            <a:tailEnd type="triangle"/>
          </a:ln>
        </p:spPr>
        <p:txBody>
          <a:bodyPr lIns="45719" rIns="45719"/>
          <a:lstStyle/>
          <a:p>
            <a:pPr/>
          </a:p>
        </p:txBody>
      </p:sp>
      <p:sp>
        <p:nvSpPr>
          <p:cNvPr id="663" name="直線單箭頭接點 12"/>
          <p:cNvSpPr/>
          <p:nvPr/>
        </p:nvSpPr>
        <p:spPr>
          <a:xfrm>
            <a:off x="6838794" y="4074972"/>
            <a:ext cx="1050373" cy="1"/>
          </a:xfrm>
          <a:prstGeom prst="line">
            <a:avLst/>
          </a:prstGeom>
          <a:ln w="25400">
            <a:solidFill>
              <a:srgbClr val="000000"/>
            </a:solidFill>
            <a:tailEnd type="triangle"/>
          </a:ln>
        </p:spPr>
        <p:txBody>
          <a:bodyPr lIns="45719" rIns="45719"/>
          <a:lstStyle/>
          <a:p>
            <a:pPr/>
          </a:p>
        </p:txBody>
      </p:sp>
      <p:sp>
        <p:nvSpPr>
          <p:cNvPr id="664" name="矩形 13"/>
          <p:cNvSpPr/>
          <p:nvPr/>
        </p:nvSpPr>
        <p:spPr>
          <a:xfrm>
            <a:off x="1818792" y="4550690"/>
            <a:ext cx="342901" cy="342901"/>
          </a:xfrm>
          <a:prstGeom prst="rect">
            <a:avLst/>
          </a:prstGeom>
          <a:gradFill>
            <a:gsLst>
              <a:gs pos="0">
                <a:schemeClr val="accent4">
                  <a:hueOff val="-206663"/>
                  <a:satOff val="29896"/>
                  <a:lumOff val="29240"/>
                </a:schemeClr>
              </a:gs>
              <a:gs pos="35000">
                <a:srgbClr val="D8C9EE"/>
              </a:gs>
              <a:gs pos="100000">
                <a:schemeClr val="accent4">
                  <a:hueOff val="-242556"/>
                  <a:satOff val="32941"/>
                  <a:lumOff val="43328"/>
                </a:schemeClr>
              </a:gs>
            </a:gsLst>
            <a:lin ang="16200000"/>
          </a:gradFill>
          <a:ln>
            <a:solidFill>
              <a:srgbClr val="7D60A0"/>
            </a:solidFill>
          </a:ln>
          <a:effectLst>
            <a:outerShdw sx="100000" sy="100000" kx="0" ky="0" algn="b" rotWithShape="0" blurRad="38100" dist="20000" dir="5400000">
              <a:srgbClr val="000000">
                <a:alpha val="38000"/>
              </a:srgbClr>
            </a:outerShdw>
          </a:effectLst>
        </p:spPr>
        <p:txBody>
          <a:bodyPr lIns="45719" rIns="45719" anchor="ctr"/>
          <a:lstStyle/>
          <a:p>
            <a:pPr algn="ctr"/>
          </a:p>
        </p:txBody>
      </p:sp>
      <p:sp>
        <p:nvSpPr>
          <p:cNvPr id="665" name="矩形 14"/>
          <p:cNvSpPr/>
          <p:nvPr/>
        </p:nvSpPr>
        <p:spPr>
          <a:xfrm>
            <a:off x="1824609" y="3980360"/>
            <a:ext cx="342901" cy="342901"/>
          </a:xfrm>
          <a:prstGeom prst="rect">
            <a:avLst/>
          </a:prstGeom>
          <a:gradFill>
            <a:gsLst>
              <a:gs pos="0">
                <a:schemeClr val="accent4">
                  <a:hueOff val="-206663"/>
                  <a:satOff val="29896"/>
                  <a:lumOff val="29240"/>
                </a:schemeClr>
              </a:gs>
              <a:gs pos="35000">
                <a:srgbClr val="D8C9EE"/>
              </a:gs>
              <a:gs pos="100000">
                <a:schemeClr val="accent4">
                  <a:hueOff val="-242556"/>
                  <a:satOff val="32941"/>
                  <a:lumOff val="43328"/>
                </a:schemeClr>
              </a:gs>
            </a:gsLst>
            <a:lin ang="16200000"/>
          </a:gradFill>
          <a:ln>
            <a:solidFill>
              <a:srgbClr val="7D60A0"/>
            </a:solidFill>
          </a:ln>
          <a:effectLst>
            <a:outerShdw sx="100000" sy="100000" kx="0" ky="0" algn="b" rotWithShape="0" blurRad="38100" dist="20000" dir="5400000">
              <a:srgbClr val="000000">
                <a:alpha val="38000"/>
              </a:srgbClr>
            </a:outerShdw>
          </a:effectLst>
        </p:spPr>
        <p:txBody>
          <a:bodyPr lIns="45719" rIns="45719" anchor="ctr"/>
          <a:lstStyle/>
          <a:p>
            <a:pPr algn="ctr"/>
          </a:p>
        </p:txBody>
      </p:sp>
      <p:pic>
        <p:nvPicPr>
          <p:cNvPr id="666" name="Object 12" descr="Object 12"/>
          <p:cNvPicPr>
            <a:picLocks noChangeAspect="1"/>
          </p:cNvPicPr>
          <p:nvPr/>
        </p:nvPicPr>
        <p:blipFill>
          <a:blip r:embed="rId2">
            <a:extLst/>
          </a:blip>
          <a:stretch>
            <a:fillRect/>
          </a:stretch>
        </p:blipFill>
        <p:spPr>
          <a:xfrm>
            <a:off x="1837308" y="3885110"/>
            <a:ext cx="325439" cy="461963"/>
          </a:xfrm>
          <a:prstGeom prst="rect">
            <a:avLst/>
          </a:prstGeom>
          <a:ln w="12700">
            <a:miter lim="400000"/>
          </a:ln>
        </p:spPr>
      </p:pic>
      <p:pic>
        <p:nvPicPr>
          <p:cNvPr id="667" name="Object 12" descr="Object 12"/>
          <p:cNvPicPr>
            <a:picLocks noChangeAspect="1"/>
          </p:cNvPicPr>
          <p:nvPr/>
        </p:nvPicPr>
        <p:blipFill>
          <a:blip r:embed="rId3">
            <a:extLst/>
          </a:blip>
          <a:stretch>
            <a:fillRect/>
          </a:stretch>
        </p:blipFill>
        <p:spPr>
          <a:xfrm>
            <a:off x="1842604" y="4467840"/>
            <a:ext cx="352426" cy="461964"/>
          </a:xfrm>
          <a:prstGeom prst="rect">
            <a:avLst/>
          </a:prstGeom>
          <a:ln w="12700">
            <a:miter lim="400000"/>
          </a:ln>
        </p:spPr>
      </p:pic>
      <p:grpSp>
        <p:nvGrpSpPr>
          <p:cNvPr id="674" name="群組 77"/>
          <p:cNvGrpSpPr/>
          <p:nvPr/>
        </p:nvGrpSpPr>
        <p:grpSpPr>
          <a:xfrm>
            <a:off x="2806799" y="3351212"/>
            <a:ext cx="1043209" cy="3130012"/>
            <a:chOff x="0" y="0"/>
            <a:chExt cx="1043208" cy="3130011"/>
          </a:xfrm>
        </p:grpSpPr>
        <p:sp>
          <p:nvSpPr>
            <p:cNvPr id="668" name="矩形 60"/>
            <p:cNvSpPr/>
            <p:nvPr/>
          </p:nvSpPr>
          <p:spPr>
            <a:xfrm>
              <a:off x="126707" y="454142"/>
              <a:ext cx="746343" cy="2675870"/>
            </a:xfrm>
            <a:prstGeom prst="rect">
              <a:avLst/>
            </a:prstGeom>
            <a:solidFill>
              <a:srgbClr val="D9D9D9"/>
            </a:solidFill>
            <a:ln w="12700" cap="flat">
              <a:noFill/>
              <a:miter lim="400000"/>
            </a:ln>
            <a:effectLst>
              <a:outerShdw sx="100000" sy="100000" kx="0" ky="0" algn="b" rotWithShape="0" blurRad="38100" dist="20000" dir="5400000">
                <a:srgbClr val="000000">
                  <a:alpha val="38000"/>
                </a:srgbClr>
              </a:outerShdw>
            </a:effectLst>
          </p:spPr>
          <p:txBody>
            <a:bodyPr wrap="square" lIns="45719" tIns="45719" rIns="45719" bIns="45719" numCol="1" anchor="ctr">
              <a:noAutofit/>
            </a:bodyPr>
            <a:lstStyle/>
            <a:p>
              <a:pPr algn="ctr"/>
            </a:p>
          </p:txBody>
        </p:sp>
        <p:sp>
          <p:nvSpPr>
            <p:cNvPr id="669" name="文字方塊 3"/>
            <p:cNvSpPr txBox="1"/>
            <p:nvPr/>
          </p:nvSpPr>
          <p:spPr>
            <a:xfrm>
              <a:off x="0" y="0"/>
              <a:ext cx="1043209" cy="39247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lgn="ctr">
                <a:defRPr sz="2400"/>
              </a:lvl1pPr>
            </a:lstStyle>
            <a:p>
              <a:pPr/>
              <a:r>
                <a:t>Layer 1</a:t>
              </a:r>
            </a:p>
          </p:txBody>
        </p:sp>
        <p:sp>
          <p:nvSpPr>
            <p:cNvPr id="670" name="橢圓 17"/>
            <p:cNvSpPr/>
            <p:nvPr/>
          </p:nvSpPr>
          <p:spPr>
            <a:xfrm>
              <a:off x="223817" y="465144"/>
              <a:ext cx="574160" cy="574159"/>
            </a:xfrm>
            <a:prstGeom prst="ellipse">
              <a:avLst/>
            </a:prstGeom>
            <a:gradFill flip="none" rotWithShape="1">
              <a:gsLst>
                <a:gs pos="0">
                  <a:schemeClr val="accent1">
                    <a:hueOff val="357503"/>
                    <a:satOff val="54545"/>
                    <a:lumOff val="29273"/>
                  </a:schemeClr>
                </a:gs>
                <a:gs pos="35000">
                  <a:srgbClr val="BDD4FF"/>
                </a:gs>
                <a:gs pos="100000">
                  <a:schemeClr val="accent1">
                    <a:hueOff val="418253"/>
                    <a:satOff val="54545"/>
                    <a:lumOff val="42493"/>
                  </a:schemeClr>
                </a:gs>
              </a:gsLst>
              <a:lin ang="16200000" scaled="0"/>
            </a:gradFill>
            <a:ln w="9525" cap="flat">
              <a:solidFill>
                <a:srgbClr val="4A7EBB"/>
              </a:solidFill>
              <a:prstDash val="solid"/>
              <a:round/>
            </a:ln>
            <a:effectLst>
              <a:outerShdw sx="100000" sy="100000" kx="0" ky="0" algn="b" rotWithShape="0" blurRad="38100" dist="20000" dir="5400000">
                <a:srgbClr val="000000">
                  <a:alpha val="38000"/>
                </a:srgbClr>
              </a:outerShdw>
            </a:effectLst>
          </p:spPr>
          <p:txBody>
            <a:bodyPr wrap="square" lIns="45719" tIns="45719" rIns="45719" bIns="45719" numCol="1" anchor="ctr">
              <a:noAutofit/>
            </a:bodyPr>
            <a:lstStyle/>
            <a:p>
              <a:pPr algn="ctr"/>
            </a:p>
          </p:txBody>
        </p:sp>
        <p:sp>
          <p:nvSpPr>
            <p:cNvPr id="671" name="橢圓 18"/>
            <p:cNvSpPr/>
            <p:nvPr/>
          </p:nvSpPr>
          <p:spPr>
            <a:xfrm>
              <a:off x="226159" y="1243714"/>
              <a:ext cx="574159" cy="574160"/>
            </a:xfrm>
            <a:prstGeom prst="ellipse">
              <a:avLst/>
            </a:prstGeom>
            <a:gradFill flip="none" rotWithShape="1">
              <a:gsLst>
                <a:gs pos="0">
                  <a:schemeClr val="accent1">
                    <a:hueOff val="357503"/>
                    <a:satOff val="54545"/>
                    <a:lumOff val="29273"/>
                  </a:schemeClr>
                </a:gs>
                <a:gs pos="35000">
                  <a:srgbClr val="BDD4FF"/>
                </a:gs>
                <a:gs pos="100000">
                  <a:schemeClr val="accent1">
                    <a:hueOff val="418253"/>
                    <a:satOff val="54545"/>
                    <a:lumOff val="42493"/>
                  </a:schemeClr>
                </a:gs>
              </a:gsLst>
              <a:lin ang="16200000" scaled="0"/>
            </a:gradFill>
            <a:ln w="9525" cap="flat">
              <a:solidFill>
                <a:srgbClr val="4A7EBB"/>
              </a:solidFill>
              <a:prstDash val="solid"/>
              <a:round/>
            </a:ln>
            <a:effectLst>
              <a:outerShdw sx="100000" sy="100000" kx="0" ky="0" algn="b" rotWithShape="0" blurRad="38100" dist="20000" dir="5400000">
                <a:srgbClr val="000000">
                  <a:alpha val="38000"/>
                </a:srgbClr>
              </a:outerShdw>
            </a:effectLst>
          </p:spPr>
          <p:txBody>
            <a:bodyPr wrap="square" lIns="45719" tIns="45719" rIns="45719" bIns="45719" numCol="1" anchor="ctr">
              <a:noAutofit/>
            </a:bodyPr>
            <a:lstStyle/>
            <a:p>
              <a:pPr algn="ctr"/>
            </a:p>
          </p:txBody>
        </p:sp>
        <p:sp>
          <p:nvSpPr>
            <p:cNvPr id="672" name="橢圓 19"/>
            <p:cNvSpPr/>
            <p:nvPr/>
          </p:nvSpPr>
          <p:spPr>
            <a:xfrm>
              <a:off x="214526" y="2471727"/>
              <a:ext cx="574159" cy="574159"/>
            </a:xfrm>
            <a:prstGeom prst="ellipse">
              <a:avLst/>
            </a:prstGeom>
            <a:gradFill flip="none" rotWithShape="1">
              <a:gsLst>
                <a:gs pos="0">
                  <a:schemeClr val="accent1">
                    <a:hueOff val="357503"/>
                    <a:satOff val="54545"/>
                    <a:lumOff val="29273"/>
                  </a:schemeClr>
                </a:gs>
                <a:gs pos="35000">
                  <a:srgbClr val="BDD4FF"/>
                </a:gs>
                <a:gs pos="100000">
                  <a:schemeClr val="accent1">
                    <a:hueOff val="418253"/>
                    <a:satOff val="54545"/>
                    <a:lumOff val="42493"/>
                  </a:schemeClr>
                </a:gs>
              </a:gsLst>
              <a:lin ang="16200000" scaled="0"/>
            </a:gradFill>
            <a:ln w="9525" cap="flat">
              <a:solidFill>
                <a:srgbClr val="4A7EBB"/>
              </a:solidFill>
              <a:prstDash val="solid"/>
              <a:round/>
            </a:ln>
            <a:effectLst>
              <a:outerShdw sx="100000" sy="100000" kx="0" ky="0" algn="b" rotWithShape="0" blurRad="38100" dist="20000" dir="5400000">
                <a:srgbClr val="000000">
                  <a:alpha val="38000"/>
                </a:srgbClr>
              </a:outerShdw>
            </a:effectLst>
          </p:spPr>
          <p:txBody>
            <a:bodyPr wrap="square" lIns="45719" tIns="45719" rIns="45719" bIns="45719" numCol="1" anchor="ctr">
              <a:noAutofit/>
            </a:bodyPr>
            <a:lstStyle/>
            <a:p>
              <a:pPr algn="ctr"/>
            </a:p>
          </p:txBody>
        </p:sp>
        <p:sp>
          <p:nvSpPr>
            <p:cNvPr id="673" name="文字方塊 20"/>
            <p:cNvSpPr txBox="1"/>
            <p:nvPr/>
          </p:nvSpPr>
          <p:spPr>
            <a:xfrm rot="5400000">
              <a:off x="296730" y="1933251"/>
              <a:ext cx="677819" cy="44475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lgn="ctr">
                <a:defRPr sz="2800"/>
              </a:lvl1pPr>
            </a:lstStyle>
            <a:p>
              <a:pPr/>
              <a:r>
                <a:t>……</a:t>
              </a:r>
            </a:p>
          </p:txBody>
        </p:sp>
      </p:grpSp>
      <p:sp>
        <p:nvSpPr>
          <p:cNvPr id="675" name="矩形 21"/>
          <p:cNvSpPr/>
          <p:nvPr/>
        </p:nvSpPr>
        <p:spPr>
          <a:xfrm>
            <a:off x="1828317" y="5948446"/>
            <a:ext cx="342901" cy="342901"/>
          </a:xfrm>
          <a:prstGeom prst="rect">
            <a:avLst/>
          </a:prstGeom>
          <a:gradFill>
            <a:gsLst>
              <a:gs pos="0">
                <a:schemeClr val="accent4">
                  <a:hueOff val="-206663"/>
                  <a:satOff val="29896"/>
                  <a:lumOff val="29240"/>
                </a:schemeClr>
              </a:gs>
              <a:gs pos="35000">
                <a:srgbClr val="D8C9EE"/>
              </a:gs>
              <a:gs pos="100000">
                <a:schemeClr val="accent4">
                  <a:hueOff val="-242556"/>
                  <a:satOff val="32941"/>
                  <a:lumOff val="43328"/>
                </a:schemeClr>
              </a:gs>
            </a:gsLst>
            <a:lin ang="16200000"/>
          </a:gradFill>
          <a:ln>
            <a:solidFill>
              <a:srgbClr val="7D60A0"/>
            </a:solidFill>
          </a:ln>
          <a:effectLst>
            <a:outerShdw sx="100000" sy="100000" kx="0" ky="0" algn="b" rotWithShape="0" blurRad="38100" dist="20000" dir="5400000">
              <a:srgbClr val="000000">
                <a:alpha val="38000"/>
              </a:srgbClr>
            </a:outerShdw>
          </a:effectLst>
        </p:spPr>
        <p:txBody>
          <a:bodyPr lIns="45719" rIns="45719" anchor="ctr"/>
          <a:lstStyle/>
          <a:p>
            <a:pPr algn="ctr"/>
          </a:p>
        </p:txBody>
      </p:sp>
      <p:pic>
        <p:nvPicPr>
          <p:cNvPr id="676" name="Object 12" descr="Object 12"/>
          <p:cNvPicPr>
            <a:picLocks noChangeAspect="1"/>
          </p:cNvPicPr>
          <p:nvPr/>
        </p:nvPicPr>
        <p:blipFill>
          <a:blip r:embed="rId4">
            <a:extLst/>
          </a:blip>
          <a:stretch>
            <a:fillRect/>
          </a:stretch>
        </p:blipFill>
        <p:spPr>
          <a:xfrm>
            <a:off x="1825200" y="5852193"/>
            <a:ext cx="407989" cy="488951"/>
          </a:xfrm>
          <a:prstGeom prst="rect">
            <a:avLst/>
          </a:prstGeom>
          <a:ln w="12700">
            <a:miter lim="400000"/>
          </a:ln>
        </p:spPr>
      </p:pic>
      <p:sp>
        <p:nvSpPr>
          <p:cNvPr id="677" name="文字方塊 23"/>
          <p:cNvSpPr txBox="1"/>
          <p:nvPr/>
        </p:nvSpPr>
        <p:spPr>
          <a:xfrm rot="5400000">
            <a:off x="1789200" y="5272620"/>
            <a:ext cx="677818" cy="44475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sz="2800"/>
            </a:lvl1pPr>
          </a:lstStyle>
          <a:p>
            <a:pPr/>
            <a:r>
              <a:t>……</a:t>
            </a:r>
          </a:p>
        </p:txBody>
      </p:sp>
      <p:grpSp>
        <p:nvGrpSpPr>
          <p:cNvPr id="684" name="群組 78"/>
          <p:cNvGrpSpPr/>
          <p:nvPr/>
        </p:nvGrpSpPr>
        <p:grpSpPr>
          <a:xfrm>
            <a:off x="4131697" y="3351212"/>
            <a:ext cx="1043209" cy="3113665"/>
            <a:chOff x="0" y="0"/>
            <a:chExt cx="1043208" cy="3113664"/>
          </a:xfrm>
        </p:grpSpPr>
        <p:sp>
          <p:nvSpPr>
            <p:cNvPr id="678" name="矩形 61"/>
            <p:cNvSpPr/>
            <p:nvPr/>
          </p:nvSpPr>
          <p:spPr>
            <a:xfrm>
              <a:off x="127396" y="437795"/>
              <a:ext cx="746342" cy="2675870"/>
            </a:xfrm>
            <a:prstGeom prst="rect">
              <a:avLst/>
            </a:prstGeom>
            <a:solidFill>
              <a:srgbClr val="D9D9D9"/>
            </a:solidFill>
            <a:ln w="12700" cap="flat">
              <a:noFill/>
              <a:miter lim="400000"/>
            </a:ln>
            <a:effectLst>
              <a:outerShdw sx="100000" sy="100000" kx="0" ky="0" algn="b" rotWithShape="0" blurRad="38100" dist="20000" dir="5400000">
                <a:srgbClr val="000000">
                  <a:alpha val="38000"/>
                </a:srgbClr>
              </a:outerShdw>
            </a:effectLst>
          </p:spPr>
          <p:txBody>
            <a:bodyPr wrap="square" lIns="45719" tIns="45719" rIns="45719" bIns="45719" numCol="1" anchor="ctr">
              <a:noAutofit/>
            </a:bodyPr>
            <a:lstStyle/>
            <a:p>
              <a:pPr algn="ctr"/>
            </a:p>
          </p:txBody>
        </p:sp>
        <p:sp>
          <p:nvSpPr>
            <p:cNvPr id="679" name="文字方塊 4"/>
            <p:cNvSpPr txBox="1"/>
            <p:nvPr/>
          </p:nvSpPr>
          <p:spPr>
            <a:xfrm>
              <a:off x="0" y="0"/>
              <a:ext cx="1043209" cy="39247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lgn="ctr">
                <a:defRPr sz="2400"/>
              </a:lvl1pPr>
            </a:lstStyle>
            <a:p>
              <a:pPr/>
              <a:r>
                <a:t>Layer 2</a:t>
              </a:r>
            </a:p>
          </p:txBody>
        </p:sp>
        <p:sp>
          <p:nvSpPr>
            <p:cNvPr id="680" name="橢圓 24"/>
            <p:cNvSpPr/>
            <p:nvPr/>
          </p:nvSpPr>
          <p:spPr>
            <a:xfrm>
              <a:off x="214481" y="465144"/>
              <a:ext cx="574159" cy="574159"/>
            </a:xfrm>
            <a:prstGeom prst="ellipse">
              <a:avLst/>
            </a:prstGeom>
            <a:gradFill flip="none" rotWithShape="1">
              <a:gsLst>
                <a:gs pos="0">
                  <a:schemeClr val="accent2">
                    <a:hueOff val="-39879"/>
                    <a:satOff val="52282"/>
                    <a:lumOff val="29251"/>
                  </a:schemeClr>
                </a:gs>
                <a:gs pos="35000">
                  <a:srgbClr val="FFBFBE"/>
                </a:gs>
                <a:gs pos="100000">
                  <a:schemeClr val="accent2">
                    <a:hueOff val="-44018"/>
                    <a:satOff val="52282"/>
                    <a:lumOff val="42346"/>
                  </a:schemeClr>
                </a:gs>
              </a:gsLst>
              <a:lin ang="16200000" scaled="0"/>
            </a:gradFill>
            <a:ln w="9525" cap="flat">
              <a:solidFill>
                <a:srgbClr val="BE4B48"/>
              </a:solidFill>
              <a:prstDash val="solid"/>
              <a:round/>
            </a:ln>
            <a:effectLst>
              <a:outerShdw sx="100000" sy="100000" kx="0" ky="0" algn="b" rotWithShape="0" blurRad="38100" dist="20000" dir="5400000">
                <a:srgbClr val="000000">
                  <a:alpha val="38000"/>
                </a:srgbClr>
              </a:outerShdw>
            </a:effectLst>
          </p:spPr>
          <p:txBody>
            <a:bodyPr wrap="square" lIns="45719" tIns="45719" rIns="45719" bIns="45719" numCol="1" anchor="ctr">
              <a:noAutofit/>
            </a:bodyPr>
            <a:lstStyle/>
            <a:p>
              <a:pPr algn="ctr"/>
            </a:p>
          </p:txBody>
        </p:sp>
        <p:sp>
          <p:nvSpPr>
            <p:cNvPr id="681" name="橢圓 25"/>
            <p:cNvSpPr/>
            <p:nvPr/>
          </p:nvSpPr>
          <p:spPr>
            <a:xfrm>
              <a:off x="216823" y="1243714"/>
              <a:ext cx="574160" cy="574160"/>
            </a:xfrm>
            <a:prstGeom prst="ellipse">
              <a:avLst/>
            </a:prstGeom>
            <a:gradFill flip="none" rotWithShape="1">
              <a:gsLst>
                <a:gs pos="0">
                  <a:schemeClr val="accent2">
                    <a:hueOff val="-39879"/>
                    <a:satOff val="52282"/>
                    <a:lumOff val="29251"/>
                  </a:schemeClr>
                </a:gs>
                <a:gs pos="35000">
                  <a:srgbClr val="FFBFBE"/>
                </a:gs>
                <a:gs pos="100000">
                  <a:schemeClr val="accent2">
                    <a:hueOff val="-44018"/>
                    <a:satOff val="52282"/>
                    <a:lumOff val="42346"/>
                  </a:schemeClr>
                </a:gs>
              </a:gsLst>
              <a:lin ang="16200000" scaled="0"/>
            </a:gradFill>
            <a:ln w="9525" cap="flat">
              <a:solidFill>
                <a:srgbClr val="BE4B48"/>
              </a:solidFill>
              <a:prstDash val="solid"/>
              <a:round/>
            </a:ln>
            <a:effectLst>
              <a:outerShdw sx="100000" sy="100000" kx="0" ky="0" algn="b" rotWithShape="0" blurRad="38100" dist="20000" dir="5400000">
                <a:srgbClr val="000000">
                  <a:alpha val="38000"/>
                </a:srgbClr>
              </a:outerShdw>
            </a:effectLst>
          </p:spPr>
          <p:txBody>
            <a:bodyPr wrap="square" lIns="45719" tIns="45719" rIns="45719" bIns="45719" numCol="1" anchor="ctr">
              <a:noAutofit/>
            </a:bodyPr>
            <a:lstStyle/>
            <a:p>
              <a:pPr algn="ctr"/>
            </a:p>
          </p:txBody>
        </p:sp>
        <p:sp>
          <p:nvSpPr>
            <p:cNvPr id="682" name="橢圓 26"/>
            <p:cNvSpPr/>
            <p:nvPr/>
          </p:nvSpPr>
          <p:spPr>
            <a:xfrm>
              <a:off x="205190" y="2471727"/>
              <a:ext cx="574159" cy="574159"/>
            </a:xfrm>
            <a:prstGeom prst="ellipse">
              <a:avLst/>
            </a:prstGeom>
            <a:gradFill flip="none" rotWithShape="1">
              <a:gsLst>
                <a:gs pos="0">
                  <a:schemeClr val="accent2">
                    <a:hueOff val="-39879"/>
                    <a:satOff val="52282"/>
                    <a:lumOff val="29251"/>
                  </a:schemeClr>
                </a:gs>
                <a:gs pos="35000">
                  <a:srgbClr val="FFBFBE"/>
                </a:gs>
                <a:gs pos="100000">
                  <a:schemeClr val="accent2">
                    <a:hueOff val="-44018"/>
                    <a:satOff val="52282"/>
                    <a:lumOff val="42346"/>
                  </a:schemeClr>
                </a:gs>
              </a:gsLst>
              <a:lin ang="16200000" scaled="0"/>
            </a:gradFill>
            <a:ln w="9525" cap="flat">
              <a:solidFill>
                <a:srgbClr val="BE4B48"/>
              </a:solidFill>
              <a:prstDash val="solid"/>
              <a:round/>
            </a:ln>
            <a:effectLst>
              <a:outerShdw sx="100000" sy="100000" kx="0" ky="0" algn="b" rotWithShape="0" blurRad="38100" dist="20000" dir="5400000">
                <a:srgbClr val="000000">
                  <a:alpha val="38000"/>
                </a:srgbClr>
              </a:outerShdw>
            </a:effectLst>
          </p:spPr>
          <p:txBody>
            <a:bodyPr wrap="square" lIns="45719" tIns="45719" rIns="45719" bIns="45719" numCol="1" anchor="ctr">
              <a:noAutofit/>
            </a:bodyPr>
            <a:lstStyle/>
            <a:p>
              <a:pPr algn="ctr"/>
            </a:p>
          </p:txBody>
        </p:sp>
        <p:sp>
          <p:nvSpPr>
            <p:cNvPr id="683" name="文字方塊 27"/>
            <p:cNvSpPr txBox="1"/>
            <p:nvPr/>
          </p:nvSpPr>
          <p:spPr>
            <a:xfrm rot="5400000">
              <a:off x="287394" y="1933251"/>
              <a:ext cx="677818" cy="44475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lgn="ctr">
                <a:defRPr sz="2800"/>
              </a:lvl1pPr>
            </a:lstStyle>
            <a:p>
              <a:pPr/>
              <a:r>
                <a:t>……</a:t>
              </a:r>
            </a:p>
          </p:txBody>
        </p:sp>
      </p:grpSp>
      <p:grpSp>
        <p:nvGrpSpPr>
          <p:cNvPr id="691" name="群組 79"/>
          <p:cNvGrpSpPr/>
          <p:nvPr/>
        </p:nvGrpSpPr>
        <p:grpSpPr>
          <a:xfrm>
            <a:off x="6343043" y="3351212"/>
            <a:ext cx="1043209" cy="3130012"/>
            <a:chOff x="0" y="0"/>
            <a:chExt cx="1043208" cy="3130011"/>
          </a:xfrm>
        </p:grpSpPr>
        <p:sp>
          <p:nvSpPr>
            <p:cNvPr id="685" name="矩形 62"/>
            <p:cNvSpPr/>
            <p:nvPr/>
          </p:nvSpPr>
          <p:spPr>
            <a:xfrm>
              <a:off x="132827" y="454142"/>
              <a:ext cx="746343" cy="2675870"/>
            </a:xfrm>
            <a:prstGeom prst="rect">
              <a:avLst/>
            </a:prstGeom>
            <a:solidFill>
              <a:srgbClr val="D9D9D9"/>
            </a:solidFill>
            <a:ln w="12700" cap="flat">
              <a:noFill/>
              <a:miter lim="400000"/>
            </a:ln>
            <a:effectLst>
              <a:outerShdw sx="100000" sy="100000" kx="0" ky="0" algn="b" rotWithShape="0" blurRad="38100" dist="20000" dir="5400000">
                <a:srgbClr val="000000">
                  <a:alpha val="38000"/>
                </a:srgbClr>
              </a:outerShdw>
            </a:effectLst>
          </p:spPr>
          <p:txBody>
            <a:bodyPr wrap="square" lIns="45719" tIns="45719" rIns="45719" bIns="45719" numCol="1" anchor="ctr">
              <a:noAutofit/>
            </a:bodyPr>
            <a:lstStyle/>
            <a:p>
              <a:pPr algn="ctr"/>
            </a:p>
          </p:txBody>
        </p:sp>
        <p:sp>
          <p:nvSpPr>
            <p:cNvPr id="686" name="文字方塊 5"/>
            <p:cNvSpPr txBox="1"/>
            <p:nvPr/>
          </p:nvSpPr>
          <p:spPr>
            <a:xfrm>
              <a:off x="0" y="0"/>
              <a:ext cx="1043209" cy="39247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lgn="ctr">
                <a:defRPr sz="2400"/>
              </a:lvl1pPr>
            </a:lstStyle>
            <a:p>
              <a:pPr/>
              <a:r>
                <a:t>Layer L</a:t>
              </a:r>
            </a:p>
          </p:txBody>
        </p:sp>
        <p:sp>
          <p:nvSpPr>
            <p:cNvPr id="687" name="橢圓 28"/>
            <p:cNvSpPr/>
            <p:nvPr/>
          </p:nvSpPr>
          <p:spPr>
            <a:xfrm>
              <a:off x="208671" y="446036"/>
              <a:ext cx="574160" cy="574159"/>
            </a:xfrm>
            <a:prstGeom prst="ellipse">
              <a:avLst/>
            </a:prstGeom>
            <a:gradFill flip="none" rotWithShape="1">
              <a:gsLst>
                <a:gs pos="0">
                  <a:schemeClr val="accent6">
                    <a:hueOff val="-456778"/>
                    <a:satOff val="8290"/>
                    <a:lumOff val="24503"/>
                  </a:schemeClr>
                </a:gs>
                <a:gs pos="35000">
                  <a:srgbClr val="FFDECF"/>
                </a:gs>
                <a:gs pos="100000">
                  <a:schemeClr val="accent6">
                    <a:hueOff val="-556026"/>
                    <a:satOff val="8290"/>
                    <a:lumOff val="34267"/>
                  </a:schemeClr>
                </a:gs>
              </a:gsLst>
              <a:lin ang="16200000" scaled="0"/>
            </a:gradFill>
            <a:ln w="9525" cap="flat">
              <a:solidFill>
                <a:srgbClr val="F69240"/>
              </a:solidFill>
              <a:prstDash val="solid"/>
              <a:round/>
            </a:ln>
            <a:effectLst>
              <a:outerShdw sx="100000" sy="100000" kx="0" ky="0" algn="b" rotWithShape="0" blurRad="38100" dist="20000" dir="5400000">
                <a:srgbClr val="000000">
                  <a:alpha val="38000"/>
                </a:srgbClr>
              </a:outerShdw>
            </a:effectLst>
          </p:spPr>
          <p:txBody>
            <a:bodyPr wrap="square" lIns="45719" tIns="45719" rIns="45719" bIns="45719" numCol="1" anchor="ctr">
              <a:noAutofit/>
            </a:bodyPr>
            <a:lstStyle/>
            <a:p>
              <a:pPr algn="ctr"/>
            </a:p>
          </p:txBody>
        </p:sp>
        <p:sp>
          <p:nvSpPr>
            <p:cNvPr id="688" name="橢圓 29"/>
            <p:cNvSpPr/>
            <p:nvPr/>
          </p:nvSpPr>
          <p:spPr>
            <a:xfrm>
              <a:off x="211013" y="1205945"/>
              <a:ext cx="574159" cy="574159"/>
            </a:xfrm>
            <a:prstGeom prst="ellipse">
              <a:avLst/>
            </a:prstGeom>
            <a:gradFill flip="none" rotWithShape="1">
              <a:gsLst>
                <a:gs pos="0">
                  <a:schemeClr val="accent6">
                    <a:hueOff val="-456778"/>
                    <a:satOff val="8290"/>
                    <a:lumOff val="24503"/>
                  </a:schemeClr>
                </a:gs>
                <a:gs pos="35000">
                  <a:srgbClr val="FFDECF"/>
                </a:gs>
                <a:gs pos="100000">
                  <a:schemeClr val="accent6">
                    <a:hueOff val="-556026"/>
                    <a:satOff val="8290"/>
                    <a:lumOff val="34267"/>
                  </a:schemeClr>
                </a:gs>
              </a:gsLst>
              <a:lin ang="16200000" scaled="0"/>
            </a:gradFill>
            <a:ln w="9525" cap="flat">
              <a:solidFill>
                <a:srgbClr val="F69240"/>
              </a:solidFill>
              <a:prstDash val="solid"/>
              <a:round/>
            </a:ln>
            <a:effectLst>
              <a:outerShdw sx="100000" sy="100000" kx="0" ky="0" algn="b" rotWithShape="0" blurRad="38100" dist="20000" dir="5400000">
                <a:srgbClr val="000000">
                  <a:alpha val="38000"/>
                </a:srgbClr>
              </a:outerShdw>
            </a:effectLst>
          </p:spPr>
          <p:txBody>
            <a:bodyPr wrap="square" lIns="45719" tIns="45719" rIns="45719" bIns="45719" numCol="1" anchor="ctr">
              <a:noAutofit/>
            </a:bodyPr>
            <a:lstStyle/>
            <a:p>
              <a:pPr algn="ctr"/>
            </a:p>
          </p:txBody>
        </p:sp>
        <p:sp>
          <p:nvSpPr>
            <p:cNvPr id="689" name="橢圓 30"/>
            <p:cNvSpPr/>
            <p:nvPr/>
          </p:nvSpPr>
          <p:spPr>
            <a:xfrm>
              <a:off x="218041" y="2452619"/>
              <a:ext cx="574159" cy="574159"/>
            </a:xfrm>
            <a:prstGeom prst="ellipse">
              <a:avLst/>
            </a:prstGeom>
            <a:gradFill flip="none" rotWithShape="1">
              <a:gsLst>
                <a:gs pos="0">
                  <a:schemeClr val="accent6">
                    <a:hueOff val="-456778"/>
                    <a:satOff val="8290"/>
                    <a:lumOff val="24503"/>
                  </a:schemeClr>
                </a:gs>
                <a:gs pos="35000">
                  <a:srgbClr val="FFDECF"/>
                </a:gs>
                <a:gs pos="100000">
                  <a:schemeClr val="accent6">
                    <a:hueOff val="-556026"/>
                    <a:satOff val="8290"/>
                    <a:lumOff val="34267"/>
                  </a:schemeClr>
                </a:gs>
              </a:gsLst>
              <a:lin ang="16200000" scaled="0"/>
            </a:gradFill>
            <a:ln w="9525" cap="flat">
              <a:solidFill>
                <a:srgbClr val="F69240"/>
              </a:solidFill>
              <a:prstDash val="solid"/>
              <a:round/>
            </a:ln>
            <a:effectLst>
              <a:outerShdw sx="100000" sy="100000" kx="0" ky="0" algn="b" rotWithShape="0" blurRad="38100" dist="20000" dir="5400000">
                <a:srgbClr val="000000">
                  <a:alpha val="38000"/>
                </a:srgbClr>
              </a:outerShdw>
            </a:effectLst>
          </p:spPr>
          <p:txBody>
            <a:bodyPr wrap="square" lIns="45719" tIns="45719" rIns="45719" bIns="45719" numCol="1" anchor="ctr">
              <a:noAutofit/>
            </a:bodyPr>
            <a:lstStyle/>
            <a:p>
              <a:pPr algn="ctr"/>
            </a:p>
          </p:txBody>
        </p:sp>
        <p:sp>
          <p:nvSpPr>
            <p:cNvPr id="690" name="文字方塊 31"/>
            <p:cNvSpPr txBox="1"/>
            <p:nvPr/>
          </p:nvSpPr>
          <p:spPr>
            <a:xfrm rot="5400000">
              <a:off x="300245" y="1910979"/>
              <a:ext cx="677819" cy="44475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lgn="ctr">
                <a:defRPr sz="2800"/>
              </a:lvl1pPr>
            </a:lstStyle>
            <a:p>
              <a:pPr/>
              <a:r>
                <a:t>……</a:t>
              </a:r>
            </a:p>
          </p:txBody>
        </p:sp>
      </p:grpSp>
      <p:sp>
        <p:nvSpPr>
          <p:cNvPr id="692" name="文字方塊 32"/>
          <p:cNvSpPr txBox="1"/>
          <p:nvPr/>
        </p:nvSpPr>
        <p:spPr>
          <a:xfrm>
            <a:off x="5074785" y="3772346"/>
            <a:ext cx="677818" cy="44475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sz="2800"/>
            </a:lvl1pPr>
          </a:lstStyle>
          <a:p>
            <a:pPr/>
            <a:r>
              <a:t>……</a:t>
            </a:r>
          </a:p>
        </p:txBody>
      </p:sp>
      <p:sp>
        <p:nvSpPr>
          <p:cNvPr id="693" name="文字方塊 33"/>
          <p:cNvSpPr txBox="1"/>
          <p:nvPr/>
        </p:nvSpPr>
        <p:spPr>
          <a:xfrm>
            <a:off x="5081734" y="4533332"/>
            <a:ext cx="677818" cy="44475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sz="2800"/>
            </a:lvl1pPr>
          </a:lstStyle>
          <a:p>
            <a:pPr/>
            <a:r>
              <a:t>……</a:t>
            </a:r>
          </a:p>
        </p:txBody>
      </p:sp>
      <p:sp>
        <p:nvSpPr>
          <p:cNvPr id="694" name="文字方塊 34"/>
          <p:cNvSpPr txBox="1"/>
          <p:nvPr/>
        </p:nvSpPr>
        <p:spPr>
          <a:xfrm>
            <a:off x="5110750" y="5748668"/>
            <a:ext cx="677818" cy="44475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sz="2800"/>
            </a:lvl1pPr>
          </a:lstStyle>
          <a:p>
            <a:pPr/>
            <a:r>
              <a:t>……</a:t>
            </a:r>
          </a:p>
        </p:txBody>
      </p:sp>
      <p:grpSp>
        <p:nvGrpSpPr>
          <p:cNvPr id="704" name="群組 80"/>
          <p:cNvGrpSpPr/>
          <p:nvPr/>
        </p:nvGrpSpPr>
        <p:grpSpPr>
          <a:xfrm>
            <a:off x="3595483" y="4103437"/>
            <a:ext cx="753039" cy="2259363"/>
            <a:chOff x="0" y="0"/>
            <a:chExt cx="753037" cy="2259362"/>
          </a:xfrm>
        </p:grpSpPr>
        <p:sp>
          <p:nvSpPr>
            <p:cNvPr id="695" name="直線單箭頭接點 35"/>
            <p:cNvSpPr/>
            <p:nvPr/>
          </p:nvSpPr>
          <p:spPr>
            <a:xfrm>
              <a:off x="9290" y="0"/>
              <a:ext cx="741405" cy="1"/>
            </a:xfrm>
            <a:prstGeom prst="line">
              <a:avLst/>
            </a:prstGeom>
            <a:noFill/>
            <a:ln w="25400" cap="flat">
              <a:solidFill>
                <a:srgbClr val="000000"/>
              </a:solidFill>
              <a:prstDash val="solid"/>
              <a:round/>
              <a:tailEnd type="triangle" w="med" len="med"/>
            </a:ln>
            <a:effectLst/>
          </p:spPr>
          <p:txBody>
            <a:bodyPr wrap="square" lIns="45719" tIns="45719" rIns="45719" bIns="45719" numCol="1" anchor="t">
              <a:noAutofit/>
            </a:bodyPr>
            <a:lstStyle/>
            <a:p>
              <a:pPr/>
            </a:p>
          </p:txBody>
        </p:sp>
        <p:sp>
          <p:nvSpPr>
            <p:cNvPr id="696" name="直線單箭頭接點 36"/>
            <p:cNvSpPr/>
            <p:nvPr/>
          </p:nvSpPr>
          <p:spPr>
            <a:xfrm>
              <a:off x="9290" y="1037393"/>
              <a:ext cx="741405" cy="1"/>
            </a:xfrm>
            <a:prstGeom prst="line">
              <a:avLst/>
            </a:prstGeom>
            <a:noFill/>
            <a:ln w="25400" cap="flat">
              <a:solidFill>
                <a:srgbClr val="000000"/>
              </a:solidFill>
              <a:prstDash val="solid"/>
              <a:round/>
              <a:tailEnd type="triangle" w="med" len="med"/>
            </a:ln>
            <a:effectLst/>
          </p:spPr>
          <p:txBody>
            <a:bodyPr wrap="square" lIns="45719" tIns="45719" rIns="45719" bIns="45719" numCol="1" anchor="t">
              <a:noAutofit/>
            </a:bodyPr>
            <a:lstStyle/>
            <a:p>
              <a:pPr/>
            </a:p>
          </p:txBody>
        </p:sp>
        <p:sp>
          <p:nvSpPr>
            <p:cNvPr id="697" name="直線單箭頭接點 37"/>
            <p:cNvSpPr/>
            <p:nvPr/>
          </p:nvSpPr>
          <p:spPr>
            <a:xfrm>
              <a:off x="-1" y="2259362"/>
              <a:ext cx="741405" cy="1"/>
            </a:xfrm>
            <a:prstGeom prst="line">
              <a:avLst/>
            </a:prstGeom>
            <a:noFill/>
            <a:ln w="25400" cap="flat">
              <a:solidFill>
                <a:srgbClr val="000000"/>
              </a:solidFill>
              <a:prstDash val="solid"/>
              <a:round/>
              <a:tailEnd type="triangle" w="med" len="med"/>
            </a:ln>
            <a:effectLst/>
          </p:spPr>
          <p:txBody>
            <a:bodyPr wrap="square" lIns="45719" tIns="45719" rIns="45719" bIns="45719" numCol="1" anchor="t">
              <a:noAutofit/>
            </a:bodyPr>
            <a:lstStyle/>
            <a:p>
              <a:pPr/>
            </a:p>
          </p:txBody>
        </p:sp>
        <p:sp>
          <p:nvSpPr>
            <p:cNvPr id="698" name="直線單箭頭接點 38"/>
            <p:cNvSpPr/>
            <p:nvPr/>
          </p:nvSpPr>
          <p:spPr>
            <a:xfrm flipV="1">
              <a:off x="11632" y="0"/>
              <a:ext cx="739063" cy="778571"/>
            </a:xfrm>
            <a:prstGeom prst="line">
              <a:avLst/>
            </a:prstGeom>
            <a:noFill/>
            <a:ln w="25400" cap="flat">
              <a:solidFill>
                <a:srgbClr val="000000"/>
              </a:solidFill>
              <a:prstDash val="solid"/>
              <a:round/>
              <a:tailEnd type="triangle" w="med" len="med"/>
            </a:ln>
            <a:effectLst/>
          </p:spPr>
          <p:txBody>
            <a:bodyPr wrap="square" lIns="45719" tIns="45719" rIns="45719" bIns="45719" numCol="1" anchor="t">
              <a:noAutofit/>
            </a:bodyPr>
            <a:lstStyle/>
            <a:p>
              <a:pPr/>
            </a:p>
          </p:txBody>
        </p:sp>
        <p:sp>
          <p:nvSpPr>
            <p:cNvPr id="699" name="直線單箭頭接點 39"/>
            <p:cNvSpPr/>
            <p:nvPr/>
          </p:nvSpPr>
          <p:spPr>
            <a:xfrm>
              <a:off x="9290" y="0"/>
              <a:ext cx="743747" cy="778571"/>
            </a:xfrm>
            <a:prstGeom prst="line">
              <a:avLst/>
            </a:prstGeom>
            <a:noFill/>
            <a:ln w="25400" cap="flat">
              <a:solidFill>
                <a:srgbClr val="000000"/>
              </a:solidFill>
              <a:prstDash val="solid"/>
              <a:round/>
              <a:tailEnd type="triangle" w="med" len="med"/>
            </a:ln>
            <a:effectLst/>
          </p:spPr>
          <p:txBody>
            <a:bodyPr wrap="square" lIns="45719" tIns="45719" rIns="45719" bIns="45719" numCol="1" anchor="t">
              <a:noAutofit/>
            </a:bodyPr>
            <a:lstStyle/>
            <a:p>
              <a:pPr/>
            </a:p>
          </p:txBody>
        </p:sp>
        <p:sp>
          <p:nvSpPr>
            <p:cNvPr id="700" name="直線單箭頭接點 40"/>
            <p:cNvSpPr/>
            <p:nvPr/>
          </p:nvSpPr>
          <p:spPr>
            <a:xfrm>
              <a:off x="9290" y="0"/>
              <a:ext cx="732115" cy="2006583"/>
            </a:xfrm>
            <a:prstGeom prst="line">
              <a:avLst/>
            </a:prstGeom>
            <a:noFill/>
            <a:ln w="25400" cap="flat">
              <a:solidFill>
                <a:srgbClr val="000000"/>
              </a:solidFill>
              <a:prstDash val="solid"/>
              <a:round/>
              <a:tailEnd type="triangle" w="med" len="med"/>
            </a:ln>
            <a:effectLst/>
          </p:spPr>
          <p:txBody>
            <a:bodyPr wrap="square" lIns="45719" tIns="45719" rIns="45719" bIns="45719" numCol="1" anchor="t">
              <a:noAutofit/>
            </a:bodyPr>
            <a:lstStyle/>
            <a:p>
              <a:pPr/>
            </a:p>
          </p:txBody>
        </p:sp>
        <p:sp>
          <p:nvSpPr>
            <p:cNvPr id="701" name="直線單箭頭接點 41"/>
            <p:cNvSpPr/>
            <p:nvPr/>
          </p:nvSpPr>
          <p:spPr>
            <a:xfrm>
              <a:off x="11632" y="778570"/>
              <a:ext cx="729773" cy="1228012"/>
            </a:xfrm>
            <a:prstGeom prst="line">
              <a:avLst/>
            </a:prstGeom>
            <a:noFill/>
            <a:ln w="25400" cap="flat">
              <a:solidFill>
                <a:srgbClr val="000000"/>
              </a:solidFill>
              <a:prstDash val="solid"/>
              <a:round/>
              <a:tailEnd type="triangle" w="med" len="med"/>
            </a:ln>
            <a:effectLst/>
          </p:spPr>
          <p:txBody>
            <a:bodyPr wrap="square" lIns="45719" tIns="45719" rIns="45719" bIns="45719" numCol="1" anchor="t">
              <a:noAutofit/>
            </a:bodyPr>
            <a:lstStyle/>
            <a:p>
              <a:pPr/>
            </a:p>
          </p:txBody>
        </p:sp>
        <p:sp>
          <p:nvSpPr>
            <p:cNvPr id="702" name="直線單箭頭接點 42"/>
            <p:cNvSpPr/>
            <p:nvPr/>
          </p:nvSpPr>
          <p:spPr>
            <a:xfrm flipV="1">
              <a:off x="-1" y="-1"/>
              <a:ext cx="750697" cy="2006584"/>
            </a:xfrm>
            <a:prstGeom prst="line">
              <a:avLst/>
            </a:prstGeom>
            <a:noFill/>
            <a:ln w="25400" cap="flat">
              <a:solidFill>
                <a:srgbClr val="000000"/>
              </a:solidFill>
              <a:prstDash val="solid"/>
              <a:round/>
              <a:tailEnd type="triangle" w="med" len="med"/>
            </a:ln>
            <a:effectLst/>
          </p:spPr>
          <p:txBody>
            <a:bodyPr wrap="square" lIns="45719" tIns="45719" rIns="45719" bIns="45719" numCol="1" anchor="t">
              <a:noAutofit/>
            </a:bodyPr>
            <a:lstStyle/>
            <a:p>
              <a:pPr/>
            </a:p>
          </p:txBody>
        </p:sp>
        <p:sp>
          <p:nvSpPr>
            <p:cNvPr id="703" name="直線單箭頭接點 43"/>
            <p:cNvSpPr/>
            <p:nvPr/>
          </p:nvSpPr>
          <p:spPr>
            <a:xfrm flipV="1">
              <a:off x="-1" y="778570"/>
              <a:ext cx="753038" cy="1228013"/>
            </a:xfrm>
            <a:prstGeom prst="line">
              <a:avLst/>
            </a:prstGeom>
            <a:noFill/>
            <a:ln w="25400" cap="flat">
              <a:solidFill>
                <a:srgbClr val="000000"/>
              </a:solidFill>
              <a:prstDash val="solid"/>
              <a:round/>
              <a:tailEnd type="triangle" w="med" len="med"/>
            </a:ln>
            <a:effectLst/>
          </p:spPr>
          <p:txBody>
            <a:bodyPr wrap="square" lIns="45719" tIns="45719" rIns="45719" bIns="45719" numCol="1" anchor="t">
              <a:noAutofit/>
            </a:bodyPr>
            <a:lstStyle/>
            <a:p>
              <a:pPr/>
            </a:p>
          </p:txBody>
        </p:sp>
      </p:grpSp>
      <p:sp>
        <p:nvSpPr>
          <p:cNvPr id="705" name="直線單箭頭接點 44"/>
          <p:cNvSpPr/>
          <p:nvPr/>
        </p:nvSpPr>
        <p:spPr>
          <a:xfrm flipV="1">
            <a:off x="2171217" y="4103436"/>
            <a:ext cx="859400" cy="29994"/>
          </a:xfrm>
          <a:prstGeom prst="line">
            <a:avLst/>
          </a:prstGeom>
          <a:ln w="25400">
            <a:solidFill>
              <a:srgbClr val="000000"/>
            </a:solidFill>
            <a:tailEnd type="triangle"/>
          </a:ln>
        </p:spPr>
        <p:txBody>
          <a:bodyPr lIns="45719" rIns="45719"/>
          <a:lstStyle/>
          <a:p>
            <a:pPr/>
          </a:p>
        </p:txBody>
      </p:sp>
      <p:sp>
        <p:nvSpPr>
          <p:cNvPr id="729" name="直線單箭頭接點 45"/>
          <p:cNvSpPr/>
          <p:nvPr/>
        </p:nvSpPr>
        <p:spPr>
          <a:xfrm>
            <a:off x="2172272" y="4252909"/>
            <a:ext cx="761131" cy="43668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21600"/>
                </a:lnTo>
              </a:path>
            </a:pathLst>
          </a:custGeom>
          <a:ln w="25400">
            <a:solidFill>
              <a:srgbClr val="000000"/>
            </a:solidFill>
            <a:tailEnd type="triangle"/>
          </a:ln>
        </p:spPr>
        <p:txBody>
          <a:bodyPr/>
          <a:lstStyle/>
          <a:p>
            <a:pPr/>
          </a:p>
        </p:txBody>
      </p:sp>
      <p:sp>
        <p:nvSpPr>
          <p:cNvPr id="730" name="直線單箭頭接點 46"/>
          <p:cNvSpPr/>
          <p:nvPr/>
        </p:nvSpPr>
        <p:spPr>
          <a:xfrm>
            <a:off x="2172272" y="4252909"/>
            <a:ext cx="761131" cy="43668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21600"/>
                </a:lnTo>
              </a:path>
            </a:pathLst>
          </a:custGeom>
          <a:ln w="25400">
            <a:solidFill>
              <a:srgbClr val="000000"/>
            </a:solidFill>
            <a:tailEnd type="triangle"/>
          </a:ln>
        </p:spPr>
        <p:txBody>
          <a:bodyPr/>
          <a:lstStyle/>
          <a:p>
            <a:pPr/>
          </a:p>
        </p:txBody>
      </p:sp>
      <p:sp>
        <p:nvSpPr>
          <p:cNvPr id="731" name="直線單箭頭接點 47"/>
          <p:cNvSpPr/>
          <p:nvPr/>
        </p:nvSpPr>
        <p:spPr>
          <a:xfrm>
            <a:off x="2195029" y="4728073"/>
            <a:ext cx="738374" cy="12257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21600"/>
                </a:lnTo>
              </a:path>
            </a:pathLst>
          </a:custGeom>
          <a:ln w="25400">
            <a:solidFill>
              <a:srgbClr val="000000"/>
            </a:solidFill>
            <a:tailEnd type="triangle"/>
          </a:ln>
        </p:spPr>
        <p:txBody>
          <a:bodyPr/>
          <a:lstStyle/>
          <a:p>
            <a:pPr/>
          </a:p>
        </p:txBody>
      </p:sp>
      <p:sp>
        <p:nvSpPr>
          <p:cNvPr id="732" name="直線單箭頭接點 48"/>
          <p:cNvSpPr/>
          <p:nvPr/>
        </p:nvSpPr>
        <p:spPr>
          <a:xfrm>
            <a:off x="2166454" y="4747696"/>
            <a:ext cx="766949" cy="11123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21600"/>
                </a:lnTo>
              </a:path>
            </a:pathLst>
          </a:custGeom>
          <a:ln w="25400">
            <a:solidFill>
              <a:srgbClr val="000000"/>
            </a:solidFill>
            <a:tailEnd type="triangle"/>
          </a:ln>
        </p:spPr>
        <p:txBody>
          <a:bodyPr/>
          <a:lstStyle/>
          <a:p>
            <a:pPr/>
          </a:p>
        </p:txBody>
      </p:sp>
      <p:sp>
        <p:nvSpPr>
          <p:cNvPr id="733" name="直線單箭頭接點 49"/>
          <p:cNvSpPr/>
          <p:nvPr/>
        </p:nvSpPr>
        <p:spPr>
          <a:xfrm>
            <a:off x="2166454" y="4747696"/>
            <a:ext cx="766949" cy="11123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21600"/>
                </a:lnTo>
              </a:path>
            </a:pathLst>
          </a:custGeom>
          <a:ln w="25400">
            <a:solidFill>
              <a:srgbClr val="000000"/>
            </a:solidFill>
            <a:tailEnd type="triangle"/>
          </a:ln>
        </p:spPr>
        <p:txBody>
          <a:bodyPr/>
          <a:lstStyle/>
          <a:p>
            <a:pPr/>
          </a:p>
        </p:txBody>
      </p:sp>
      <p:sp>
        <p:nvSpPr>
          <p:cNvPr id="734" name="直線單箭頭接點 50"/>
          <p:cNvSpPr/>
          <p:nvPr/>
        </p:nvSpPr>
        <p:spPr>
          <a:xfrm>
            <a:off x="2233188" y="5275112"/>
            <a:ext cx="700215" cy="63620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0"/>
                </a:lnTo>
              </a:path>
            </a:pathLst>
          </a:custGeom>
          <a:ln w="25400">
            <a:solidFill>
              <a:srgbClr val="000000"/>
            </a:solidFill>
            <a:tailEnd type="triangle"/>
          </a:ln>
        </p:spPr>
        <p:txBody>
          <a:bodyPr/>
          <a:lstStyle/>
          <a:p>
            <a:pPr/>
          </a:p>
        </p:txBody>
      </p:sp>
      <p:sp>
        <p:nvSpPr>
          <p:cNvPr id="735" name="直線單箭頭接點 51"/>
          <p:cNvSpPr/>
          <p:nvPr/>
        </p:nvSpPr>
        <p:spPr>
          <a:xfrm>
            <a:off x="2233188" y="5275112"/>
            <a:ext cx="700215" cy="63620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0"/>
                </a:lnTo>
              </a:path>
            </a:pathLst>
          </a:custGeom>
          <a:ln w="25400">
            <a:solidFill>
              <a:srgbClr val="000000"/>
            </a:solidFill>
            <a:tailEnd type="triangle"/>
          </a:ln>
        </p:spPr>
        <p:txBody>
          <a:bodyPr/>
          <a:lstStyle/>
          <a:p>
            <a:pPr/>
          </a:p>
        </p:txBody>
      </p:sp>
      <p:sp>
        <p:nvSpPr>
          <p:cNvPr id="736" name="直線單箭頭接點 52"/>
          <p:cNvSpPr/>
          <p:nvPr/>
        </p:nvSpPr>
        <p:spPr>
          <a:xfrm>
            <a:off x="2233188" y="5275112"/>
            <a:ext cx="700215" cy="63620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0"/>
                </a:lnTo>
              </a:path>
            </a:pathLst>
          </a:custGeom>
          <a:ln w="25400">
            <a:solidFill>
              <a:srgbClr val="000000"/>
            </a:solidFill>
            <a:tailEnd type="triangle"/>
          </a:ln>
        </p:spPr>
        <p:txBody>
          <a:bodyPr/>
          <a:lstStyle/>
          <a:p>
            <a:pPr/>
          </a:p>
        </p:txBody>
      </p:sp>
      <p:sp>
        <p:nvSpPr>
          <p:cNvPr id="714" name="文字方塊 53"/>
          <p:cNvSpPr txBox="1"/>
          <p:nvPr/>
        </p:nvSpPr>
        <p:spPr>
          <a:xfrm rot="5400000">
            <a:off x="7916307" y="5293164"/>
            <a:ext cx="677818" cy="44475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sz="2800"/>
            </a:lvl1pPr>
          </a:lstStyle>
          <a:p>
            <a:pPr/>
            <a:r>
              <a:t>……</a:t>
            </a:r>
          </a:p>
        </p:txBody>
      </p:sp>
      <p:sp>
        <p:nvSpPr>
          <p:cNvPr id="715" name="文字方塊 54"/>
          <p:cNvSpPr txBox="1"/>
          <p:nvPr/>
        </p:nvSpPr>
        <p:spPr>
          <a:xfrm>
            <a:off x="7946168" y="3735113"/>
            <a:ext cx="539630" cy="51232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i="1" sz="2800"/>
            </a:pPr>
            <a:r>
              <a:t>y</a:t>
            </a:r>
            <a:r>
              <a:rPr baseline="-25000" i="0"/>
              <a:t>1</a:t>
            </a:r>
          </a:p>
        </p:txBody>
      </p:sp>
      <p:sp>
        <p:nvSpPr>
          <p:cNvPr id="716" name="文字方塊 55"/>
          <p:cNvSpPr txBox="1"/>
          <p:nvPr/>
        </p:nvSpPr>
        <p:spPr>
          <a:xfrm>
            <a:off x="7934885" y="4533332"/>
            <a:ext cx="539630" cy="51232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i="1" sz="2800"/>
            </a:pPr>
            <a:r>
              <a:t>y</a:t>
            </a:r>
            <a:r>
              <a:rPr baseline="-25000" i="0"/>
              <a:t>2</a:t>
            </a:r>
          </a:p>
        </p:txBody>
      </p:sp>
      <p:sp>
        <p:nvSpPr>
          <p:cNvPr id="717" name="文字方塊 56"/>
          <p:cNvSpPr txBox="1"/>
          <p:nvPr/>
        </p:nvSpPr>
        <p:spPr>
          <a:xfrm>
            <a:off x="7934885" y="5799564"/>
            <a:ext cx="539630" cy="51232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i="1" sz="2800"/>
            </a:pPr>
            <a:r>
              <a:t>y</a:t>
            </a:r>
            <a:r>
              <a:rPr baseline="-25000" i="0"/>
              <a:t>M</a:t>
            </a:r>
          </a:p>
        </p:txBody>
      </p:sp>
      <p:grpSp>
        <p:nvGrpSpPr>
          <p:cNvPr id="727" name="群組 81"/>
          <p:cNvGrpSpPr/>
          <p:nvPr/>
        </p:nvGrpSpPr>
        <p:grpSpPr>
          <a:xfrm>
            <a:off x="5786035" y="4096298"/>
            <a:ext cx="753038" cy="2013722"/>
            <a:chOff x="0" y="0"/>
            <a:chExt cx="753037" cy="2013721"/>
          </a:xfrm>
        </p:grpSpPr>
        <p:sp>
          <p:nvSpPr>
            <p:cNvPr id="718" name="直線單箭頭接點 66"/>
            <p:cNvSpPr/>
            <p:nvPr/>
          </p:nvSpPr>
          <p:spPr>
            <a:xfrm>
              <a:off x="9290" y="0"/>
              <a:ext cx="741405" cy="1"/>
            </a:xfrm>
            <a:prstGeom prst="line">
              <a:avLst/>
            </a:prstGeom>
            <a:noFill/>
            <a:ln w="25400" cap="flat">
              <a:solidFill>
                <a:srgbClr val="000000"/>
              </a:solidFill>
              <a:prstDash val="solid"/>
              <a:round/>
              <a:tailEnd type="triangle" w="med" len="med"/>
            </a:ln>
            <a:effectLst/>
          </p:spPr>
          <p:txBody>
            <a:bodyPr wrap="square" lIns="45719" tIns="45719" rIns="45719" bIns="45719" numCol="1" anchor="t">
              <a:noAutofit/>
            </a:bodyPr>
            <a:lstStyle/>
            <a:p>
              <a:pPr/>
            </a:p>
          </p:txBody>
        </p:sp>
        <p:sp>
          <p:nvSpPr>
            <p:cNvPr id="719" name="直線單箭頭接點 69"/>
            <p:cNvSpPr/>
            <p:nvPr/>
          </p:nvSpPr>
          <p:spPr>
            <a:xfrm>
              <a:off x="9290" y="791752"/>
              <a:ext cx="741405" cy="1"/>
            </a:xfrm>
            <a:prstGeom prst="line">
              <a:avLst/>
            </a:prstGeom>
            <a:noFill/>
            <a:ln w="25400" cap="flat">
              <a:solidFill>
                <a:srgbClr val="000000"/>
              </a:solidFill>
              <a:prstDash val="solid"/>
              <a:round/>
              <a:tailEnd type="triangle" w="med" len="med"/>
            </a:ln>
            <a:effectLst/>
          </p:spPr>
          <p:txBody>
            <a:bodyPr wrap="square" lIns="45719" tIns="45719" rIns="45719" bIns="45719" numCol="1" anchor="t">
              <a:noAutofit/>
            </a:bodyPr>
            <a:lstStyle/>
            <a:p>
              <a:pPr/>
            </a:p>
          </p:txBody>
        </p:sp>
        <p:sp>
          <p:nvSpPr>
            <p:cNvPr id="720" name="直線單箭頭接點 70"/>
            <p:cNvSpPr/>
            <p:nvPr/>
          </p:nvSpPr>
          <p:spPr>
            <a:xfrm>
              <a:off x="-1" y="2013721"/>
              <a:ext cx="741405" cy="1"/>
            </a:xfrm>
            <a:prstGeom prst="line">
              <a:avLst/>
            </a:prstGeom>
            <a:noFill/>
            <a:ln w="25400" cap="flat">
              <a:solidFill>
                <a:srgbClr val="000000"/>
              </a:solidFill>
              <a:prstDash val="solid"/>
              <a:round/>
              <a:tailEnd type="triangle" w="med" len="med"/>
            </a:ln>
            <a:effectLst/>
          </p:spPr>
          <p:txBody>
            <a:bodyPr wrap="square" lIns="45719" tIns="45719" rIns="45719" bIns="45719" numCol="1" anchor="t">
              <a:noAutofit/>
            </a:bodyPr>
            <a:lstStyle/>
            <a:p>
              <a:pPr/>
            </a:p>
          </p:txBody>
        </p:sp>
        <p:sp>
          <p:nvSpPr>
            <p:cNvPr id="721" name="直線單箭頭接點 71"/>
            <p:cNvSpPr/>
            <p:nvPr/>
          </p:nvSpPr>
          <p:spPr>
            <a:xfrm flipV="1">
              <a:off x="11632" y="0"/>
              <a:ext cx="739063" cy="778571"/>
            </a:xfrm>
            <a:prstGeom prst="line">
              <a:avLst/>
            </a:prstGeom>
            <a:noFill/>
            <a:ln w="25400" cap="flat">
              <a:solidFill>
                <a:srgbClr val="000000"/>
              </a:solidFill>
              <a:prstDash val="solid"/>
              <a:round/>
              <a:tailEnd type="triangle" w="med" len="med"/>
            </a:ln>
            <a:effectLst/>
          </p:spPr>
          <p:txBody>
            <a:bodyPr wrap="square" lIns="45719" tIns="45719" rIns="45719" bIns="45719" numCol="1" anchor="t">
              <a:noAutofit/>
            </a:bodyPr>
            <a:lstStyle/>
            <a:p>
              <a:pPr/>
            </a:p>
          </p:txBody>
        </p:sp>
        <p:sp>
          <p:nvSpPr>
            <p:cNvPr id="722" name="直線單箭頭接點 72"/>
            <p:cNvSpPr/>
            <p:nvPr/>
          </p:nvSpPr>
          <p:spPr>
            <a:xfrm>
              <a:off x="9290" y="-1"/>
              <a:ext cx="743747" cy="778572"/>
            </a:xfrm>
            <a:prstGeom prst="line">
              <a:avLst/>
            </a:prstGeom>
            <a:noFill/>
            <a:ln w="25400" cap="flat">
              <a:solidFill>
                <a:srgbClr val="000000"/>
              </a:solidFill>
              <a:prstDash val="solid"/>
              <a:round/>
              <a:tailEnd type="triangle" w="med" len="med"/>
            </a:ln>
            <a:effectLst/>
          </p:spPr>
          <p:txBody>
            <a:bodyPr wrap="square" lIns="45719" tIns="45719" rIns="45719" bIns="45719" numCol="1" anchor="t">
              <a:noAutofit/>
            </a:bodyPr>
            <a:lstStyle/>
            <a:p>
              <a:pPr/>
            </a:p>
          </p:txBody>
        </p:sp>
        <p:sp>
          <p:nvSpPr>
            <p:cNvPr id="723" name="直線單箭頭接點 73"/>
            <p:cNvSpPr/>
            <p:nvPr/>
          </p:nvSpPr>
          <p:spPr>
            <a:xfrm>
              <a:off x="9290" y="0"/>
              <a:ext cx="732115" cy="2006583"/>
            </a:xfrm>
            <a:prstGeom prst="line">
              <a:avLst/>
            </a:prstGeom>
            <a:noFill/>
            <a:ln w="25400" cap="flat">
              <a:solidFill>
                <a:srgbClr val="000000"/>
              </a:solidFill>
              <a:prstDash val="solid"/>
              <a:round/>
              <a:tailEnd type="triangle" w="med" len="med"/>
            </a:ln>
            <a:effectLst/>
          </p:spPr>
          <p:txBody>
            <a:bodyPr wrap="square" lIns="45719" tIns="45719" rIns="45719" bIns="45719" numCol="1" anchor="t">
              <a:noAutofit/>
            </a:bodyPr>
            <a:lstStyle/>
            <a:p>
              <a:pPr/>
            </a:p>
          </p:txBody>
        </p:sp>
        <p:sp>
          <p:nvSpPr>
            <p:cNvPr id="724" name="直線單箭頭接點 74"/>
            <p:cNvSpPr/>
            <p:nvPr/>
          </p:nvSpPr>
          <p:spPr>
            <a:xfrm>
              <a:off x="11632" y="778570"/>
              <a:ext cx="729773" cy="1228012"/>
            </a:xfrm>
            <a:prstGeom prst="line">
              <a:avLst/>
            </a:prstGeom>
            <a:noFill/>
            <a:ln w="25400" cap="flat">
              <a:solidFill>
                <a:srgbClr val="000000"/>
              </a:solidFill>
              <a:prstDash val="solid"/>
              <a:round/>
              <a:tailEnd type="triangle" w="med" len="med"/>
            </a:ln>
            <a:effectLst/>
          </p:spPr>
          <p:txBody>
            <a:bodyPr wrap="square" lIns="45719" tIns="45719" rIns="45719" bIns="45719" numCol="1" anchor="t">
              <a:noAutofit/>
            </a:bodyPr>
            <a:lstStyle/>
            <a:p>
              <a:pPr/>
            </a:p>
          </p:txBody>
        </p:sp>
        <p:sp>
          <p:nvSpPr>
            <p:cNvPr id="725" name="直線單箭頭接點 75"/>
            <p:cNvSpPr/>
            <p:nvPr/>
          </p:nvSpPr>
          <p:spPr>
            <a:xfrm flipV="1">
              <a:off x="-1" y="-1"/>
              <a:ext cx="750697" cy="2006584"/>
            </a:xfrm>
            <a:prstGeom prst="line">
              <a:avLst/>
            </a:prstGeom>
            <a:noFill/>
            <a:ln w="25400" cap="flat">
              <a:solidFill>
                <a:srgbClr val="000000"/>
              </a:solidFill>
              <a:prstDash val="solid"/>
              <a:round/>
              <a:tailEnd type="triangle" w="med" len="med"/>
            </a:ln>
            <a:effectLst/>
          </p:spPr>
          <p:txBody>
            <a:bodyPr wrap="square" lIns="45719" tIns="45719" rIns="45719" bIns="45719" numCol="1" anchor="t">
              <a:noAutofit/>
            </a:bodyPr>
            <a:lstStyle/>
            <a:p>
              <a:pPr/>
            </a:p>
          </p:txBody>
        </p:sp>
        <p:sp>
          <p:nvSpPr>
            <p:cNvPr id="726" name="直線單箭頭接點 76"/>
            <p:cNvSpPr/>
            <p:nvPr/>
          </p:nvSpPr>
          <p:spPr>
            <a:xfrm flipV="1">
              <a:off x="-1" y="778570"/>
              <a:ext cx="753038" cy="1228013"/>
            </a:xfrm>
            <a:prstGeom prst="line">
              <a:avLst/>
            </a:prstGeom>
            <a:noFill/>
            <a:ln w="25400" cap="flat">
              <a:solidFill>
                <a:srgbClr val="000000"/>
              </a:solidFill>
              <a:prstDash val="solid"/>
              <a:round/>
              <a:tailEnd type="triangle" w="med" len="med"/>
            </a:ln>
            <a:effectLst/>
          </p:spPr>
          <p:txBody>
            <a:bodyPr wrap="square" lIns="45719" tIns="45719" rIns="45719" bIns="45719" numCol="1" anchor="t">
              <a:noAutofit/>
            </a:bodyPr>
            <a:lstStyle/>
            <a:p>
              <a:pPr/>
            </a:p>
          </p:txBody>
        </p:sp>
      </p:grpSp>
      <p:sp>
        <p:nvSpPr>
          <p:cNvPr id="728" name="TextBox 79"/>
          <p:cNvSpPr txBox="1"/>
          <p:nvPr/>
        </p:nvSpPr>
        <p:spPr>
          <a:xfrm>
            <a:off x="1618535" y="7526179"/>
            <a:ext cx="6821329" cy="22851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sz="1000"/>
            </a:lvl1pPr>
          </a:lstStyle>
          <a:p>
            <a:pPr/>
            <a:r>
              <a:t>Slide credit: Hung-yi Lee – Deep Learning Tutorial</a:t>
            </a:r>
          </a:p>
        </p:txBody>
      </p:sp>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38" name="TextBox 3"/>
          <p:cNvSpPr txBox="1"/>
          <p:nvPr>
            <p:ph type="sldNum" sz="quarter" idx="2"/>
          </p:nvPr>
        </p:nvSpPr>
        <p:spPr>
          <a:xfrm>
            <a:off x="9760731" y="7458470"/>
            <a:ext cx="258625" cy="24830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739" name="Title 1"/>
          <p:cNvSpPr txBox="1"/>
          <p:nvPr>
            <p:ph type="title"/>
          </p:nvPr>
        </p:nvSpPr>
        <p:spPr>
          <a:prstGeom prst="rect">
            <a:avLst/>
          </a:prstGeom>
        </p:spPr>
        <p:txBody>
          <a:bodyPr/>
          <a:lstStyle/>
          <a:p>
            <a:pPr/>
            <a:r>
              <a:t>Elements of Neural Networks </a:t>
            </a:r>
          </a:p>
        </p:txBody>
      </p:sp>
      <p:sp>
        <p:nvSpPr>
          <p:cNvPr id="740" name="Content Placeholder 2"/>
          <p:cNvSpPr txBox="1"/>
          <p:nvPr>
            <p:ph type="body" idx="1"/>
          </p:nvPr>
        </p:nvSpPr>
        <p:spPr>
          <a:xfrm>
            <a:off x="276672" y="2090802"/>
            <a:ext cx="9584267" cy="5367668"/>
          </a:xfrm>
          <a:prstGeom prst="rect">
            <a:avLst/>
          </a:prstGeom>
        </p:spPr>
        <p:txBody>
          <a:bodyPr/>
          <a:lstStyle/>
          <a:p>
            <a:pPr/>
            <a:r>
              <a:t>A simple network, toy example</a:t>
            </a:r>
          </a:p>
        </p:txBody>
      </p:sp>
      <p:sp>
        <p:nvSpPr>
          <p:cNvPr id="741" name="Content Placeholder 3"/>
          <p:cNvSpPr txBox="1"/>
          <p:nvPr/>
        </p:nvSpPr>
        <p:spPr>
          <a:xfrm>
            <a:off x="322392" y="1509936"/>
            <a:ext cx="6101248" cy="350294"/>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defTabSz="914322">
              <a:spcBef>
                <a:spcPts val="300"/>
              </a:spcBef>
              <a:defRPr i="1" sz="1400">
                <a:latin typeface="Arial"/>
                <a:ea typeface="Arial"/>
                <a:cs typeface="Arial"/>
                <a:sym typeface="Arial"/>
              </a:defRPr>
            </a:lvl1pPr>
          </a:lstStyle>
          <a:p>
            <a:pPr/>
            <a:r>
              <a:t>Introduction to Neural Networks</a:t>
            </a:r>
          </a:p>
        </p:txBody>
      </p:sp>
      <p:sp>
        <p:nvSpPr>
          <p:cNvPr id="742" name="矩形 16"/>
          <p:cNvSpPr/>
          <p:nvPr/>
        </p:nvSpPr>
        <p:spPr>
          <a:xfrm>
            <a:off x="2051006" y="3854625"/>
            <a:ext cx="342901" cy="342901"/>
          </a:xfrm>
          <a:prstGeom prst="rect">
            <a:avLst/>
          </a:prstGeom>
          <a:gradFill>
            <a:gsLst>
              <a:gs pos="0">
                <a:schemeClr val="accent4">
                  <a:hueOff val="-206663"/>
                  <a:satOff val="29896"/>
                  <a:lumOff val="29240"/>
                </a:schemeClr>
              </a:gs>
              <a:gs pos="35000">
                <a:srgbClr val="D8C9EE"/>
              </a:gs>
              <a:gs pos="100000">
                <a:schemeClr val="accent4">
                  <a:hueOff val="-242556"/>
                  <a:satOff val="32941"/>
                  <a:lumOff val="43328"/>
                </a:schemeClr>
              </a:gs>
            </a:gsLst>
            <a:lin ang="16200000"/>
          </a:gradFill>
          <a:ln>
            <a:solidFill>
              <a:srgbClr val="7D60A0"/>
            </a:solidFill>
          </a:ln>
          <a:effectLst>
            <a:outerShdw sx="100000" sy="100000" kx="0" ky="0" algn="b" rotWithShape="0" blurRad="38100" dist="20000" dir="5400000">
              <a:srgbClr val="000000">
                <a:alpha val="38000"/>
              </a:srgbClr>
            </a:outerShdw>
          </a:effectLst>
        </p:spPr>
        <p:txBody>
          <a:bodyPr lIns="45719" rIns="45719" anchor="ctr"/>
          <a:lstStyle/>
          <a:p>
            <a:pPr algn="ctr"/>
          </a:p>
        </p:txBody>
      </p:sp>
      <p:sp>
        <p:nvSpPr>
          <p:cNvPr id="743" name="矩形 15"/>
          <p:cNvSpPr/>
          <p:nvPr/>
        </p:nvSpPr>
        <p:spPr>
          <a:xfrm>
            <a:off x="2019762" y="5496397"/>
            <a:ext cx="342901" cy="342901"/>
          </a:xfrm>
          <a:prstGeom prst="rect">
            <a:avLst/>
          </a:prstGeom>
          <a:gradFill>
            <a:gsLst>
              <a:gs pos="0">
                <a:schemeClr val="accent4">
                  <a:hueOff val="-206663"/>
                  <a:satOff val="29896"/>
                  <a:lumOff val="29240"/>
                </a:schemeClr>
              </a:gs>
              <a:gs pos="35000">
                <a:srgbClr val="D8C9EE"/>
              </a:gs>
              <a:gs pos="100000">
                <a:schemeClr val="accent4">
                  <a:hueOff val="-242556"/>
                  <a:satOff val="32941"/>
                  <a:lumOff val="43328"/>
                </a:schemeClr>
              </a:gs>
            </a:gsLst>
            <a:lin ang="16200000"/>
          </a:gradFill>
          <a:ln>
            <a:solidFill>
              <a:srgbClr val="7D60A0"/>
            </a:solidFill>
          </a:ln>
          <a:effectLst>
            <a:outerShdw sx="100000" sy="100000" kx="0" ky="0" algn="b" rotWithShape="0" blurRad="38100" dist="20000" dir="5400000">
              <a:srgbClr val="000000">
                <a:alpha val="38000"/>
              </a:srgbClr>
            </a:outerShdw>
          </a:effectLst>
        </p:spPr>
        <p:txBody>
          <a:bodyPr lIns="45719" rIns="45719" anchor="ctr"/>
          <a:lstStyle/>
          <a:p>
            <a:pPr algn="ctr"/>
          </a:p>
        </p:txBody>
      </p:sp>
      <p:sp>
        <p:nvSpPr>
          <p:cNvPr id="744" name="橢圓 19"/>
          <p:cNvSpPr/>
          <p:nvPr/>
        </p:nvSpPr>
        <p:spPr>
          <a:xfrm>
            <a:off x="4027316" y="3759375"/>
            <a:ext cx="574159" cy="574159"/>
          </a:xfrm>
          <a:prstGeom prst="ellipse">
            <a:avLst/>
          </a:prstGeom>
          <a:gradFill>
            <a:gsLst>
              <a:gs pos="0">
                <a:schemeClr val="accent1">
                  <a:hueOff val="357503"/>
                  <a:satOff val="54545"/>
                  <a:lumOff val="29273"/>
                </a:schemeClr>
              </a:gs>
              <a:gs pos="35000">
                <a:srgbClr val="BDD4FF"/>
              </a:gs>
              <a:gs pos="100000">
                <a:schemeClr val="accent1">
                  <a:hueOff val="418253"/>
                  <a:satOff val="54545"/>
                  <a:lumOff val="42493"/>
                </a:schemeClr>
              </a:gs>
            </a:gsLst>
            <a:lin ang="16200000"/>
          </a:gradFill>
          <a:ln>
            <a:solidFill>
              <a:srgbClr val="4A7EBB"/>
            </a:solidFill>
          </a:ln>
          <a:effectLst>
            <a:outerShdw sx="100000" sy="100000" kx="0" ky="0" algn="b" rotWithShape="0" blurRad="38100" dist="20000" dir="5400000">
              <a:srgbClr val="000000">
                <a:alpha val="38000"/>
              </a:srgbClr>
            </a:outerShdw>
          </a:effectLst>
        </p:spPr>
        <p:txBody>
          <a:bodyPr lIns="45719" rIns="45719" anchor="ctr"/>
          <a:lstStyle/>
          <a:p>
            <a:pPr algn="ctr"/>
          </a:p>
        </p:txBody>
      </p:sp>
      <p:sp>
        <p:nvSpPr>
          <p:cNvPr id="745" name="橢圓 20"/>
          <p:cNvSpPr/>
          <p:nvPr/>
        </p:nvSpPr>
        <p:spPr>
          <a:xfrm>
            <a:off x="4016033" y="5307069"/>
            <a:ext cx="574159" cy="574159"/>
          </a:xfrm>
          <a:prstGeom prst="ellipse">
            <a:avLst/>
          </a:prstGeom>
          <a:gradFill>
            <a:gsLst>
              <a:gs pos="0">
                <a:schemeClr val="accent1">
                  <a:hueOff val="357503"/>
                  <a:satOff val="54545"/>
                  <a:lumOff val="29273"/>
                </a:schemeClr>
              </a:gs>
              <a:gs pos="35000">
                <a:srgbClr val="BDD4FF"/>
              </a:gs>
              <a:gs pos="100000">
                <a:schemeClr val="accent1">
                  <a:hueOff val="418253"/>
                  <a:satOff val="54545"/>
                  <a:lumOff val="42493"/>
                </a:schemeClr>
              </a:gs>
            </a:gsLst>
            <a:lin ang="16200000"/>
          </a:gradFill>
          <a:ln>
            <a:solidFill>
              <a:srgbClr val="4A7EBB"/>
            </a:solidFill>
          </a:ln>
          <a:effectLst>
            <a:outerShdw sx="100000" sy="100000" kx="0" ky="0" algn="b" rotWithShape="0" blurRad="38100" dist="20000" dir="5400000">
              <a:srgbClr val="000000">
                <a:alpha val="38000"/>
              </a:srgbClr>
            </a:outerShdw>
          </a:effectLst>
        </p:spPr>
        <p:txBody>
          <a:bodyPr lIns="45719" rIns="45719" anchor="ctr"/>
          <a:lstStyle/>
          <a:p>
            <a:pPr algn="ctr"/>
          </a:p>
        </p:txBody>
      </p:sp>
      <p:grpSp>
        <p:nvGrpSpPr>
          <p:cNvPr id="751" name="群組 83"/>
          <p:cNvGrpSpPr/>
          <p:nvPr/>
        </p:nvGrpSpPr>
        <p:grpSpPr>
          <a:xfrm>
            <a:off x="2411111" y="4035602"/>
            <a:ext cx="1588877" cy="1639572"/>
            <a:chOff x="0" y="0"/>
            <a:chExt cx="1588875" cy="1639570"/>
          </a:xfrm>
        </p:grpSpPr>
        <p:sp>
          <p:nvSpPr>
            <p:cNvPr id="746" name="直線單箭頭接點 49"/>
            <p:cNvSpPr/>
            <p:nvPr/>
          </p:nvSpPr>
          <p:spPr>
            <a:xfrm flipV="1">
              <a:off x="0" y="48193"/>
              <a:ext cx="1574938" cy="1585168"/>
            </a:xfrm>
            <a:prstGeom prst="line">
              <a:avLst/>
            </a:prstGeom>
            <a:noFill/>
            <a:ln w="25400" cap="flat">
              <a:solidFill>
                <a:srgbClr val="000000"/>
              </a:solidFill>
              <a:prstDash val="solid"/>
              <a:round/>
              <a:tailEnd type="triangle" w="med" len="med"/>
            </a:ln>
            <a:effectLst/>
          </p:spPr>
          <p:txBody>
            <a:bodyPr wrap="square" lIns="45719" tIns="45719" rIns="45719" bIns="45719" numCol="1" anchor="t">
              <a:noAutofit/>
            </a:bodyPr>
            <a:lstStyle/>
            <a:p>
              <a:pPr/>
            </a:p>
          </p:txBody>
        </p:sp>
        <p:grpSp>
          <p:nvGrpSpPr>
            <p:cNvPr id="750" name="群組 82"/>
            <p:cNvGrpSpPr/>
            <p:nvPr/>
          </p:nvGrpSpPr>
          <p:grpSpPr>
            <a:xfrm>
              <a:off x="12036" y="0"/>
              <a:ext cx="1576841" cy="1639571"/>
              <a:chOff x="0" y="0"/>
              <a:chExt cx="1576839" cy="1639569"/>
            </a:xfrm>
          </p:grpSpPr>
          <p:sp>
            <p:nvSpPr>
              <p:cNvPr id="747" name="直線單箭頭接點 47"/>
              <p:cNvSpPr/>
              <p:nvPr/>
            </p:nvSpPr>
            <p:spPr>
              <a:xfrm>
                <a:off x="22375" y="0"/>
                <a:ext cx="1548875" cy="1608927"/>
              </a:xfrm>
              <a:prstGeom prst="line">
                <a:avLst/>
              </a:prstGeom>
              <a:noFill/>
              <a:ln w="25400" cap="flat">
                <a:solidFill>
                  <a:srgbClr val="000000"/>
                </a:solidFill>
                <a:prstDash val="solid"/>
                <a:round/>
                <a:tailEnd type="triangle" w="med" len="med"/>
              </a:ln>
              <a:effectLst/>
            </p:spPr>
            <p:txBody>
              <a:bodyPr wrap="square" lIns="45719" tIns="45719" rIns="45719" bIns="45719" numCol="1" anchor="t">
                <a:noAutofit/>
              </a:bodyPr>
              <a:lstStyle/>
              <a:p>
                <a:pPr/>
              </a:p>
            </p:txBody>
          </p:sp>
          <p:sp>
            <p:nvSpPr>
              <p:cNvPr id="748" name="直線單箭頭接點 50"/>
              <p:cNvSpPr/>
              <p:nvPr/>
            </p:nvSpPr>
            <p:spPr>
              <a:xfrm>
                <a:off x="0" y="1639570"/>
                <a:ext cx="1576840" cy="1"/>
              </a:xfrm>
              <a:prstGeom prst="line">
                <a:avLst/>
              </a:prstGeom>
              <a:noFill/>
              <a:ln w="25400" cap="flat">
                <a:solidFill>
                  <a:srgbClr val="000000"/>
                </a:solidFill>
                <a:prstDash val="solid"/>
                <a:round/>
                <a:tailEnd type="triangle" w="med" len="med"/>
              </a:ln>
              <a:effectLst/>
            </p:spPr>
            <p:txBody>
              <a:bodyPr wrap="square" lIns="45719" tIns="45719" rIns="45719" bIns="45719" numCol="1" anchor="t">
                <a:noAutofit/>
              </a:bodyPr>
              <a:lstStyle/>
              <a:p>
                <a:pPr/>
              </a:p>
            </p:txBody>
          </p:sp>
          <p:sp>
            <p:nvSpPr>
              <p:cNvPr id="749" name="直線單箭頭接點 79"/>
              <p:cNvSpPr/>
              <p:nvPr/>
            </p:nvSpPr>
            <p:spPr>
              <a:xfrm>
                <a:off x="0" y="1269"/>
                <a:ext cx="1576840" cy="1"/>
              </a:xfrm>
              <a:prstGeom prst="line">
                <a:avLst/>
              </a:prstGeom>
              <a:noFill/>
              <a:ln w="25400" cap="flat">
                <a:solidFill>
                  <a:srgbClr val="000000"/>
                </a:solidFill>
                <a:prstDash val="solid"/>
                <a:round/>
                <a:tailEnd type="triangle" w="med" len="med"/>
              </a:ln>
              <a:effectLst/>
            </p:spPr>
            <p:txBody>
              <a:bodyPr wrap="square" lIns="45719" tIns="45719" rIns="45719" bIns="45719" numCol="1" anchor="t">
                <a:noAutofit/>
              </a:bodyPr>
              <a:lstStyle/>
              <a:p>
                <a:pPr/>
              </a:p>
            </p:txBody>
          </p:sp>
        </p:grpSp>
      </p:grpSp>
      <p:grpSp>
        <p:nvGrpSpPr>
          <p:cNvPr id="759" name="群組 2"/>
          <p:cNvGrpSpPr/>
          <p:nvPr/>
        </p:nvGrpSpPr>
        <p:grpSpPr>
          <a:xfrm>
            <a:off x="4575283" y="3348263"/>
            <a:ext cx="5160725" cy="2924769"/>
            <a:chOff x="0" y="0"/>
            <a:chExt cx="5160724" cy="2924767"/>
          </a:xfrm>
        </p:grpSpPr>
        <p:sp>
          <p:nvSpPr>
            <p:cNvPr id="752" name="圓角矩形圖說文字 136"/>
            <p:cNvSpPr/>
            <p:nvPr/>
          </p:nvSpPr>
          <p:spPr>
            <a:xfrm>
              <a:off x="0" y="838033"/>
              <a:ext cx="5052510" cy="208673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6376" y="3982"/>
                  </a:moveTo>
                  <a:cubicBezTo>
                    <a:pt x="6376" y="2036"/>
                    <a:pt x="7027" y="458"/>
                    <a:pt x="7831" y="458"/>
                  </a:cubicBezTo>
                  <a:lnTo>
                    <a:pt x="8913" y="458"/>
                  </a:lnTo>
                  <a:lnTo>
                    <a:pt x="20145" y="458"/>
                  </a:lnTo>
                  <a:cubicBezTo>
                    <a:pt x="20948" y="458"/>
                    <a:pt x="21600" y="2036"/>
                    <a:pt x="21600" y="3982"/>
                  </a:cubicBezTo>
                  <a:lnTo>
                    <a:pt x="21600" y="3982"/>
                  </a:lnTo>
                  <a:lnTo>
                    <a:pt x="21600" y="18076"/>
                  </a:lnTo>
                  <a:cubicBezTo>
                    <a:pt x="21600" y="20022"/>
                    <a:pt x="20948" y="21600"/>
                    <a:pt x="20145" y="21600"/>
                  </a:cubicBezTo>
                  <a:lnTo>
                    <a:pt x="7831" y="21600"/>
                  </a:lnTo>
                  <a:cubicBezTo>
                    <a:pt x="7027" y="21600"/>
                    <a:pt x="6376" y="20022"/>
                    <a:pt x="6376" y="18076"/>
                  </a:cubicBezTo>
                  <a:lnTo>
                    <a:pt x="6376" y="9267"/>
                  </a:lnTo>
                  <a:lnTo>
                    <a:pt x="0" y="0"/>
                  </a:lnTo>
                  <a:lnTo>
                    <a:pt x="6376" y="3982"/>
                  </a:lnTo>
                  <a:close/>
                </a:path>
              </a:pathLst>
            </a:custGeom>
            <a:solidFill>
              <a:srgbClr val="FFFFFF"/>
            </a:solidFill>
            <a:ln w="38100" cap="flat">
              <a:solidFill>
                <a:srgbClr val="0000FF"/>
              </a:solidFill>
              <a:prstDash val="solid"/>
              <a:round/>
            </a:ln>
            <a:effectLst/>
          </p:spPr>
          <p:txBody>
            <a:bodyPr wrap="square" lIns="45719" tIns="45719" rIns="45719" bIns="45719" numCol="1" anchor="ctr">
              <a:noAutofit/>
            </a:bodyPr>
            <a:lstStyle/>
            <a:p>
              <a:pPr algn="ctr">
                <a:defRPr>
                  <a:solidFill>
                    <a:srgbClr val="FFFFFF"/>
                  </a:solidFill>
                </a:defRPr>
              </a:pPr>
            </a:p>
          </p:txBody>
        </p:sp>
        <p:grpSp>
          <p:nvGrpSpPr>
            <p:cNvPr id="756" name="群組 3"/>
            <p:cNvGrpSpPr/>
            <p:nvPr/>
          </p:nvGrpSpPr>
          <p:grpSpPr>
            <a:xfrm>
              <a:off x="2400131" y="1676723"/>
              <a:ext cx="1782623" cy="1133822"/>
              <a:chOff x="0" y="0"/>
              <a:chExt cx="1782621" cy="1133821"/>
            </a:xfrm>
          </p:grpSpPr>
          <p:pic>
            <p:nvPicPr>
              <p:cNvPr id="753" name="圖片 4" descr="圖片 4"/>
              <p:cNvPicPr>
                <a:picLocks noChangeAspect="1"/>
              </p:cNvPicPr>
              <p:nvPr/>
            </p:nvPicPr>
            <p:blipFill>
              <a:blip r:embed="rId2">
                <a:extLst/>
              </a:blip>
              <a:stretch>
                <a:fillRect/>
              </a:stretch>
            </p:blipFill>
            <p:spPr>
              <a:xfrm>
                <a:off x="-1" y="24178"/>
                <a:ext cx="1566472" cy="1109644"/>
              </a:xfrm>
              <a:prstGeom prst="rect">
                <a:avLst/>
              </a:prstGeom>
              <a:ln w="12700" cap="flat">
                <a:noFill/>
                <a:miter lim="400000"/>
              </a:ln>
              <a:effectLst/>
            </p:spPr>
          </p:pic>
          <p:pic>
            <p:nvPicPr>
              <p:cNvPr id="754" name="Object 12" descr="Object 12"/>
              <p:cNvPicPr>
                <a:picLocks noChangeAspect="1"/>
              </p:cNvPicPr>
              <p:nvPr/>
            </p:nvPicPr>
            <p:blipFill>
              <a:blip r:embed="rId3">
                <a:extLst/>
              </a:blip>
              <a:stretch>
                <a:fillRect/>
              </a:stretch>
            </p:blipFill>
            <p:spPr>
              <a:xfrm>
                <a:off x="147365" y="0"/>
                <a:ext cx="462806" cy="313235"/>
              </a:xfrm>
              <a:prstGeom prst="rect">
                <a:avLst/>
              </a:prstGeom>
              <a:ln w="12700" cap="flat">
                <a:noFill/>
                <a:miter lim="400000"/>
              </a:ln>
              <a:effectLst/>
            </p:spPr>
          </p:pic>
          <p:pic>
            <p:nvPicPr>
              <p:cNvPr id="755" name="Object 12" descr="Object 12"/>
              <p:cNvPicPr>
                <a:picLocks noChangeAspect="1"/>
              </p:cNvPicPr>
              <p:nvPr/>
            </p:nvPicPr>
            <p:blipFill>
              <a:blip r:embed="rId4">
                <a:extLst/>
              </a:blip>
              <a:stretch>
                <a:fillRect/>
              </a:stretch>
            </p:blipFill>
            <p:spPr>
              <a:xfrm>
                <a:off x="1540039" y="890567"/>
                <a:ext cx="242583" cy="239315"/>
              </a:xfrm>
              <a:prstGeom prst="rect">
                <a:avLst/>
              </a:prstGeom>
              <a:ln w="12700" cap="flat">
                <a:noFill/>
                <a:miter lim="400000"/>
              </a:ln>
              <a:effectLst/>
            </p:spPr>
          </p:pic>
        </p:grpSp>
        <p:pic>
          <p:nvPicPr>
            <p:cNvPr id="757" name="Object 12" descr="Object 12"/>
            <p:cNvPicPr>
              <a:picLocks noChangeAspect="1"/>
            </p:cNvPicPr>
            <p:nvPr/>
          </p:nvPicPr>
          <p:blipFill>
            <a:blip r:embed="rId5">
              <a:extLst/>
            </a:blip>
            <a:stretch>
              <a:fillRect/>
            </a:stretch>
          </p:blipFill>
          <p:spPr>
            <a:xfrm>
              <a:off x="2669788" y="985785"/>
              <a:ext cx="1296816" cy="583546"/>
            </a:xfrm>
            <a:prstGeom prst="rect">
              <a:avLst/>
            </a:prstGeom>
            <a:ln w="12700" cap="flat">
              <a:noFill/>
              <a:miter lim="400000"/>
            </a:ln>
            <a:effectLst/>
          </p:spPr>
        </p:pic>
        <p:sp>
          <p:nvSpPr>
            <p:cNvPr id="758" name="文字方塊 102"/>
            <p:cNvSpPr txBox="1"/>
            <p:nvPr/>
          </p:nvSpPr>
          <p:spPr>
            <a:xfrm>
              <a:off x="1952606" y="0"/>
              <a:ext cx="3208119" cy="39247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defRPr sz="2400"/>
              </a:lvl1pPr>
            </a:lstStyle>
            <a:p>
              <a:pPr/>
              <a:r>
                <a:t>Sigmoid Function</a:t>
              </a:r>
            </a:p>
          </p:txBody>
        </p:sp>
      </p:grpSp>
      <p:sp>
        <p:nvSpPr>
          <p:cNvPr id="760" name="手繪多邊形 103"/>
          <p:cNvSpPr/>
          <p:nvPr/>
        </p:nvSpPr>
        <p:spPr>
          <a:xfrm>
            <a:off x="4082350" y="5432882"/>
            <a:ext cx="469901" cy="354085"/>
          </a:xfrm>
          <a:custGeom>
            <a:avLst/>
            <a:gdLst/>
            <a:ahLst/>
            <a:cxnLst>
              <a:cxn ang="0">
                <a:pos x="wd2" y="hd2"/>
              </a:cxn>
              <a:cxn ang="5400000">
                <a:pos x="wd2" y="hd2"/>
              </a:cxn>
              <a:cxn ang="10800000">
                <a:pos x="wd2" y="hd2"/>
              </a:cxn>
              <a:cxn ang="16200000">
                <a:pos x="wd2" y="hd2"/>
              </a:cxn>
            </a:cxnLst>
            <a:rect l="0" t="0" r="r" b="b"/>
            <a:pathLst>
              <a:path w="21600" h="20074" fill="norm" stroke="1" extrusionOk="0">
                <a:moveTo>
                  <a:pt x="21600" y="294"/>
                </a:moveTo>
                <a:cubicBezTo>
                  <a:pt x="17903" y="-126"/>
                  <a:pt x="14205" y="-546"/>
                  <a:pt x="11676" y="2454"/>
                </a:cubicBezTo>
                <a:cubicBezTo>
                  <a:pt x="9146" y="5454"/>
                  <a:pt x="8368" y="15534"/>
                  <a:pt x="6422" y="18294"/>
                </a:cubicBezTo>
                <a:cubicBezTo>
                  <a:pt x="4476" y="21054"/>
                  <a:pt x="2238" y="20034"/>
                  <a:pt x="0" y="19014"/>
                </a:cubicBezTo>
              </a:path>
            </a:pathLst>
          </a:custGeom>
          <a:ln w="28575">
            <a:solidFill>
              <a:srgbClr val="000000"/>
            </a:solidFill>
          </a:ln>
        </p:spPr>
        <p:txBody>
          <a:bodyPr lIns="45719" rIns="45719" anchor="ctr"/>
          <a:lstStyle/>
          <a:p>
            <a:pPr algn="ctr">
              <a:defRPr>
                <a:solidFill>
                  <a:srgbClr val="FFFFFF"/>
                </a:solidFill>
              </a:defRPr>
            </a:pPr>
          </a:p>
        </p:txBody>
      </p:sp>
      <p:sp>
        <p:nvSpPr>
          <p:cNvPr id="761" name="手繪多邊形 105"/>
          <p:cNvSpPr/>
          <p:nvPr/>
        </p:nvSpPr>
        <p:spPr>
          <a:xfrm>
            <a:off x="4063739" y="3843441"/>
            <a:ext cx="469901" cy="354085"/>
          </a:xfrm>
          <a:custGeom>
            <a:avLst/>
            <a:gdLst/>
            <a:ahLst/>
            <a:cxnLst>
              <a:cxn ang="0">
                <a:pos x="wd2" y="hd2"/>
              </a:cxn>
              <a:cxn ang="5400000">
                <a:pos x="wd2" y="hd2"/>
              </a:cxn>
              <a:cxn ang="10800000">
                <a:pos x="wd2" y="hd2"/>
              </a:cxn>
              <a:cxn ang="16200000">
                <a:pos x="wd2" y="hd2"/>
              </a:cxn>
            </a:cxnLst>
            <a:rect l="0" t="0" r="r" b="b"/>
            <a:pathLst>
              <a:path w="21600" h="20074" fill="norm" stroke="1" extrusionOk="0">
                <a:moveTo>
                  <a:pt x="21600" y="294"/>
                </a:moveTo>
                <a:cubicBezTo>
                  <a:pt x="17903" y="-126"/>
                  <a:pt x="14205" y="-546"/>
                  <a:pt x="11676" y="2454"/>
                </a:cubicBezTo>
                <a:cubicBezTo>
                  <a:pt x="9146" y="5454"/>
                  <a:pt x="8368" y="15534"/>
                  <a:pt x="6422" y="18294"/>
                </a:cubicBezTo>
                <a:cubicBezTo>
                  <a:pt x="4476" y="21054"/>
                  <a:pt x="2238" y="20034"/>
                  <a:pt x="0" y="19014"/>
                </a:cubicBezTo>
              </a:path>
            </a:pathLst>
          </a:custGeom>
          <a:ln w="28575">
            <a:solidFill>
              <a:srgbClr val="000000"/>
            </a:solidFill>
          </a:ln>
        </p:spPr>
        <p:txBody>
          <a:bodyPr lIns="45719" rIns="45719" anchor="ctr"/>
          <a:lstStyle/>
          <a:p>
            <a:pPr algn="ctr">
              <a:defRPr>
                <a:solidFill>
                  <a:srgbClr val="FFFFFF"/>
                </a:solidFill>
              </a:defRPr>
            </a:pPr>
          </a:p>
        </p:txBody>
      </p:sp>
      <p:sp>
        <p:nvSpPr>
          <p:cNvPr id="762" name="文字方塊 110"/>
          <p:cNvSpPr txBox="1"/>
          <p:nvPr/>
        </p:nvSpPr>
        <p:spPr>
          <a:xfrm>
            <a:off x="2108894" y="3841170"/>
            <a:ext cx="251461" cy="39247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sz="2400">
                <a:solidFill>
                  <a:srgbClr val="0000FF"/>
                </a:solidFill>
              </a:defRPr>
            </a:lvl1pPr>
          </a:lstStyle>
          <a:p>
            <a:pPr/>
            <a:r>
              <a:t>1</a:t>
            </a:r>
          </a:p>
        </p:txBody>
      </p:sp>
      <p:sp>
        <p:nvSpPr>
          <p:cNvPr id="763" name="文字方塊 111"/>
          <p:cNvSpPr txBox="1"/>
          <p:nvPr/>
        </p:nvSpPr>
        <p:spPr>
          <a:xfrm>
            <a:off x="2003110" y="5440600"/>
            <a:ext cx="397302" cy="39247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sz="2400">
                <a:solidFill>
                  <a:srgbClr val="0000FF"/>
                </a:solidFill>
              </a:defRPr>
            </a:lvl1pPr>
          </a:lstStyle>
          <a:p>
            <a:pPr/>
            <a:r>
              <a:t>-1</a:t>
            </a:r>
          </a:p>
        </p:txBody>
      </p:sp>
      <p:sp>
        <p:nvSpPr>
          <p:cNvPr id="764" name="文字方塊 112"/>
          <p:cNvSpPr txBox="1"/>
          <p:nvPr/>
        </p:nvSpPr>
        <p:spPr>
          <a:xfrm>
            <a:off x="3055762" y="3556241"/>
            <a:ext cx="251461" cy="39247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sz="2400"/>
            </a:lvl1pPr>
          </a:lstStyle>
          <a:p>
            <a:pPr/>
            <a:r>
              <a:t>1</a:t>
            </a:r>
          </a:p>
        </p:txBody>
      </p:sp>
      <p:sp>
        <p:nvSpPr>
          <p:cNvPr id="765" name="文字方塊 113"/>
          <p:cNvSpPr txBox="1"/>
          <p:nvPr/>
        </p:nvSpPr>
        <p:spPr>
          <a:xfrm>
            <a:off x="3222853" y="4144557"/>
            <a:ext cx="350240" cy="39247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sz="2400"/>
            </a:lvl1pPr>
          </a:lstStyle>
          <a:p>
            <a:pPr/>
            <a:r>
              <a:t>-2</a:t>
            </a:r>
          </a:p>
        </p:txBody>
      </p:sp>
      <p:sp>
        <p:nvSpPr>
          <p:cNvPr id="766" name="文字方塊 114"/>
          <p:cNvSpPr txBox="1"/>
          <p:nvPr/>
        </p:nvSpPr>
        <p:spPr>
          <a:xfrm>
            <a:off x="2920557" y="5661688"/>
            <a:ext cx="623997" cy="39247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sz="2400"/>
            </a:lvl1pPr>
          </a:lstStyle>
          <a:p>
            <a:pPr/>
            <a:r>
              <a:t>1</a:t>
            </a:r>
          </a:p>
        </p:txBody>
      </p:sp>
      <p:sp>
        <p:nvSpPr>
          <p:cNvPr id="767" name="文字方塊 115"/>
          <p:cNvSpPr txBox="1"/>
          <p:nvPr/>
        </p:nvSpPr>
        <p:spPr>
          <a:xfrm>
            <a:off x="3072836" y="5091376"/>
            <a:ext cx="623998" cy="39247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sz="2400"/>
            </a:lvl1pPr>
          </a:lstStyle>
          <a:p>
            <a:pPr/>
            <a:r>
              <a:t>-1</a:t>
            </a:r>
          </a:p>
        </p:txBody>
      </p:sp>
      <p:sp>
        <p:nvSpPr>
          <p:cNvPr id="768" name="矩形 116"/>
          <p:cNvSpPr/>
          <p:nvPr/>
        </p:nvSpPr>
        <p:spPr>
          <a:xfrm>
            <a:off x="3773363" y="4520610"/>
            <a:ext cx="458288" cy="448747"/>
          </a:xfrm>
          <a:prstGeom prst="rect">
            <a:avLst/>
          </a:prstGeom>
          <a:solidFill>
            <a:srgbClr val="FDEADA"/>
          </a:solidFill>
          <a:ln>
            <a:solidFill>
              <a:srgbClr val="00B050"/>
            </a:solidFill>
          </a:ln>
          <a:effectLst>
            <a:outerShdw sx="100000" sy="100000" kx="0" ky="0" algn="b" rotWithShape="0" blurRad="38100" dist="20000" dir="5400000">
              <a:srgbClr val="000000">
                <a:alpha val="38000"/>
              </a:srgbClr>
            </a:outerShdw>
          </a:effectLst>
        </p:spPr>
        <p:txBody>
          <a:bodyPr lIns="45719" rIns="45719" anchor="ctr"/>
          <a:lstStyle/>
          <a:p>
            <a:pPr algn="ctr"/>
          </a:p>
        </p:txBody>
      </p:sp>
      <p:sp>
        <p:nvSpPr>
          <p:cNvPr id="769" name="直線單箭頭接點 118"/>
          <p:cNvSpPr/>
          <p:nvPr/>
        </p:nvSpPr>
        <p:spPr>
          <a:xfrm flipV="1">
            <a:off x="4000265" y="4137411"/>
            <a:ext cx="1" cy="384193"/>
          </a:xfrm>
          <a:prstGeom prst="line">
            <a:avLst/>
          </a:prstGeom>
          <a:ln w="25400">
            <a:solidFill>
              <a:srgbClr val="000000"/>
            </a:solidFill>
            <a:tailEnd type="triangle"/>
          </a:ln>
        </p:spPr>
        <p:txBody>
          <a:bodyPr lIns="45719" rIns="45719"/>
          <a:lstStyle/>
          <a:p>
            <a:pPr/>
          </a:p>
        </p:txBody>
      </p:sp>
      <p:sp>
        <p:nvSpPr>
          <p:cNvPr id="770" name="文字方塊 119"/>
          <p:cNvSpPr txBox="1"/>
          <p:nvPr/>
        </p:nvSpPr>
        <p:spPr>
          <a:xfrm>
            <a:off x="3841930" y="4507693"/>
            <a:ext cx="350240" cy="39247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sz="2400"/>
            </a:lvl1pPr>
          </a:lstStyle>
          <a:p>
            <a:pPr/>
            <a:r>
              <a:t>1</a:t>
            </a:r>
          </a:p>
        </p:txBody>
      </p:sp>
      <p:sp>
        <p:nvSpPr>
          <p:cNvPr id="771" name="矩形 131"/>
          <p:cNvSpPr/>
          <p:nvPr/>
        </p:nvSpPr>
        <p:spPr>
          <a:xfrm>
            <a:off x="3782888" y="6069950"/>
            <a:ext cx="458288" cy="448747"/>
          </a:xfrm>
          <a:prstGeom prst="rect">
            <a:avLst/>
          </a:prstGeom>
          <a:solidFill>
            <a:srgbClr val="FDEADA"/>
          </a:solidFill>
          <a:ln>
            <a:solidFill>
              <a:srgbClr val="00B050"/>
            </a:solidFill>
          </a:ln>
          <a:effectLst>
            <a:outerShdw sx="100000" sy="100000" kx="0" ky="0" algn="b" rotWithShape="0" blurRad="38100" dist="20000" dir="5400000">
              <a:srgbClr val="000000">
                <a:alpha val="38000"/>
              </a:srgbClr>
            </a:outerShdw>
          </a:effectLst>
        </p:spPr>
        <p:txBody>
          <a:bodyPr lIns="45719" rIns="45719" anchor="ctr"/>
          <a:lstStyle/>
          <a:p>
            <a:pPr algn="ctr"/>
          </a:p>
        </p:txBody>
      </p:sp>
      <p:sp>
        <p:nvSpPr>
          <p:cNvPr id="772" name="直線單箭頭接點 132"/>
          <p:cNvSpPr/>
          <p:nvPr/>
        </p:nvSpPr>
        <p:spPr>
          <a:xfrm flipV="1">
            <a:off x="4009790" y="5686750"/>
            <a:ext cx="1" cy="384193"/>
          </a:xfrm>
          <a:prstGeom prst="line">
            <a:avLst/>
          </a:prstGeom>
          <a:ln w="25400">
            <a:solidFill>
              <a:srgbClr val="000000"/>
            </a:solidFill>
            <a:tailEnd type="triangle"/>
          </a:ln>
        </p:spPr>
        <p:txBody>
          <a:bodyPr lIns="45719" rIns="45719"/>
          <a:lstStyle/>
          <a:p>
            <a:pPr/>
          </a:p>
        </p:txBody>
      </p:sp>
      <p:sp>
        <p:nvSpPr>
          <p:cNvPr id="773" name="文字方塊 133"/>
          <p:cNvSpPr txBox="1"/>
          <p:nvPr/>
        </p:nvSpPr>
        <p:spPr>
          <a:xfrm>
            <a:off x="3845217" y="6063489"/>
            <a:ext cx="350240" cy="39247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sz="2400"/>
            </a:lvl1pPr>
          </a:lstStyle>
          <a:p>
            <a:pPr/>
            <a:r>
              <a:t>0</a:t>
            </a:r>
          </a:p>
        </p:txBody>
      </p:sp>
      <p:sp>
        <p:nvSpPr>
          <p:cNvPr id="774" name="文字方塊 134"/>
          <p:cNvSpPr txBox="1"/>
          <p:nvPr/>
        </p:nvSpPr>
        <p:spPr>
          <a:xfrm>
            <a:off x="3758367" y="3503921"/>
            <a:ext cx="338622" cy="39247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sz="2400">
                <a:solidFill>
                  <a:srgbClr val="FF0000"/>
                </a:solidFill>
              </a:defRPr>
            </a:lvl1pPr>
          </a:lstStyle>
          <a:p>
            <a:pPr/>
            <a:r>
              <a:t>4</a:t>
            </a:r>
          </a:p>
        </p:txBody>
      </p:sp>
      <p:sp>
        <p:nvSpPr>
          <p:cNvPr id="775" name="文字方塊 135"/>
          <p:cNvSpPr txBox="1"/>
          <p:nvPr/>
        </p:nvSpPr>
        <p:spPr>
          <a:xfrm>
            <a:off x="3644329" y="5107787"/>
            <a:ext cx="591275" cy="39247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sz="2400">
                <a:solidFill>
                  <a:srgbClr val="FF0000"/>
                </a:solidFill>
              </a:defRPr>
            </a:lvl1pPr>
          </a:lstStyle>
          <a:p>
            <a:pPr/>
            <a:r>
              <a:t>-2</a:t>
            </a:r>
          </a:p>
        </p:txBody>
      </p:sp>
      <p:sp>
        <p:nvSpPr>
          <p:cNvPr id="776" name="文字方塊 137"/>
          <p:cNvSpPr txBox="1"/>
          <p:nvPr/>
        </p:nvSpPr>
        <p:spPr>
          <a:xfrm>
            <a:off x="4411262" y="3464988"/>
            <a:ext cx="811643" cy="392471"/>
          </a:xfrm>
          <a:prstGeom prst="rect">
            <a:avLst/>
          </a:prstGeom>
          <a:gradFill>
            <a:gsLst>
              <a:gs pos="0">
                <a:srgbClr val="5E437E"/>
              </a:gs>
              <a:gs pos="80000">
                <a:srgbClr val="7B58A6"/>
              </a:gs>
              <a:gs pos="100000">
                <a:srgbClr val="7B57A8"/>
              </a:gs>
            </a:gsLst>
            <a:lin ang="16200000"/>
          </a:gradFill>
          <a:ln w="12700">
            <a:miter lim="400000"/>
          </a:ln>
          <a:effectLst>
            <a:outerShdw sx="100000" sy="100000" kx="0" ky="0" algn="b" rotWithShape="0" blurRad="38100" dist="23000" dir="5400000">
              <a:srgbClr val="000000">
                <a:alpha val="35000"/>
              </a:srgbClr>
            </a:outerShdw>
          </a:effectLst>
          <a:extLst>
            <a:ext uri="{C572A759-6A51-4108-AA02-DFA0A04FC94B}">
              <ma14:wrappingTextBoxFlag xmlns:ma14="http://schemas.microsoft.com/office/mac/drawingml/2011/main" val="1"/>
            </a:ext>
          </a:extLst>
        </p:spPr>
        <p:txBody>
          <a:bodyPr lIns="45719" rIns="45719">
            <a:spAutoFit/>
          </a:bodyPr>
          <a:lstStyle>
            <a:lvl1pPr algn="ctr">
              <a:defRPr sz="2400">
                <a:solidFill>
                  <a:srgbClr val="0000FF"/>
                </a:solidFill>
              </a:defRPr>
            </a:lvl1pPr>
          </a:lstStyle>
          <a:p>
            <a:pPr/>
            <a:r>
              <a:t>0.98</a:t>
            </a:r>
          </a:p>
        </p:txBody>
      </p:sp>
      <p:sp>
        <p:nvSpPr>
          <p:cNvPr id="777" name="文字方塊 138"/>
          <p:cNvSpPr txBox="1"/>
          <p:nvPr/>
        </p:nvSpPr>
        <p:spPr>
          <a:xfrm>
            <a:off x="4433582" y="5070519"/>
            <a:ext cx="811643" cy="392471"/>
          </a:xfrm>
          <a:prstGeom prst="rect">
            <a:avLst/>
          </a:prstGeom>
          <a:gradFill>
            <a:gsLst>
              <a:gs pos="0">
                <a:srgbClr val="5E437E"/>
              </a:gs>
              <a:gs pos="80000">
                <a:srgbClr val="7B58A6"/>
              </a:gs>
              <a:gs pos="100000">
                <a:srgbClr val="7B57A8"/>
              </a:gs>
            </a:gsLst>
            <a:lin ang="16200000"/>
          </a:gradFill>
          <a:ln w="12700">
            <a:miter lim="400000"/>
          </a:ln>
          <a:effectLst>
            <a:outerShdw sx="100000" sy="100000" kx="0" ky="0" algn="b" rotWithShape="0" blurRad="38100" dist="23000" dir="5400000">
              <a:srgbClr val="000000">
                <a:alpha val="35000"/>
              </a:srgbClr>
            </a:outerShdw>
          </a:effectLst>
          <a:extLst>
            <a:ext uri="{C572A759-6A51-4108-AA02-DFA0A04FC94B}">
              <ma14:wrappingTextBoxFlag xmlns:ma14="http://schemas.microsoft.com/office/mac/drawingml/2011/main" val="1"/>
            </a:ext>
          </a:extLst>
        </p:spPr>
        <p:txBody>
          <a:bodyPr lIns="45719" rIns="45719">
            <a:spAutoFit/>
          </a:bodyPr>
          <a:lstStyle>
            <a:lvl1pPr algn="ctr">
              <a:defRPr sz="2400">
                <a:solidFill>
                  <a:srgbClr val="0000FF"/>
                </a:solidFill>
              </a:defRPr>
            </a:lvl1pPr>
          </a:lstStyle>
          <a:p>
            <a:pPr/>
            <a:r>
              <a:t>0.12</a:t>
            </a:r>
          </a:p>
        </p:txBody>
      </p:sp>
      <p:sp>
        <p:nvSpPr>
          <p:cNvPr id="778" name="TextBox 73"/>
          <p:cNvSpPr txBox="1"/>
          <p:nvPr/>
        </p:nvSpPr>
        <p:spPr>
          <a:xfrm>
            <a:off x="708748" y="2734072"/>
            <a:ext cx="3581995" cy="353329"/>
          </a:xfrm>
          <a:prstGeom prst="rect">
            <a:avLst/>
          </a:prstGeom>
          <a:ln>
            <a:solidFill>
              <a:srgbClr val="000000"/>
            </a:solidFill>
          </a:ln>
          <a:extLst>
            <a:ext uri="{C572A759-6A51-4108-AA02-DFA0A04FC94B}">
              <ma14:wrappingTextBoxFlag xmlns:ma14="http://schemas.microsoft.com/office/mac/drawingml/2011/main" val="1"/>
            </a:ext>
          </a:extLst>
        </p:spPr>
        <p:txBody>
          <a:bodyPr wrap="none" lIns="0" tIns="0" rIns="0" bIns="0">
            <a:spAutoFit/>
          </a:bodyPr>
          <a:lstStyle>
            <a:lvl1pPr>
              <a:defRPr>
                <a:latin typeface="Arial"/>
                <a:ea typeface="Arial"/>
                <a:cs typeface="Arial"/>
                <a:sym typeface="Arial"/>
              </a:defRPr>
            </a:lvl1pPr>
          </a:lstStyle>
          <a:p>
            <a:pPr/>
            <a14:m>
              <m:oMathPara>
                <m:oMathParaPr>
                  <m:jc m:val="left"/>
                </m:oMathParaPr>
                <m:oMath>
                  <m:d>
                    <m:dPr>
                      <m:ctrlPr>
                        <a:rPr xmlns:a="http://schemas.openxmlformats.org/drawingml/2006/main" sz="2400" i="1">
                          <a:solidFill>
                            <a:srgbClr val="000000"/>
                          </a:solidFill>
                          <a:latin typeface="Cambria Math" panose="02040503050406030204" pitchFamily="18" charset="0"/>
                        </a:rPr>
                      </m:ctrlPr>
                    </m:dPr>
                    <m:e>
                      <m:r>
                        <a:rPr xmlns:a="http://schemas.openxmlformats.org/drawingml/2006/main" sz="2400" i="1">
                          <a:solidFill>
                            <a:srgbClr val="000000"/>
                          </a:solidFill>
                          <a:latin typeface="Cambria Math" panose="02040503050406030204" pitchFamily="18" charset="0"/>
                        </a:rPr>
                        <m:t>1</m:t>
                      </m:r>
                      <m:r>
                        <a:rPr xmlns:a="http://schemas.openxmlformats.org/drawingml/2006/main" sz="2400" i="1">
                          <a:solidFill>
                            <a:srgbClr val="000000"/>
                          </a:solidFill>
                          <a:latin typeface="Cambria Math" panose="02040503050406030204" pitchFamily="18" charset="0"/>
                        </a:rPr>
                        <m:t>∙</m:t>
                      </m:r>
                      <m:r>
                        <a:rPr xmlns:a="http://schemas.openxmlformats.org/drawingml/2006/main" sz="2400" i="1">
                          <a:solidFill>
                            <a:srgbClr val="000000"/>
                          </a:solidFill>
                          <a:latin typeface="Cambria Math" panose="02040503050406030204" pitchFamily="18" charset="0"/>
                        </a:rPr>
                        <m:t>1</m:t>
                      </m:r>
                    </m:e>
                  </m:d>
                  <m:r>
                    <a:rPr xmlns:a="http://schemas.openxmlformats.org/drawingml/2006/main" sz="2400" i="1">
                      <a:solidFill>
                        <a:srgbClr val="000000"/>
                      </a:solidFill>
                      <a:latin typeface="Cambria Math" panose="02040503050406030204" pitchFamily="18" charset="0"/>
                    </a:rPr>
                    <m:t>+</m:t>
                  </m:r>
                  <m:d>
                    <m:dPr>
                      <m:ctrlPr>
                        <a:rPr xmlns:a="http://schemas.openxmlformats.org/drawingml/2006/main" sz="2400" i="1">
                          <a:solidFill>
                            <a:srgbClr val="000000"/>
                          </a:solidFill>
                          <a:latin typeface="Cambria Math" panose="02040503050406030204" pitchFamily="18" charset="0"/>
                        </a:rPr>
                      </m:ctrlPr>
                    </m:dPr>
                    <m:e>
                      <m:r>
                        <a:rPr xmlns:a="http://schemas.openxmlformats.org/drawingml/2006/main" sz="2400" i="1">
                          <a:solidFill>
                            <a:srgbClr val="000000"/>
                          </a:solidFill>
                          <a:latin typeface="Cambria Math" panose="02040503050406030204" pitchFamily="18" charset="0"/>
                        </a:rPr>
                        <m:t>−</m:t>
                      </m:r>
                      <m:r>
                        <a:rPr xmlns:a="http://schemas.openxmlformats.org/drawingml/2006/main" sz="2400" i="1">
                          <a:solidFill>
                            <a:srgbClr val="000000"/>
                          </a:solidFill>
                          <a:latin typeface="Cambria Math" panose="02040503050406030204" pitchFamily="18" charset="0"/>
                        </a:rPr>
                        <m:t>1</m:t>
                      </m:r>
                    </m:e>
                  </m:d>
                  <m:r>
                    <a:rPr xmlns:a="http://schemas.openxmlformats.org/drawingml/2006/main" sz="2400" i="1">
                      <a:solidFill>
                        <a:srgbClr val="000000"/>
                      </a:solidFill>
                      <a:latin typeface="Cambria Math" panose="02040503050406030204" pitchFamily="18" charset="0"/>
                    </a:rPr>
                    <m:t>∙</m:t>
                  </m:r>
                  <m:d>
                    <m:dPr>
                      <m:ctrlPr>
                        <a:rPr xmlns:a="http://schemas.openxmlformats.org/drawingml/2006/main" sz="2400" i="1">
                          <a:solidFill>
                            <a:srgbClr val="000000"/>
                          </a:solidFill>
                          <a:latin typeface="Cambria Math" panose="02040503050406030204" pitchFamily="18" charset="0"/>
                        </a:rPr>
                      </m:ctrlPr>
                    </m:dPr>
                    <m:e>
                      <m:r>
                        <a:rPr xmlns:a="http://schemas.openxmlformats.org/drawingml/2006/main" sz="2400" i="1">
                          <a:solidFill>
                            <a:srgbClr val="000000"/>
                          </a:solidFill>
                          <a:latin typeface="Cambria Math" panose="02040503050406030204" pitchFamily="18" charset="0"/>
                        </a:rPr>
                        <m:t>−</m:t>
                      </m:r>
                      <m:r>
                        <a:rPr xmlns:a="http://schemas.openxmlformats.org/drawingml/2006/main" sz="2400" i="1">
                          <a:solidFill>
                            <a:srgbClr val="000000"/>
                          </a:solidFill>
                          <a:latin typeface="Cambria Math" panose="02040503050406030204" pitchFamily="18" charset="0"/>
                        </a:rPr>
                        <m:t>2</m:t>
                      </m:r>
                    </m:e>
                  </m:d>
                  <m:r>
                    <a:rPr xmlns:a="http://schemas.openxmlformats.org/drawingml/2006/main" sz="2400" i="1">
                      <a:solidFill>
                        <a:srgbClr val="000000"/>
                      </a:solidFill>
                      <a:latin typeface="Cambria Math" panose="02040503050406030204" pitchFamily="18" charset="0"/>
                    </a:rPr>
                    <m:t>+</m:t>
                  </m:r>
                  <m:r>
                    <a:rPr xmlns:a="http://schemas.openxmlformats.org/drawingml/2006/main" sz="2400" i="1">
                      <a:solidFill>
                        <a:srgbClr val="000000"/>
                      </a:solidFill>
                      <a:latin typeface="Cambria Math" panose="02040503050406030204" pitchFamily="18" charset="0"/>
                    </a:rPr>
                    <m:t>1</m:t>
                  </m:r>
                  <m:r>
                    <a:rPr xmlns:a="http://schemas.openxmlformats.org/drawingml/2006/main" sz="2400" i="1">
                      <a:solidFill>
                        <a:srgbClr val="000000"/>
                      </a:solidFill>
                      <a:latin typeface="Cambria Math" panose="02040503050406030204" pitchFamily="18" charset="0"/>
                    </a:rPr>
                    <m:t>=</m:t>
                  </m:r>
                  <m:r>
                    <a:rPr xmlns:a="http://schemas.openxmlformats.org/drawingml/2006/main" sz="2400" i="1">
                      <a:solidFill>
                        <a:srgbClr val="000000"/>
                      </a:solidFill>
                      <a:latin typeface="Cambria Math" panose="02040503050406030204" pitchFamily="18" charset="0"/>
                    </a:rPr>
                    <m:t>4</m:t>
                  </m:r>
                </m:oMath>
              </m:oMathPara>
            </a14:m>
          </a:p>
        </p:txBody>
      </p:sp>
      <p:sp>
        <p:nvSpPr>
          <p:cNvPr id="779" name="Straight Arrow Connector 74"/>
          <p:cNvSpPr/>
          <p:nvPr/>
        </p:nvSpPr>
        <p:spPr>
          <a:xfrm flipH="1">
            <a:off x="3963029" y="2996665"/>
            <a:ext cx="5971" cy="396317"/>
          </a:xfrm>
          <a:prstGeom prst="line">
            <a:avLst/>
          </a:prstGeom>
          <a:ln>
            <a:solidFill>
              <a:srgbClr val="4A7EBB"/>
            </a:solidFill>
            <a:tailEnd type="triangle"/>
          </a:ln>
        </p:spPr>
        <p:txBody>
          <a:bodyPr lIns="45719" rIns="45719"/>
          <a:lstStyle/>
          <a:p>
            <a:pPr/>
          </a:p>
        </p:txBody>
      </p:sp>
      <p:sp>
        <p:nvSpPr>
          <p:cNvPr id="780" name="Straight Arrow Connector 75"/>
          <p:cNvSpPr/>
          <p:nvPr/>
        </p:nvSpPr>
        <p:spPr>
          <a:xfrm flipV="1">
            <a:off x="4016772" y="6698597"/>
            <a:ext cx="1" cy="355992"/>
          </a:xfrm>
          <a:prstGeom prst="line">
            <a:avLst/>
          </a:prstGeom>
          <a:ln>
            <a:solidFill>
              <a:srgbClr val="4A7EBB"/>
            </a:solidFill>
            <a:tailEnd type="triangle"/>
          </a:ln>
        </p:spPr>
        <p:txBody>
          <a:bodyPr lIns="45719" rIns="45719"/>
          <a:lstStyle/>
          <a:p>
            <a:pPr/>
          </a:p>
        </p:txBody>
      </p:sp>
      <p:sp>
        <p:nvSpPr>
          <p:cNvPr id="781" name="TextBox 76"/>
          <p:cNvSpPr txBox="1"/>
          <p:nvPr/>
        </p:nvSpPr>
        <p:spPr>
          <a:xfrm>
            <a:off x="1000141" y="7033910"/>
            <a:ext cx="3212373" cy="305412"/>
          </a:xfrm>
          <a:prstGeom prst="rect">
            <a:avLst/>
          </a:prstGeom>
          <a:ln>
            <a:solidFill>
              <a:srgbClr val="000000"/>
            </a:solidFill>
          </a:ln>
          <a:extLst>
            <a:ext uri="{C572A759-6A51-4108-AA02-DFA0A04FC94B}">
              <ma14:wrappingTextBoxFlag xmlns:ma14="http://schemas.microsoft.com/office/mac/drawingml/2011/main" val="1"/>
            </a:ext>
          </a:extLst>
        </p:spPr>
        <p:txBody>
          <a:bodyPr wrap="none" lIns="0" tIns="0" rIns="0" bIns="0">
            <a:spAutoFit/>
          </a:bodyPr>
          <a:lstStyle/>
          <a:p>
            <a:pPr/>
            <a:r>
              <a:t>1 </a:t>
            </a:r>
            <a14:m>
              <m:oMath>
                <m:r>
                  <a:rPr xmlns:a="http://schemas.openxmlformats.org/drawingml/2006/main" sz="2150" i="1">
                    <a:solidFill>
                      <a:srgbClr val="000000"/>
                    </a:solidFill>
                    <a:latin typeface="Cambria Math" panose="02040503050406030204" pitchFamily="18" charset="0"/>
                  </a:rPr>
                  <m:t>∙</m:t>
                </m:r>
                <m:r>
                  <a:rPr xmlns:a="http://schemas.openxmlformats.org/drawingml/2006/main" sz="2150" i="1">
                    <a:solidFill>
                      <a:srgbClr val="000000"/>
                    </a:solidFill>
                    <a:latin typeface="Cambria Math" panose="02040503050406030204" pitchFamily="18" charset="0"/>
                  </a:rPr>
                  <m:t/>
                </m:r>
                <m:d>
                  <m:dPr>
                    <m:ctrlPr>
                      <a:rPr xmlns:a="http://schemas.openxmlformats.org/drawingml/2006/main" sz="2150" i="1">
                        <a:solidFill>
                          <a:srgbClr val="000000"/>
                        </a:solidFill>
                        <a:latin typeface="Cambria Math" panose="02040503050406030204" pitchFamily="18" charset="0"/>
                      </a:rPr>
                    </m:ctrlPr>
                  </m:dPr>
                  <m:e>
                    <m:r>
                      <a:rPr xmlns:a="http://schemas.openxmlformats.org/drawingml/2006/main" sz="2150" i="1">
                        <a:solidFill>
                          <a:srgbClr val="000000"/>
                        </a:solidFill>
                        <a:latin typeface="Cambria Math" panose="02040503050406030204" pitchFamily="18" charset="0"/>
                      </a:rPr>
                      <m:t>−</m:t>
                    </m:r>
                    <m:r>
                      <a:rPr xmlns:a="http://schemas.openxmlformats.org/drawingml/2006/main" sz="2150" i="1">
                        <a:solidFill>
                          <a:srgbClr val="000000"/>
                        </a:solidFill>
                        <a:latin typeface="Cambria Math" panose="02040503050406030204" pitchFamily="18" charset="0"/>
                      </a:rPr>
                      <m:t>1</m:t>
                    </m:r>
                  </m:e>
                </m:d>
                <m:r>
                  <a:rPr xmlns:a="http://schemas.openxmlformats.org/drawingml/2006/main" sz="2150" i="1">
                    <a:solidFill>
                      <a:srgbClr val="000000"/>
                    </a:solidFill>
                    <a:latin typeface="Cambria Math" panose="02040503050406030204" pitchFamily="18" charset="0"/>
                  </a:rPr>
                  <m:t>+</m:t>
                </m:r>
                <m:d>
                  <m:dPr>
                    <m:ctrlPr>
                      <a:rPr xmlns:a="http://schemas.openxmlformats.org/drawingml/2006/main" sz="2150" i="1">
                        <a:solidFill>
                          <a:srgbClr val="000000"/>
                        </a:solidFill>
                        <a:latin typeface="Cambria Math" panose="02040503050406030204" pitchFamily="18" charset="0"/>
                      </a:rPr>
                    </m:ctrlPr>
                  </m:dPr>
                  <m:e>
                    <m:r>
                      <a:rPr xmlns:a="http://schemas.openxmlformats.org/drawingml/2006/main" sz="2150" i="1">
                        <a:solidFill>
                          <a:srgbClr val="000000"/>
                        </a:solidFill>
                        <a:latin typeface="Cambria Math" panose="02040503050406030204" pitchFamily="18" charset="0"/>
                      </a:rPr>
                      <m:t>−</m:t>
                    </m:r>
                    <m:r>
                      <a:rPr xmlns:a="http://schemas.openxmlformats.org/drawingml/2006/main" sz="2150" i="1">
                        <a:solidFill>
                          <a:srgbClr val="000000"/>
                        </a:solidFill>
                        <a:latin typeface="Cambria Math" panose="02040503050406030204" pitchFamily="18" charset="0"/>
                      </a:rPr>
                      <m:t>1</m:t>
                    </m:r>
                  </m:e>
                </m:d>
                <m:r>
                  <a:rPr xmlns:a="http://schemas.openxmlformats.org/drawingml/2006/main" sz="2150" i="1">
                    <a:solidFill>
                      <a:srgbClr val="000000"/>
                    </a:solidFill>
                    <a:latin typeface="Cambria Math" panose="02040503050406030204" pitchFamily="18" charset="0"/>
                  </a:rPr>
                  <m:t>∙</m:t>
                </m:r>
                <m:r>
                  <a:rPr xmlns:a="http://schemas.openxmlformats.org/drawingml/2006/main" sz="2150" i="1">
                    <a:solidFill>
                      <a:srgbClr val="000000"/>
                    </a:solidFill>
                    <a:latin typeface="Cambria Math" panose="02040503050406030204" pitchFamily="18" charset="0"/>
                  </a:rPr>
                  <m:t>1</m:t>
                </m:r>
                <m:r>
                  <a:rPr xmlns:a="http://schemas.openxmlformats.org/drawingml/2006/main" sz="2150" i="1">
                    <a:solidFill>
                      <a:srgbClr val="000000"/>
                    </a:solidFill>
                    <a:latin typeface="Cambria Math" panose="02040503050406030204" pitchFamily="18" charset="0"/>
                  </a:rPr>
                  <m:t>+</m:t>
                </m:r>
                <m:r>
                  <a:rPr xmlns:a="http://schemas.openxmlformats.org/drawingml/2006/main" sz="2150" i="1">
                    <a:solidFill>
                      <a:srgbClr val="000000"/>
                    </a:solidFill>
                    <a:latin typeface="Cambria Math" panose="02040503050406030204" pitchFamily="18" charset="0"/>
                  </a:rPr>
                  <m:t>0</m:t>
                </m:r>
                <m:r>
                  <a:rPr xmlns:a="http://schemas.openxmlformats.org/drawingml/2006/main" sz="2150" i="1">
                    <a:solidFill>
                      <a:srgbClr val="000000"/>
                    </a:solidFill>
                    <a:latin typeface="Cambria Math" panose="02040503050406030204" pitchFamily="18" charset="0"/>
                  </a:rPr>
                  <m:t>=</m:t>
                </m:r>
              </m:oMath>
            </a14:m>
            <a:r>
              <a:t>-2</a:t>
            </a:r>
          </a:p>
        </p:txBody>
      </p:sp>
      <p:sp>
        <p:nvSpPr>
          <p:cNvPr id="782" name="TextBox 47"/>
          <p:cNvSpPr txBox="1"/>
          <p:nvPr/>
        </p:nvSpPr>
        <p:spPr>
          <a:xfrm>
            <a:off x="1618535" y="7526179"/>
            <a:ext cx="6821329" cy="22851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sz="1000"/>
            </a:lvl1pPr>
          </a:lstStyle>
          <a:p>
            <a:pPr/>
            <a:r>
              <a:t>Slide credit: Hung-yi Lee – Deep Learning Tutorial</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763"/>
                                        </p:tgtEl>
                                        <p:attrNameLst>
                                          <p:attrName>style.visibility</p:attrName>
                                        </p:attrNameLst>
                                      </p:cBhvr>
                                      <p:to>
                                        <p:strVal val="visible"/>
                                      </p:to>
                                    </p:set>
                                  </p:childTnLst>
                                </p:cTn>
                              </p:par>
                            </p:childTnLst>
                          </p:cTn>
                        </p:par>
                        <p:par>
                          <p:cTn id="7" fill="hold">
                            <p:stCondLst>
                              <p:cond delay="0"/>
                            </p:stCondLst>
                            <p:childTnLst>
                              <p:par>
                                <p:cTn id="8" presetClass="entr" nodeType="afterEffect" presetSubtype="0" presetID="1" grpId="2" fill="hold">
                                  <p:stCondLst>
                                    <p:cond delay="0"/>
                                  </p:stCondLst>
                                  <p:iterate type="el" backwards="0">
                                    <p:tmAbs val="0"/>
                                  </p:iterate>
                                  <p:childTnLst>
                                    <p:set>
                                      <p:cBhvr>
                                        <p:cTn id="9" fill="hold"/>
                                        <p:tgtEl>
                                          <p:spTgt spid="762"/>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Class="entr" nodeType="clickEffect" presetSubtype="0" presetID="1" grpId="3" fill="hold">
                                  <p:stCondLst>
                                    <p:cond delay="0"/>
                                  </p:stCondLst>
                                  <p:iterate type="el" backwards="0">
                                    <p:tmAbs val="0"/>
                                  </p:iterate>
                                  <p:childTnLst>
                                    <p:set>
                                      <p:cBhvr>
                                        <p:cTn id="13" fill="hold"/>
                                        <p:tgtEl>
                                          <p:spTgt spid="764"/>
                                        </p:tgtEl>
                                        <p:attrNameLst>
                                          <p:attrName>style.visibility</p:attrName>
                                        </p:attrNameLst>
                                      </p:cBhvr>
                                      <p:to>
                                        <p:strVal val="visible"/>
                                      </p:to>
                                    </p:set>
                                  </p:childTnLst>
                                </p:cTn>
                              </p:par>
                            </p:childTnLst>
                          </p:cTn>
                        </p:par>
                        <p:par>
                          <p:cTn id="14" fill="hold">
                            <p:stCondLst>
                              <p:cond delay="0"/>
                            </p:stCondLst>
                            <p:childTnLst>
                              <p:par>
                                <p:cTn id="15" presetClass="entr" nodeType="afterEffect" presetSubtype="0" presetID="1" grpId="4" fill="hold">
                                  <p:stCondLst>
                                    <p:cond delay="0"/>
                                  </p:stCondLst>
                                  <p:iterate type="el" backwards="0">
                                    <p:tmAbs val="0"/>
                                  </p:iterate>
                                  <p:childTnLst>
                                    <p:set>
                                      <p:cBhvr>
                                        <p:cTn id="16" fill="hold"/>
                                        <p:tgtEl>
                                          <p:spTgt spid="76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Class="entr" nodeType="clickEffect" presetSubtype="0" presetID="1" grpId="5" fill="hold">
                                  <p:stCondLst>
                                    <p:cond delay="0"/>
                                  </p:stCondLst>
                                  <p:iterate type="el" backwards="0">
                                    <p:tmAbs val="0"/>
                                  </p:iterate>
                                  <p:childTnLst>
                                    <p:set>
                                      <p:cBhvr>
                                        <p:cTn id="20" fill="hold"/>
                                        <p:tgtEl>
                                          <p:spTgt spid="77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Class="entr" nodeType="clickEffect" presetSubtype="0" presetID="1" grpId="6" fill="hold">
                                  <p:stCondLst>
                                    <p:cond delay="0"/>
                                  </p:stCondLst>
                                  <p:iterate type="el" backwards="0">
                                    <p:tmAbs val="0"/>
                                  </p:iterate>
                                  <p:childTnLst>
                                    <p:set>
                                      <p:cBhvr>
                                        <p:cTn id="24" fill="hold"/>
                                        <p:tgtEl>
                                          <p:spTgt spid="767"/>
                                        </p:tgtEl>
                                        <p:attrNameLst>
                                          <p:attrName>style.visibility</p:attrName>
                                        </p:attrNameLst>
                                      </p:cBhvr>
                                      <p:to>
                                        <p:strVal val="visible"/>
                                      </p:to>
                                    </p:set>
                                  </p:childTnLst>
                                </p:cTn>
                              </p:par>
                            </p:childTnLst>
                          </p:cTn>
                        </p:par>
                        <p:par>
                          <p:cTn id="25" fill="hold">
                            <p:stCondLst>
                              <p:cond delay="0"/>
                            </p:stCondLst>
                            <p:childTnLst>
                              <p:par>
                                <p:cTn id="26" presetClass="entr" nodeType="afterEffect" presetSubtype="0" presetID="1" grpId="7" fill="hold">
                                  <p:stCondLst>
                                    <p:cond delay="0"/>
                                  </p:stCondLst>
                                  <p:iterate type="el" backwards="0">
                                    <p:tmAbs val="0"/>
                                  </p:iterate>
                                  <p:childTnLst>
                                    <p:set>
                                      <p:cBhvr>
                                        <p:cTn id="27" fill="hold"/>
                                        <p:tgtEl>
                                          <p:spTgt spid="766"/>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Class="entr" nodeType="clickEffect" presetSubtype="0" presetID="1" grpId="8" fill="hold">
                                  <p:stCondLst>
                                    <p:cond delay="0"/>
                                  </p:stCondLst>
                                  <p:iterate type="el" backwards="0">
                                    <p:tmAbs val="0"/>
                                  </p:iterate>
                                  <p:childTnLst>
                                    <p:set>
                                      <p:cBhvr>
                                        <p:cTn id="31" fill="hold"/>
                                        <p:tgtEl>
                                          <p:spTgt spid="773"/>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Class="entr" nodeType="clickEffect" presetSubtype="0" presetID="1" grpId="9" fill="hold">
                                  <p:stCondLst>
                                    <p:cond delay="0"/>
                                  </p:stCondLst>
                                  <p:iterate type="el" backwards="0">
                                    <p:tmAbs val="0"/>
                                  </p:iterate>
                                  <p:childTnLst>
                                    <p:set>
                                      <p:cBhvr>
                                        <p:cTn id="35" fill="hold"/>
                                        <p:tgtEl>
                                          <p:spTgt spid="774"/>
                                        </p:tgtEl>
                                        <p:attrNameLst>
                                          <p:attrName>style.visibility</p:attrName>
                                        </p:attrNameLst>
                                      </p:cBhvr>
                                      <p:to>
                                        <p:strVal val="visible"/>
                                      </p:to>
                                    </p:set>
                                  </p:childTnLst>
                                </p:cTn>
                              </p:par>
                            </p:childTnLst>
                          </p:cTn>
                        </p:par>
                        <p:par>
                          <p:cTn id="36" fill="hold">
                            <p:stCondLst>
                              <p:cond delay="0"/>
                            </p:stCondLst>
                            <p:childTnLst>
                              <p:par>
                                <p:cTn id="37" presetClass="entr" nodeType="afterEffect" presetSubtype="0" presetID="1" grpId="10" fill="hold">
                                  <p:stCondLst>
                                    <p:cond delay="0"/>
                                  </p:stCondLst>
                                  <p:iterate type="el" backwards="0">
                                    <p:tmAbs val="0"/>
                                  </p:iterate>
                                  <p:childTnLst>
                                    <p:set>
                                      <p:cBhvr>
                                        <p:cTn id="38" fill="hold"/>
                                        <p:tgtEl>
                                          <p:spTgt spid="778"/>
                                        </p:tgtEl>
                                        <p:attrNameLst>
                                          <p:attrName>style.visibility</p:attrName>
                                        </p:attrNameLst>
                                      </p:cBhvr>
                                      <p:to>
                                        <p:strVal val="visible"/>
                                      </p:to>
                                    </p:set>
                                  </p:childTnLst>
                                </p:cTn>
                              </p:par>
                            </p:childTnLst>
                          </p:cTn>
                        </p:par>
                        <p:par>
                          <p:cTn id="39" fill="hold">
                            <p:stCondLst>
                              <p:cond delay="0"/>
                            </p:stCondLst>
                            <p:childTnLst>
                              <p:par>
                                <p:cTn id="40" presetClass="entr" nodeType="afterEffect" presetSubtype="0" presetID="1" grpId="11" fill="hold">
                                  <p:stCondLst>
                                    <p:cond delay="0"/>
                                  </p:stCondLst>
                                  <p:iterate type="el" backwards="0">
                                    <p:tmAbs val="0"/>
                                  </p:iterate>
                                  <p:childTnLst>
                                    <p:set>
                                      <p:cBhvr>
                                        <p:cTn id="41" fill="hold"/>
                                        <p:tgtEl>
                                          <p:spTgt spid="779"/>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Class="entr" nodeType="clickEffect" presetSubtype="0" presetID="1" grpId="12" fill="hold">
                                  <p:stCondLst>
                                    <p:cond delay="0"/>
                                  </p:stCondLst>
                                  <p:iterate type="el" backwards="0">
                                    <p:tmAbs val="0"/>
                                  </p:iterate>
                                  <p:childTnLst>
                                    <p:set>
                                      <p:cBhvr>
                                        <p:cTn id="45" fill="hold"/>
                                        <p:tgtEl>
                                          <p:spTgt spid="759"/>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Class="entr" nodeType="clickEffect" presetSubtype="0" presetID="1" grpId="13" fill="hold">
                                  <p:stCondLst>
                                    <p:cond delay="0"/>
                                  </p:stCondLst>
                                  <p:iterate type="el" backwards="0">
                                    <p:tmAbs val="0"/>
                                  </p:iterate>
                                  <p:childTnLst>
                                    <p:set>
                                      <p:cBhvr>
                                        <p:cTn id="49" fill="hold"/>
                                        <p:tgtEl>
                                          <p:spTgt spid="776"/>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Class="entr" nodeType="clickEffect" presetSubtype="0" presetID="1" grpId="14" fill="hold">
                                  <p:stCondLst>
                                    <p:cond delay="0"/>
                                  </p:stCondLst>
                                  <p:iterate type="el" backwards="0">
                                    <p:tmAbs val="0"/>
                                  </p:iterate>
                                  <p:childTnLst>
                                    <p:set>
                                      <p:cBhvr>
                                        <p:cTn id="53" fill="hold"/>
                                        <p:tgtEl>
                                          <p:spTgt spid="775"/>
                                        </p:tgtEl>
                                        <p:attrNameLst>
                                          <p:attrName>style.visibility</p:attrName>
                                        </p:attrNameLst>
                                      </p:cBhvr>
                                      <p:to>
                                        <p:strVal val="visible"/>
                                      </p:to>
                                    </p:set>
                                  </p:childTnLst>
                                </p:cTn>
                              </p:par>
                            </p:childTnLst>
                          </p:cTn>
                        </p:par>
                        <p:par>
                          <p:cTn id="54" fill="hold">
                            <p:stCondLst>
                              <p:cond delay="0"/>
                            </p:stCondLst>
                            <p:childTnLst>
                              <p:par>
                                <p:cTn id="55" presetClass="entr" nodeType="afterEffect" presetSubtype="0" presetID="1" grpId="15" fill="hold">
                                  <p:stCondLst>
                                    <p:cond delay="0"/>
                                  </p:stCondLst>
                                  <p:iterate type="el" backwards="0">
                                    <p:tmAbs val="0"/>
                                  </p:iterate>
                                  <p:childTnLst>
                                    <p:set>
                                      <p:cBhvr>
                                        <p:cTn id="56" fill="hold"/>
                                        <p:tgtEl>
                                          <p:spTgt spid="780"/>
                                        </p:tgtEl>
                                        <p:attrNameLst>
                                          <p:attrName>style.visibility</p:attrName>
                                        </p:attrNameLst>
                                      </p:cBhvr>
                                      <p:to>
                                        <p:strVal val="visible"/>
                                      </p:to>
                                    </p:set>
                                  </p:childTnLst>
                                </p:cTn>
                              </p:par>
                            </p:childTnLst>
                          </p:cTn>
                        </p:par>
                        <p:par>
                          <p:cTn id="57" fill="hold">
                            <p:stCondLst>
                              <p:cond delay="0"/>
                            </p:stCondLst>
                            <p:childTnLst>
                              <p:par>
                                <p:cTn id="58" presetClass="entr" nodeType="afterEffect" presetSubtype="0" presetID="1" grpId="16" fill="hold">
                                  <p:stCondLst>
                                    <p:cond delay="0"/>
                                  </p:stCondLst>
                                  <p:iterate type="el" backwards="0">
                                    <p:tmAbs val="0"/>
                                  </p:iterate>
                                  <p:childTnLst>
                                    <p:set>
                                      <p:cBhvr>
                                        <p:cTn id="59" fill="hold"/>
                                        <p:tgtEl>
                                          <p:spTgt spid="781"/>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Class="entr" nodeType="clickEffect" presetSubtype="0" presetID="1" grpId="17" fill="hold">
                                  <p:stCondLst>
                                    <p:cond delay="0"/>
                                  </p:stCondLst>
                                  <p:iterate type="el" backwards="0">
                                    <p:tmAbs val="0"/>
                                  </p:iterate>
                                  <p:childTnLst>
                                    <p:set>
                                      <p:cBhvr>
                                        <p:cTn id="63" fill="hold"/>
                                        <p:tgtEl>
                                          <p:spTgt spid="77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775" grpId="14"/>
      <p:bldP build="whole" bldLvl="1" animBg="1" rev="0" advAuto="0" spid="764" grpId="3"/>
      <p:bldP build="whole" bldLvl="1" animBg="1" rev="0" advAuto="0" spid="777" grpId="17"/>
      <p:bldP build="whole" bldLvl="1" animBg="1" rev="0" advAuto="0" spid="778" grpId="10"/>
      <p:bldP build="whole" bldLvl="1" animBg="1" rev="0" advAuto="0" spid="765" grpId="4"/>
      <p:bldP build="whole" bldLvl="1" animBg="1" rev="0" advAuto="0" spid="767" grpId="6"/>
      <p:bldP build="whole" bldLvl="1" animBg="1" rev="0" advAuto="0" spid="763" grpId="1"/>
      <p:bldP build="whole" bldLvl="1" animBg="1" rev="0" advAuto="0" spid="781" grpId="16"/>
      <p:bldP build="whole" bldLvl="1" animBg="1" rev="0" advAuto="0" spid="770" grpId="5"/>
      <p:bldP build="whole" bldLvl="1" animBg="1" rev="0" advAuto="0" spid="759" grpId="12"/>
      <p:bldP build="whole" bldLvl="1" animBg="1" rev="0" advAuto="0" spid="766" grpId="7"/>
      <p:bldP build="whole" bldLvl="1" animBg="1" rev="0" advAuto="0" spid="774" grpId="9"/>
      <p:bldP build="whole" bldLvl="1" animBg="1" rev="0" advAuto="0" spid="779" grpId="11"/>
      <p:bldP build="whole" bldLvl="1" animBg="1" rev="0" advAuto="0" spid="762" grpId="2"/>
      <p:bldP build="whole" bldLvl="1" animBg="1" rev="0" advAuto="0" spid="780" grpId="15"/>
      <p:bldP build="whole" bldLvl="1" animBg="1" rev="0" advAuto="0" spid="776" grpId="13"/>
      <p:bldP build="whole" bldLvl="1" animBg="1" rev="0" advAuto="0" spid="773" grpId="8"/>
    </p:bldLst>
  </p:timing>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84" name="TextBox 3"/>
          <p:cNvSpPr txBox="1"/>
          <p:nvPr>
            <p:ph type="sldNum" sz="quarter" idx="2"/>
          </p:nvPr>
        </p:nvSpPr>
        <p:spPr>
          <a:xfrm>
            <a:off x="9760731" y="7458470"/>
            <a:ext cx="258625" cy="24830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785" name="Title 1"/>
          <p:cNvSpPr txBox="1"/>
          <p:nvPr>
            <p:ph type="title"/>
          </p:nvPr>
        </p:nvSpPr>
        <p:spPr>
          <a:prstGeom prst="rect">
            <a:avLst/>
          </a:prstGeom>
        </p:spPr>
        <p:txBody>
          <a:bodyPr/>
          <a:lstStyle/>
          <a:p>
            <a:pPr/>
            <a:r>
              <a:t>Elements of Neural Networks </a:t>
            </a:r>
          </a:p>
        </p:txBody>
      </p:sp>
      <p:sp>
        <p:nvSpPr>
          <p:cNvPr id="786" name="Content Placeholder 2"/>
          <p:cNvSpPr txBox="1"/>
          <p:nvPr>
            <p:ph type="body" idx="1"/>
          </p:nvPr>
        </p:nvSpPr>
        <p:spPr>
          <a:xfrm>
            <a:off x="276672" y="2090802"/>
            <a:ext cx="9584267" cy="5367668"/>
          </a:xfrm>
          <a:prstGeom prst="rect">
            <a:avLst/>
          </a:prstGeom>
        </p:spPr>
        <p:txBody>
          <a:bodyPr/>
          <a:lstStyle/>
          <a:p>
            <a:pPr/>
            <a:r>
              <a:t>A simple network, toy example (cont’d)</a:t>
            </a:r>
          </a:p>
          <a:p>
            <a:pPr lvl="1" marL="631825" indent="-227013">
              <a:buFontTx/>
              <a:defRPr sz="1800"/>
            </a:pPr>
            <a:r>
              <a:t>For an input vector </a:t>
            </a:r>
            <a14:m>
              <m:oMath>
                <m:sSup>
                  <m:e>
                    <m:r>
                      <a:rPr xmlns:a="http://schemas.openxmlformats.org/drawingml/2006/main" sz="2150" i="1">
                        <a:solidFill>
                          <a:srgbClr val="000000"/>
                        </a:solidFill>
                        <a:latin typeface="Cambria Math" panose="02040503050406030204" pitchFamily="18" charset="0"/>
                      </a:rPr>
                      <m:t>[</m:t>
                    </m:r>
                    <m:m>
                      <m:mPr>
                        <m:ctrlPr>
                          <a:rPr xmlns:a="http://schemas.openxmlformats.org/drawingml/2006/main" sz="2150" i="1">
                            <a:solidFill>
                              <a:srgbClr val="000000"/>
                            </a:solidFill>
                            <a:latin typeface="Cambria Math" panose="02040503050406030204" pitchFamily="18" charset="0"/>
                          </a:rPr>
                        </m:ctrlPr>
                        <m:baseJc m:val="center"/>
                        <m:plcHide m:val="on"/>
                        <m:mcs>
                          <m:mc>
                            <m:mcPr>
                              <m:count m:val="2"/>
                              <m:mcJc m:val="center"/>
                            </m:mcPr>
                          </m:mc>
                        </m:mcs>
                      </m:mPr>
                      <m:mr>
                        <m:e>
                          <m:r>
                            <a:rPr xmlns:a="http://schemas.openxmlformats.org/drawingml/2006/main" sz="2150" i="1">
                              <a:solidFill>
                                <a:srgbClr val="000000"/>
                              </a:solidFill>
                              <a:latin typeface="Cambria Math" panose="02040503050406030204" pitchFamily="18" charset="0"/>
                            </a:rPr>
                            <m:t>1</m:t>
                          </m:r>
                        </m:e>
                        <m:e>
                          <m:r>
                            <a:rPr xmlns:a="http://schemas.openxmlformats.org/drawingml/2006/main" sz="2150" i="1">
                              <a:solidFill>
                                <a:srgbClr val="000000"/>
                              </a:solidFill>
                              <a:latin typeface="Cambria Math" panose="02040503050406030204" pitchFamily="18" charset="0"/>
                            </a:rPr>
                            <m:t>−</m:t>
                          </m:r>
                          <m:r>
                            <a:rPr xmlns:a="http://schemas.openxmlformats.org/drawingml/2006/main" sz="2150" i="1">
                              <a:solidFill>
                                <a:srgbClr val="000000"/>
                              </a:solidFill>
                              <a:latin typeface="Cambria Math" panose="02040503050406030204" pitchFamily="18" charset="0"/>
                            </a:rPr>
                            <m:t>1</m:t>
                          </m:r>
                        </m:e>
                      </m:mr>
                    </m:m>
                    <m:r>
                      <a:rPr xmlns:a="http://schemas.openxmlformats.org/drawingml/2006/main" sz="2150" i="1">
                        <a:solidFill>
                          <a:srgbClr val="000000"/>
                        </a:solidFill>
                        <a:latin typeface="Cambria Math" panose="02040503050406030204" pitchFamily="18" charset="0"/>
                      </a:rPr>
                      <m:t>]</m:t>
                    </m:r>
                  </m:e>
                  <m:sup>
                    <m:r>
                      <a:rPr xmlns:a="http://schemas.openxmlformats.org/drawingml/2006/main" sz="2150" i="1">
                        <a:solidFill>
                          <a:srgbClr val="000000"/>
                        </a:solidFill>
                        <a:latin typeface="Cambria Math" panose="02040503050406030204" pitchFamily="18" charset="0"/>
                      </a:rPr>
                      <m:t>𝑇</m:t>
                    </m:r>
                  </m:sup>
                </m:sSup>
              </m:oMath>
            </a14:m>
            <a:r>
              <a:t>, the output is </a:t>
            </a:r>
            <a14:m>
              <m:oMath>
                <m:sSup>
                  <m:e>
                    <m:r>
                      <a:rPr xmlns:a="http://schemas.openxmlformats.org/drawingml/2006/main" sz="2150" i="1">
                        <a:solidFill>
                          <a:srgbClr val="000000"/>
                        </a:solidFill>
                        <a:latin typeface="Cambria Math" panose="02040503050406030204" pitchFamily="18" charset="0"/>
                      </a:rPr>
                      <m:t>[</m:t>
                    </m:r>
                    <m:m>
                      <m:mPr>
                        <m:ctrlPr>
                          <a:rPr xmlns:a="http://schemas.openxmlformats.org/drawingml/2006/main" sz="2150" i="1">
                            <a:solidFill>
                              <a:srgbClr val="000000"/>
                            </a:solidFill>
                            <a:latin typeface="Cambria Math" panose="02040503050406030204" pitchFamily="18" charset="0"/>
                          </a:rPr>
                        </m:ctrlPr>
                        <m:baseJc m:val="center"/>
                        <m:plcHide m:val="on"/>
                        <m:mcs>
                          <m:mc>
                            <m:mcPr>
                              <m:count m:val="2"/>
                              <m:mcJc m:val="center"/>
                            </m:mcPr>
                          </m:mc>
                        </m:mcs>
                      </m:mPr>
                      <m:mr>
                        <m:e>
                          <m:r>
                            <a:rPr xmlns:a="http://schemas.openxmlformats.org/drawingml/2006/main" sz="2150" i="1">
                              <a:solidFill>
                                <a:srgbClr val="000000"/>
                              </a:solidFill>
                              <a:latin typeface="Cambria Math" panose="02040503050406030204" pitchFamily="18" charset="0"/>
                            </a:rPr>
                            <m:t>0</m:t>
                          </m:r>
                          <m:r>
                            <a:rPr xmlns:a="http://schemas.openxmlformats.org/drawingml/2006/main" sz="2150" i="1">
                              <a:solidFill>
                                <a:srgbClr val="000000"/>
                              </a:solidFill>
                              <a:latin typeface="Cambria Math" panose="02040503050406030204" pitchFamily="18" charset="0"/>
                            </a:rPr>
                            <m:t>.</m:t>
                          </m:r>
                          <m:r>
                            <a:rPr xmlns:a="http://schemas.openxmlformats.org/drawingml/2006/main" sz="2150" i="1">
                              <a:solidFill>
                                <a:srgbClr val="000000"/>
                              </a:solidFill>
                              <a:latin typeface="Cambria Math" panose="02040503050406030204" pitchFamily="18" charset="0"/>
                            </a:rPr>
                            <m:t>62</m:t>
                          </m:r>
                        </m:e>
                        <m:e>
                          <m:r>
                            <a:rPr xmlns:a="http://schemas.openxmlformats.org/drawingml/2006/main" sz="2150" i="1">
                              <a:solidFill>
                                <a:srgbClr val="000000"/>
                              </a:solidFill>
                              <a:latin typeface="Cambria Math" panose="02040503050406030204" pitchFamily="18" charset="0"/>
                            </a:rPr>
                            <m:t>0.83</m:t>
                          </m:r>
                        </m:e>
                      </m:mr>
                    </m:m>
                    <m:r>
                      <a:rPr xmlns:a="http://schemas.openxmlformats.org/drawingml/2006/main" sz="2150" i="1">
                        <a:solidFill>
                          <a:srgbClr val="000000"/>
                        </a:solidFill>
                        <a:latin typeface="Cambria Math" panose="02040503050406030204" pitchFamily="18" charset="0"/>
                      </a:rPr>
                      <m:t>]</m:t>
                    </m:r>
                  </m:e>
                  <m:sup>
                    <m:r>
                      <a:rPr xmlns:a="http://schemas.openxmlformats.org/drawingml/2006/main" sz="2150" i="1">
                        <a:solidFill>
                          <a:srgbClr val="000000"/>
                        </a:solidFill>
                        <a:latin typeface="Cambria Math" panose="02040503050406030204" pitchFamily="18" charset="0"/>
                      </a:rPr>
                      <m:t>𝑇</m:t>
                    </m:r>
                  </m:sup>
                </m:sSup>
              </m:oMath>
            </a14:m>
          </a:p>
        </p:txBody>
      </p:sp>
      <p:sp>
        <p:nvSpPr>
          <p:cNvPr id="787" name="Content Placeholder 83"/>
          <p:cNvSpPr txBox="1"/>
          <p:nvPr/>
        </p:nvSpPr>
        <p:spPr>
          <a:xfrm>
            <a:off x="322392" y="1509936"/>
            <a:ext cx="6101248" cy="350294"/>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defTabSz="914322">
              <a:spcBef>
                <a:spcPts val="300"/>
              </a:spcBef>
              <a:defRPr i="1" sz="1400">
                <a:latin typeface="Arial"/>
                <a:ea typeface="Arial"/>
                <a:cs typeface="Arial"/>
                <a:sym typeface="Arial"/>
              </a:defRPr>
            </a:lvl1pPr>
          </a:lstStyle>
          <a:p>
            <a:pPr/>
            <a:r>
              <a:t>Introduction to Neural Networks</a:t>
            </a:r>
          </a:p>
        </p:txBody>
      </p:sp>
      <p:sp>
        <p:nvSpPr>
          <p:cNvPr id="788" name="直線單箭頭接點 12"/>
          <p:cNvSpPr/>
          <p:nvPr/>
        </p:nvSpPr>
        <p:spPr>
          <a:xfrm>
            <a:off x="8055343" y="5258965"/>
            <a:ext cx="655656" cy="1"/>
          </a:xfrm>
          <a:prstGeom prst="line">
            <a:avLst/>
          </a:prstGeom>
          <a:ln w="25400">
            <a:solidFill>
              <a:srgbClr val="000000"/>
            </a:solidFill>
            <a:tailEnd type="triangle"/>
          </a:ln>
        </p:spPr>
        <p:txBody>
          <a:bodyPr lIns="45719" rIns="45719"/>
          <a:lstStyle/>
          <a:p>
            <a:pPr/>
          </a:p>
        </p:txBody>
      </p:sp>
      <p:sp>
        <p:nvSpPr>
          <p:cNvPr id="789" name="直線單箭頭接點 14"/>
          <p:cNvSpPr/>
          <p:nvPr/>
        </p:nvSpPr>
        <p:spPr>
          <a:xfrm>
            <a:off x="8055343" y="3599369"/>
            <a:ext cx="649009" cy="1"/>
          </a:xfrm>
          <a:prstGeom prst="line">
            <a:avLst/>
          </a:prstGeom>
          <a:ln w="25400">
            <a:solidFill>
              <a:srgbClr val="000000"/>
            </a:solidFill>
            <a:tailEnd type="triangle"/>
          </a:ln>
        </p:spPr>
        <p:txBody>
          <a:bodyPr lIns="45719" rIns="45719"/>
          <a:lstStyle/>
          <a:p>
            <a:pPr/>
          </a:p>
        </p:txBody>
      </p:sp>
      <p:sp>
        <p:nvSpPr>
          <p:cNvPr id="790" name="橢圓 19"/>
          <p:cNvSpPr/>
          <p:nvPr/>
        </p:nvSpPr>
        <p:spPr>
          <a:xfrm>
            <a:off x="3158987" y="3388497"/>
            <a:ext cx="574159" cy="574159"/>
          </a:xfrm>
          <a:prstGeom prst="ellipse">
            <a:avLst/>
          </a:prstGeom>
          <a:gradFill>
            <a:gsLst>
              <a:gs pos="0">
                <a:schemeClr val="accent1">
                  <a:hueOff val="357503"/>
                  <a:satOff val="54545"/>
                  <a:lumOff val="29273"/>
                </a:schemeClr>
              </a:gs>
              <a:gs pos="35000">
                <a:srgbClr val="BDD4FF"/>
              </a:gs>
              <a:gs pos="100000">
                <a:schemeClr val="accent1">
                  <a:hueOff val="418253"/>
                  <a:satOff val="54545"/>
                  <a:lumOff val="42493"/>
                </a:schemeClr>
              </a:gs>
            </a:gsLst>
            <a:lin ang="16200000"/>
          </a:gradFill>
          <a:ln>
            <a:solidFill>
              <a:srgbClr val="4A7EBB"/>
            </a:solidFill>
          </a:ln>
          <a:effectLst>
            <a:outerShdw sx="100000" sy="100000" kx="0" ky="0" algn="b" rotWithShape="0" blurRad="38100" dist="20000" dir="5400000">
              <a:srgbClr val="000000">
                <a:alpha val="38000"/>
              </a:srgbClr>
            </a:outerShdw>
          </a:effectLst>
        </p:spPr>
        <p:txBody>
          <a:bodyPr lIns="45719" rIns="45719" anchor="ctr"/>
          <a:lstStyle/>
          <a:p>
            <a:pPr algn="ctr"/>
          </a:p>
        </p:txBody>
      </p:sp>
      <p:sp>
        <p:nvSpPr>
          <p:cNvPr id="791" name="橢圓 20"/>
          <p:cNvSpPr/>
          <p:nvPr/>
        </p:nvSpPr>
        <p:spPr>
          <a:xfrm>
            <a:off x="3147703" y="4936192"/>
            <a:ext cx="574159" cy="574159"/>
          </a:xfrm>
          <a:prstGeom prst="ellipse">
            <a:avLst/>
          </a:prstGeom>
          <a:gradFill>
            <a:gsLst>
              <a:gs pos="0">
                <a:schemeClr val="accent1">
                  <a:hueOff val="357503"/>
                  <a:satOff val="54545"/>
                  <a:lumOff val="29273"/>
                </a:schemeClr>
              </a:gs>
              <a:gs pos="35000">
                <a:srgbClr val="BDD4FF"/>
              </a:gs>
              <a:gs pos="100000">
                <a:schemeClr val="accent1">
                  <a:hueOff val="418253"/>
                  <a:satOff val="54545"/>
                  <a:lumOff val="42493"/>
                </a:schemeClr>
              </a:gs>
            </a:gsLst>
            <a:lin ang="16200000"/>
          </a:gradFill>
          <a:ln>
            <a:solidFill>
              <a:srgbClr val="4A7EBB"/>
            </a:solidFill>
          </a:ln>
          <a:effectLst>
            <a:outerShdw sx="100000" sy="100000" kx="0" ky="0" algn="b" rotWithShape="0" blurRad="38100" dist="20000" dir="5400000">
              <a:srgbClr val="000000">
                <a:alpha val="38000"/>
              </a:srgbClr>
            </a:outerShdw>
          </a:effectLst>
        </p:spPr>
        <p:txBody>
          <a:bodyPr lIns="45719" rIns="45719" anchor="ctr"/>
          <a:lstStyle/>
          <a:p>
            <a:pPr algn="ctr"/>
          </a:p>
        </p:txBody>
      </p:sp>
      <p:sp>
        <p:nvSpPr>
          <p:cNvPr id="792" name="橢圓 26"/>
          <p:cNvSpPr/>
          <p:nvPr/>
        </p:nvSpPr>
        <p:spPr>
          <a:xfrm>
            <a:off x="5362409" y="3357800"/>
            <a:ext cx="574159" cy="574159"/>
          </a:xfrm>
          <a:prstGeom prst="ellipse">
            <a:avLst/>
          </a:prstGeom>
          <a:gradFill>
            <a:gsLst>
              <a:gs pos="0">
                <a:schemeClr val="accent2">
                  <a:hueOff val="-39879"/>
                  <a:satOff val="52282"/>
                  <a:lumOff val="29251"/>
                </a:schemeClr>
              </a:gs>
              <a:gs pos="35000">
                <a:srgbClr val="FFBFBE"/>
              </a:gs>
              <a:gs pos="100000">
                <a:schemeClr val="accent2">
                  <a:hueOff val="-44018"/>
                  <a:satOff val="52282"/>
                  <a:lumOff val="42346"/>
                </a:schemeClr>
              </a:gs>
            </a:gsLst>
            <a:lin ang="16200000"/>
          </a:gradFill>
          <a:ln>
            <a:solidFill>
              <a:srgbClr val="BE4B48"/>
            </a:solidFill>
          </a:ln>
          <a:effectLst>
            <a:outerShdw sx="100000" sy="100000" kx="0" ky="0" algn="b" rotWithShape="0" blurRad="38100" dist="20000" dir="5400000">
              <a:srgbClr val="000000">
                <a:alpha val="38000"/>
              </a:srgbClr>
            </a:outerShdw>
          </a:effectLst>
        </p:spPr>
        <p:txBody>
          <a:bodyPr lIns="45719" rIns="45719" anchor="ctr"/>
          <a:lstStyle/>
          <a:p>
            <a:pPr algn="ctr"/>
          </a:p>
        </p:txBody>
      </p:sp>
      <p:sp>
        <p:nvSpPr>
          <p:cNvPr id="793" name="橢圓 27"/>
          <p:cNvSpPr/>
          <p:nvPr/>
        </p:nvSpPr>
        <p:spPr>
          <a:xfrm>
            <a:off x="5381330" y="4930476"/>
            <a:ext cx="574159" cy="574159"/>
          </a:xfrm>
          <a:prstGeom prst="ellipse">
            <a:avLst/>
          </a:prstGeom>
          <a:gradFill>
            <a:gsLst>
              <a:gs pos="0">
                <a:schemeClr val="accent2">
                  <a:hueOff val="-39879"/>
                  <a:satOff val="52282"/>
                  <a:lumOff val="29251"/>
                </a:schemeClr>
              </a:gs>
              <a:gs pos="35000">
                <a:srgbClr val="FFBFBE"/>
              </a:gs>
              <a:gs pos="100000">
                <a:schemeClr val="accent2">
                  <a:hueOff val="-44018"/>
                  <a:satOff val="52282"/>
                  <a:lumOff val="42346"/>
                </a:schemeClr>
              </a:gs>
            </a:gsLst>
            <a:lin ang="16200000"/>
          </a:gradFill>
          <a:ln>
            <a:solidFill>
              <a:srgbClr val="BE4B48"/>
            </a:solidFill>
          </a:ln>
          <a:effectLst>
            <a:outerShdw sx="100000" sy="100000" kx="0" ky="0" algn="b" rotWithShape="0" blurRad="38100" dist="20000" dir="5400000">
              <a:srgbClr val="000000">
                <a:alpha val="38000"/>
              </a:srgbClr>
            </a:outerShdw>
          </a:effectLst>
        </p:spPr>
        <p:txBody>
          <a:bodyPr lIns="45719" rIns="45719" anchor="ctr"/>
          <a:lstStyle/>
          <a:p>
            <a:pPr algn="ctr"/>
          </a:p>
        </p:txBody>
      </p:sp>
      <p:sp>
        <p:nvSpPr>
          <p:cNvPr id="794" name="橢圓 30"/>
          <p:cNvSpPr/>
          <p:nvPr/>
        </p:nvSpPr>
        <p:spPr>
          <a:xfrm>
            <a:off x="7516101" y="3330569"/>
            <a:ext cx="574159" cy="574159"/>
          </a:xfrm>
          <a:prstGeom prst="ellipse">
            <a:avLst/>
          </a:prstGeom>
          <a:gradFill>
            <a:gsLst>
              <a:gs pos="0">
                <a:schemeClr val="accent6">
                  <a:hueOff val="-456778"/>
                  <a:satOff val="8290"/>
                  <a:lumOff val="24503"/>
                </a:schemeClr>
              </a:gs>
              <a:gs pos="35000">
                <a:srgbClr val="FFDECF"/>
              </a:gs>
              <a:gs pos="100000">
                <a:schemeClr val="accent6">
                  <a:hueOff val="-556026"/>
                  <a:satOff val="8290"/>
                  <a:lumOff val="34267"/>
                </a:schemeClr>
              </a:gs>
            </a:gsLst>
            <a:lin ang="16200000"/>
          </a:gradFill>
          <a:ln>
            <a:solidFill>
              <a:srgbClr val="F69240"/>
            </a:solidFill>
          </a:ln>
          <a:effectLst>
            <a:outerShdw sx="100000" sy="100000" kx="0" ky="0" algn="b" rotWithShape="0" blurRad="38100" dist="20000" dir="5400000">
              <a:srgbClr val="000000">
                <a:alpha val="38000"/>
              </a:srgbClr>
            </a:outerShdw>
          </a:effectLst>
        </p:spPr>
        <p:txBody>
          <a:bodyPr lIns="45719" rIns="45719" anchor="ctr"/>
          <a:lstStyle/>
          <a:p>
            <a:pPr algn="ctr"/>
          </a:p>
        </p:txBody>
      </p:sp>
      <p:sp>
        <p:nvSpPr>
          <p:cNvPr id="795" name="橢圓 31"/>
          <p:cNvSpPr/>
          <p:nvPr/>
        </p:nvSpPr>
        <p:spPr>
          <a:xfrm>
            <a:off x="7557792" y="4930476"/>
            <a:ext cx="574159" cy="574159"/>
          </a:xfrm>
          <a:prstGeom prst="ellipse">
            <a:avLst/>
          </a:prstGeom>
          <a:gradFill>
            <a:gsLst>
              <a:gs pos="0">
                <a:schemeClr val="accent6">
                  <a:hueOff val="-456778"/>
                  <a:satOff val="8290"/>
                  <a:lumOff val="24503"/>
                </a:schemeClr>
              </a:gs>
              <a:gs pos="35000">
                <a:srgbClr val="FFDECF"/>
              </a:gs>
              <a:gs pos="100000">
                <a:schemeClr val="accent6">
                  <a:hueOff val="-556026"/>
                  <a:satOff val="8290"/>
                  <a:lumOff val="34267"/>
                </a:schemeClr>
              </a:gs>
            </a:gsLst>
            <a:lin ang="16200000"/>
          </a:gradFill>
          <a:ln>
            <a:solidFill>
              <a:srgbClr val="F69240"/>
            </a:solidFill>
          </a:ln>
          <a:effectLst>
            <a:outerShdw sx="100000" sy="100000" kx="0" ky="0" algn="b" rotWithShape="0" blurRad="38100" dist="20000" dir="5400000">
              <a:srgbClr val="000000">
                <a:alpha val="38000"/>
              </a:srgbClr>
            </a:outerShdw>
          </a:effectLst>
        </p:spPr>
        <p:txBody>
          <a:bodyPr lIns="45719" rIns="45719" anchor="ctr"/>
          <a:lstStyle/>
          <a:p>
            <a:pPr algn="ctr"/>
          </a:p>
        </p:txBody>
      </p:sp>
      <p:grpSp>
        <p:nvGrpSpPr>
          <p:cNvPr id="801" name="群組 83"/>
          <p:cNvGrpSpPr/>
          <p:nvPr/>
        </p:nvGrpSpPr>
        <p:grpSpPr>
          <a:xfrm>
            <a:off x="1542782" y="3664725"/>
            <a:ext cx="1588877" cy="1639572"/>
            <a:chOff x="0" y="0"/>
            <a:chExt cx="1588875" cy="1639570"/>
          </a:xfrm>
        </p:grpSpPr>
        <p:sp>
          <p:nvSpPr>
            <p:cNvPr id="796" name="直線單箭頭接點 49"/>
            <p:cNvSpPr/>
            <p:nvPr/>
          </p:nvSpPr>
          <p:spPr>
            <a:xfrm flipV="1">
              <a:off x="0" y="48193"/>
              <a:ext cx="1574938" cy="1585168"/>
            </a:xfrm>
            <a:prstGeom prst="line">
              <a:avLst/>
            </a:prstGeom>
            <a:noFill/>
            <a:ln w="25400" cap="flat">
              <a:solidFill>
                <a:srgbClr val="000000"/>
              </a:solidFill>
              <a:prstDash val="solid"/>
              <a:round/>
              <a:tailEnd type="triangle" w="med" len="med"/>
            </a:ln>
            <a:effectLst/>
          </p:spPr>
          <p:txBody>
            <a:bodyPr wrap="square" lIns="45719" tIns="45719" rIns="45719" bIns="45719" numCol="1" anchor="t">
              <a:noAutofit/>
            </a:bodyPr>
            <a:lstStyle/>
            <a:p>
              <a:pPr/>
            </a:p>
          </p:txBody>
        </p:sp>
        <p:grpSp>
          <p:nvGrpSpPr>
            <p:cNvPr id="800" name="群組 82"/>
            <p:cNvGrpSpPr/>
            <p:nvPr/>
          </p:nvGrpSpPr>
          <p:grpSpPr>
            <a:xfrm>
              <a:off x="12036" y="0"/>
              <a:ext cx="1576841" cy="1639571"/>
              <a:chOff x="0" y="0"/>
              <a:chExt cx="1576839" cy="1639569"/>
            </a:xfrm>
          </p:grpSpPr>
          <p:sp>
            <p:nvSpPr>
              <p:cNvPr id="797" name="直線單箭頭接點 47"/>
              <p:cNvSpPr/>
              <p:nvPr/>
            </p:nvSpPr>
            <p:spPr>
              <a:xfrm>
                <a:off x="22375" y="0"/>
                <a:ext cx="1548875" cy="1608927"/>
              </a:xfrm>
              <a:prstGeom prst="line">
                <a:avLst/>
              </a:prstGeom>
              <a:noFill/>
              <a:ln w="25400" cap="flat">
                <a:solidFill>
                  <a:srgbClr val="000000"/>
                </a:solidFill>
                <a:prstDash val="solid"/>
                <a:round/>
                <a:tailEnd type="triangle" w="med" len="med"/>
              </a:ln>
              <a:effectLst/>
            </p:spPr>
            <p:txBody>
              <a:bodyPr wrap="square" lIns="45719" tIns="45719" rIns="45719" bIns="45719" numCol="1" anchor="t">
                <a:noAutofit/>
              </a:bodyPr>
              <a:lstStyle/>
              <a:p>
                <a:pPr/>
              </a:p>
            </p:txBody>
          </p:sp>
          <p:sp>
            <p:nvSpPr>
              <p:cNvPr id="798" name="直線單箭頭接點 50"/>
              <p:cNvSpPr/>
              <p:nvPr/>
            </p:nvSpPr>
            <p:spPr>
              <a:xfrm>
                <a:off x="0" y="1639570"/>
                <a:ext cx="1576840" cy="1"/>
              </a:xfrm>
              <a:prstGeom prst="line">
                <a:avLst/>
              </a:prstGeom>
              <a:noFill/>
              <a:ln w="25400" cap="flat">
                <a:solidFill>
                  <a:srgbClr val="000000"/>
                </a:solidFill>
                <a:prstDash val="solid"/>
                <a:round/>
                <a:tailEnd type="triangle" w="med" len="med"/>
              </a:ln>
              <a:effectLst/>
            </p:spPr>
            <p:txBody>
              <a:bodyPr wrap="square" lIns="45719" tIns="45719" rIns="45719" bIns="45719" numCol="1" anchor="t">
                <a:noAutofit/>
              </a:bodyPr>
              <a:lstStyle/>
              <a:p>
                <a:pPr/>
              </a:p>
            </p:txBody>
          </p:sp>
          <p:sp>
            <p:nvSpPr>
              <p:cNvPr id="799" name="直線單箭頭接點 79"/>
              <p:cNvSpPr/>
              <p:nvPr/>
            </p:nvSpPr>
            <p:spPr>
              <a:xfrm>
                <a:off x="0" y="1269"/>
                <a:ext cx="1576840" cy="1"/>
              </a:xfrm>
              <a:prstGeom prst="line">
                <a:avLst/>
              </a:prstGeom>
              <a:noFill/>
              <a:ln w="25400" cap="flat">
                <a:solidFill>
                  <a:srgbClr val="000000"/>
                </a:solidFill>
                <a:prstDash val="solid"/>
                <a:round/>
                <a:tailEnd type="triangle" w="med" len="med"/>
              </a:ln>
              <a:effectLst/>
            </p:spPr>
            <p:txBody>
              <a:bodyPr wrap="square" lIns="45719" tIns="45719" rIns="45719" bIns="45719" numCol="1" anchor="t">
                <a:noAutofit/>
              </a:bodyPr>
              <a:lstStyle/>
              <a:p>
                <a:pPr/>
              </a:p>
            </p:txBody>
          </p:sp>
        </p:grpSp>
      </p:grpSp>
      <p:grpSp>
        <p:nvGrpSpPr>
          <p:cNvPr id="807" name="群組 84"/>
          <p:cNvGrpSpPr/>
          <p:nvPr/>
        </p:nvGrpSpPr>
        <p:grpSpPr>
          <a:xfrm>
            <a:off x="3761089" y="3650038"/>
            <a:ext cx="1588877" cy="1639571"/>
            <a:chOff x="0" y="0"/>
            <a:chExt cx="1588875" cy="1639570"/>
          </a:xfrm>
        </p:grpSpPr>
        <p:sp>
          <p:nvSpPr>
            <p:cNvPr id="802" name="直線單箭頭接點 85"/>
            <p:cNvSpPr/>
            <p:nvPr/>
          </p:nvSpPr>
          <p:spPr>
            <a:xfrm flipV="1">
              <a:off x="0" y="48193"/>
              <a:ext cx="1574938" cy="1585168"/>
            </a:xfrm>
            <a:prstGeom prst="line">
              <a:avLst/>
            </a:prstGeom>
            <a:noFill/>
            <a:ln w="25400" cap="flat">
              <a:solidFill>
                <a:srgbClr val="000000"/>
              </a:solidFill>
              <a:prstDash val="solid"/>
              <a:round/>
              <a:tailEnd type="triangle" w="med" len="med"/>
            </a:ln>
            <a:effectLst/>
          </p:spPr>
          <p:txBody>
            <a:bodyPr wrap="square" lIns="45719" tIns="45719" rIns="45719" bIns="45719" numCol="1" anchor="t">
              <a:noAutofit/>
            </a:bodyPr>
            <a:lstStyle/>
            <a:p>
              <a:pPr/>
            </a:p>
          </p:txBody>
        </p:sp>
        <p:grpSp>
          <p:nvGrpSpPr>
            <p:cNvPr id="806" name="群組 86"/>
            <p:cNvGrpSpPr/>
            <p:nvPr/>
          </p:nvGrpSpPr>
          <p:grpSpPr>
            <a:xfrm>
              <a:off x="12036" y="0"/>
              <a:ext cx="1576841" cy="1639571"/>
              <a:chOff x="0" y="0"/>
              <a:chExt cx="1576839" cy="1639569"/>
            </a:xfrm>
          </p:grpSpPr>
          <p:sp>
            <p:nvSpPr>
              <p:cNvPr id="803" name="直線單箭頭接點 87"/>
              <p:cNvSpPr/>
              <p:nvPr/>
            </p:nvSpPr>
            <p:spPr>
              <a:xfrm>
                <a:off x="22375" y="0"/>
                <a:ext cx="1548875" cy="1608927"/>
              </a:xfrm>
              <a:prstGeom prst="line">
                <a:avLst/>
              </a:prstGeom>
              <a:noFill/>
              <a:ln w="25400" cap="flat">
                <a:solidFill>
                  <a:srgbClr val="000000"/>
                </a:solidFill>
                <a:prstDash val="solid"/>
                <a:round/>
                <a:tailEnd type="triangle" w="med" len="med"/>
              </a:ln>
              <a:effectLst/>
            </p:spPr>
            <p:txBody>
              <a:bodyPr wrap="square" lIns="45719" tIns="45719" rIns="45719" bIns="45719" numCol="1" anchor="t">
                <a:noAutofit/>
              </a:bodyPr>
              <a:lstStyle/>
              <a:p>
                <a:pPr/>
              </a:p>
            </p:txBody>
          </p:sp>
          <p:sp>
            <p:nvSpPr>
              <p:cNvPr id="804" name="直線單箭頭接點 88"/>
              <p:cNvSpPr/>
              <p:nvPr/>
            </p:nvSpPr>
            <p:spPr>
              <a:xfrm>
                <a:off x="0" y="1639570"/>
                <a:ext cx="1576840" cy="1"/>
              </a:xfrm>
              <a:prstGeom prst="line">
                <a:avLst/>
              </a:prstGeom>
              <a:noFill/>
              <a:ln w="25400" cap="flat">
                <a:solidFill>
                  <a:srgbClr val="000000"/>
                </a:solidFill>
                <a:prstDash val="solid"/>
                <a:round/>
                <a:tailEnd type="triangle" w="med" len="med"/>
              </a:ln>
              <a:effectLst/>
            </p:spPr>
            <p:txBody>
              <a:bodyPr wrap="square" lIns="45719" tIns="45719" rIns="45719" bIns="45719" numCol="1" anchor="t">
                <a:noAutofit/>
              </a:bodyPr>
              <a:lstStyle/>
              <a:p>
                <a:pPr/>
              </a:p>
            </p:txBody>
          </p:sp>
          <p:sp>
            <p:nvSpPr>
              <p:cNvPr id="805" name="直線單箭頭接點 89"/>
              <p:cNvSpPr/>
              <p:nvPr/>
            </p:nvSpPr>
            <p:spPr>
              <a:xfrm>
                <a:off x="0" y="1269"/>
                <a:ext cx="1576840" cy="1"/>
              </a:xfrm>
              <a:prstGeom prst="line">
                <a:avLst/>
              </a:prstGeom>
              <a:noFill/>
              <a:ln w="25400" cap="flat">
                <a:solidFill>
                  <a:srgbClr val="000000"/>
                </a:solidFill>
                <a:prstDash val="solid"/>
                <a:round/>
                <a:tailEnd type="triangle" w="med" len="med"/>
              </a:ln>
              <a:effectLst/>
            </p:spPr>
            <p:txBody>
              <a:bodyPr wrap="square" lIns="45719" tIns="45719" rIns="45719" bIns="45719" numCol="1" anchor="t">
                <a:noAutofit/>
              </a:bodyPr>
              <a:lstStyle/>
              <a:p>
                <a:pPr/>
              </a:p>
            </p:txBody>
          </p:sp>
        </p:grpSp>
      </p:grpSp>
      <p:grpSp>
        <p:nvGrpSpPr>
          <p:cNvPr id="813" name="群組 90"/>
          <p:cNvGrpSpPr/>
          <p:nvPr/>
        </p:nvGrpSpPr>
        <p:grpSpPr>
          <a:xfrm>
            <a:off x="5961026" y="3630121"/>
            <a:ext cx="1588877" cy="1639571"/>
            <a:chOff x="0" y="0"/>
            <a:chExt cx="1588875" cy="1639570"/>
          </a:xfrm>
        </p:grpSpPr>
        <p:sp>
          <p:nvSpPr>
            <p:cNvPr id="808" name="直線單箭頭接點 91"/>
            <p:cNvSpPr/>
            <p:nvPr/>
          </p:nvSpPr>
          <p:spPr>
            <a:xfrm flipV="1">
              <a:off x="0" y="48193"/>
              <a:ext cx="1574938" cy="1585168"/>
            </a:xfrm>
            <a:prstGeom prst="line">
              <a:avLst/>
            </a:prstGeom>
            <a:noFill/>
            <a:ln w="25400" cap="flat">
              <a:solidFill>
                <a:srgbClr val="000000"/>
              </a:solidFill>
              <a:prstDash val="solid"/>
              <a:round/>
              <a:tailEnd type="triangle" w="med" len="med"/>
            </a:ln>
            <a:effectLst/>
          </p:spPr>
          <p:txBody>
            <a:bodyPr wrap="square" lIns="45719" tIns="45719" rIns="45719" bIns="45719" numCol="1" anchor="t">
              <a:noAutofit/>
            </a:bodyPr>
            <a:lstStyle/>
            <a:p>
              <a:pPr/>
            </a:p>
          </p:txBody>
        </p:sp>
        <p:grpSp>
          <p:nvGrpSpPr>
            <p:cNvPr id="812" name="群組 92"/>
            <p:cNvGrpSpPr/>
            <p:nvPr/>
          </p:nvGrpSpPr>
          <p:grpSpPr>
            <a:xfrm>
              <a:off x="12036" y="0"/>
              <a:ext cx="1576841" cy="1639571"/>
              <a:chOff x="0" y="0"/>
              <a:chExt cx="1576839" cy="1639569"/>
            </a:xfrm>
          </p:grpSpPr>
          <p:sp>
            <p:nvSpPr>
              <p:cNvPr id="809" name="直線單箭頭接點 93"/>
              <p:cNvSpPr/>
              <p:nvPr/>
            </p:nvSpPr>
            <p:spPr>
              <a:xfrm>
                <a:off x="22375" y="0"/>
                <a:ext cx="1548875" cy="1608927"/>
              </a:xfrm>
              <a:prstGeom prst="line">
                <a:avLst/>
              </a:prstGeom>
              <a:noFill/>
              <a:ln w="25400" cap="flat">
                <a:solidFill>
                  <a:srgbClr val="000000"/>
                </a:solidFill>
                <a:prstDash val="solid"/>
                <a:round/>
                <a:tailEnd type="triangle" w="med" len="med"/>
              </a:ln>
              <a:effectLst/>
            </p:spPr>
            <p:txBody>
              <a:bodyPr wrap="square" lIns="45719" tIns="45719" rIns="45719" bIns="45719" numCol="1" anchor="t">
                <a:noAutofit/>
              </a:bodyPr>
              <a:lstStyle/>
              <a:p>
                <a:pPr/>
              </a:p>
            </p:txBody>
          </p:sp>
          <p:sp>
            <p:nvSpPr>
              <p:cNvPr id="810" name="直線單箭頭接點 94"/>
              <p:cNvSpPr/>
              <p:nvPr/>
            </p:nvSpPr>
            <p:spPr>
              <a:xfrm>
                <a:off x="0" y="1639570"/>
                <a:ext cx="1576840" cy="1"/>
              </a:xfrm>
              <a:prstGeom prst="line">
                <a:avLst/>
              </a:prstGeom>
              <a:noFill/>
              <a:ln w="25400" cap="flat">
                <a:solidFill>
                  <a:srgbClr val="000000"/>
                </a:solidFill>
                <a:prstDash val="solid"/>
                <a:round/>
                <a:tailEnd type="triangle" w="med" len="med"/>
              </a:ln>
              <a:effectLst/>
            </p:spPr>
            <p:txBody>
              <a:bodyPr wrap="square" lIns="45719" tIns="45719" rIns="45719" bIns="45719" numCol="1" anchor="t">
                <a:noAutofit/>
              </a:bodyPr>
              <a:lstStyle/>
              <a:p>
                <a:pPr/>
              </a:p>
            </p:txBody>
          </p:sp>
          <p:sp>
            <p:nvSpPr>
              <p:cNvPr id="811" name="直線單箭頭接點 95"/>
              <p:cNvSpPr/>
              <p:nvPr/>
            </p:nvSpPr>
            <p:spPr>
              <a:xfrm>
                <a:off x="0" y="1269"/>
                <a:ext cx="1576840" cy="1"/>
              </a:xfrm>
              <a:prstGeom prst="line">
                <a:avLst/>
              </a:prstGeom>
              <a:noFill/>
              <a:ln w="25400" cap="flat">
                <a:solidFill>
                  <a:srgbClr val="000000"/>
                </a:solidFill>
                <a:prstDash val="solid"/>
                <a:round/>
                <a:tailEnd type="triangle" w="med" len="med"/>
              </a:ln>
              <a:effectLst/>
            </p:spPr>
            <p:txBody>
              <a:bodyPr wrap="square" lIns="45719" tIns="45719" rIns="45719" bIns="45719" numCol="1" anchor="t">
                <a:noAutofit/>
              </a:bodyPr>
              <a:lstStyle/>
              <a:p>
                <a:pPr/>
              </a:p>
            </p:txBody>
          </p:sp>
        </p:grpSp>
      </p:grpSp>
      <p:sp>
        <p:nvSpPr>
          <p:cNvPr id="814" name="手繪多邊形 103"/>
          <p:cNvSpPr/>
          <p:nvPr/>
        </p:nvSpPr>
        <p:spPr>
          <a:xfrm>
            <a:off x="3214019" y="5062005"/>
            <a:ext cx="469901" cy="354085"/>
          </a:xfrm>
          <a:custGeom>
            <a:avLst/>
            <a:gdLst/>
            <a:ahLst/>
            <a:cxnLst>
              <a:cxn ang="0">
                <a:pos x="wd2" y="hd2"/>
              </a:cxn>
              <a:cxn ang="5400000">
                <a:pos x="wd2" y="hd2"/>
              </a:cxn>
              <a:cxn ang="10800000">
                <a:pos x="wd2" y="hd2"/>
              </a:cxn>
              <a:cxn ang="16200000">
                <a:pos x="wd2" y="hd2"/>
              </a:cxn>
            </a:cxnLst>
            <a:rect l="0" t="0" r="r" b="b"/>
            <a:pathLst>
              <a:path w="21600" h="20074" fill="norm" stroke="1" extrusionOk="0">
                <a:moveTo>
                  <a:pt x="21600" y="294"/>
                </a:moveTo>
                <a:cubicBezTo>
                  <a:pt x="17903" y="-126"/>
                  <a:pt x="14205" y="-546"/>
                  <a:pt x="11676" y="2454"/>
                </a:cubicBezTo>
                <a:cubicBezTo>
                  <a:pt x="9146" y="5454"/>
                  <a:pt x="8368" y="15534"/>
                  <a:pt x="6422" y="18294"/>
                </a:cubicBezTo>
                <a:cubicBezTo>
                  <a:pt x="4476" y="21054"/>
                  <a:pt x="2238" y="20034"/>
                  <a:pt x="0" y="19014"/>
                </a:cubicBezTo>
              </a:path>
            </a:pathLst>
          </a:custGeom>
          <a:ln w="28575">
            <a:solidFill>
              <a:srgbClr val="000000"/>
            </a:solidFill>
          </a:ln>
        </p:spPr>
        <p:txBody>
          <a:bodyPr lIns="45719" rIns="45719" anchor="ctr"/>
          <a:lstStyle/>
          <a:p>
            <a:pPr algn="ctr">
              <a:defRPr>
                <a:solidFill>
                  <a:srgbClr val="FFFFFF"/>
                </a:solidFill>
              </a:defRPr>
            </a:pPr>
          </a:p>
        </p:txBody>
      </p:sp>
      <p:sp>
        <p:nvSpPr>
          <p:cNvPr id="815" name="手繪多邊形 105"/>
          <p:cNvSpPr/>
          <p:nvPr/>
        </p:nvSpPr>
        <p:spPr>
          <a:xfrm>
            <a:off x="3195409" y="3472564"/>
            <a:ext cx="469901" cy="354085"/>
          </a:xfrm>
          <a:custGeom>
            <a:avLst/>
            <a:gdLst/>
            <a:ahLst/>
            <a:cxnLst>
              <a:cxn ang="0">
                <a:pos x="wd2" y="hd2"/>
              </a:cxn>
              <a:cxn ang="5400000">
                <a:pos x="wd2" y="hd2"/>
              </a:cxn>
              <a:cxn ang="10800000">
                <a:pos x="wd2" y="hd2"/>
              </a:cxn>
              <a:cxn ang="16200000">
                <a:pos x="wd2" y="hd2"/>
              </a:cxn>
            </a:cxnLst>
            <a:rect l="0" t="0" r="r" b="b"/>
            <a:pathLst>
              <a:path w="21600" h="20074" fill="norm" stroke="1" extrusionOk="0">
                <a:moveTo>
                  <a:pt x="21600" y="294"/>
                </a:moveTo>
                <a:cubicBezTo>
                  <a:pt x="17903" y="-126"/>
                  <a:pt x="14205" y="-546"/>
                  <a:pt x="11676" y="2454"/>
                </a:cubicBezTo>
                <a:cubicBezTo>
                  <a:pt x="9146" y="5454"/>
                  <a:pt x="8368" y="15534"/>
                  <a:pt x="6422" y="18294"/>
                </a:cubicBezTo>
                <a:cubicBezTo>
                  <a:pt x="4476" y="21054"/>
                  <a:pt x="2238" y="20034"/>
                  <a:pt x="0" y="19014"/>
                </a:cubicBezTo>
              </a:path>
            </a:pathLst>
          </a:custGeom>
          <a:ln w="28575">
            <a:solidFill>
              <a:srgbClr val="000000"/>
            </a:solidFill>
          </a:ln>
        </p:spPr>
        <p:txBody>
          <a:bodyPr lIns="45719" rIns="45719" anchor="ctr"/>
          <a:lstStyle/>
          <a:p>
            <a:pPr algn="ctr">
              <a:defRPr>
                <a:solidFill>
                  <a:srgbClr val="FFFFFF"/>
                </a:solidFill>
              </a:defRPr>
            </a:pPr>
          </a:p>
        </p:txBody>
      </p:sp>
      <p:sp>
        <p:nvSpPr>
          <p:cNvPr id="816" name="手繪多邊形 106"/>
          <p:cNvSpPr/>
          <p:nvPr/>
        </p:nvSpPr>
        <p:spPr>
          <a:xfrm>
            <a:off x="5424332" y="3483747"/>
            <a:ext cx="469901" cy="354085"/>
          </a:xfrm>
          <a:custGeom>
            <a:avLst/>
            <a:gdLst/>
            <a:ahLst/>
            <a:cxnLst>
              <a:cxn ang="0">
                <a:pos x="wd2" y="hd2"/>
              </a:cxn>
              <a:cxn ang="5400000">
                <a:pos x="wd2" y="hd2"/>
              </a:cxn>
              <a:cxn ang="10800000">
                <a:pos x="wd2" y="hd2"/>
              </a:cxn>
              <a:cxn ang="16200000">
                <a:pos x="wd2" y="hd2"/>
              </a:cxn>
            </a:cxnLst>
            <a:rect l="0" t="0" r="r" b="b"/>
            <a:pathLst>
              <a:path w="21600" h="20074" fill="norm" stroke="1" extrusionOk="0">
                <a:moveTo>
                  <a:pt x="21600" y="294"/>
                </a:moveTo>
                <a:cubicBezTo>
                  <a:pt x="17903" y="-126"/>
                  <a:pt x="14205" y="-546"/>
                  <a:pt x="11676" y="2454"/>
                </a:cubicBezTo>
                <a:cubicBezTo>
                  <a:pt x="9146" y="5454"/>
                  <a:pt x="8368" y="15534"/>
                  <a:pt x="6422" y="18294"/>
                </a:cubicBezTo>
                <a:cubicBezTo>
                  <a:pt x="4476" y="21054"/>
                  <a:pt x="2238" y="20034"/>
                  <a:pt x="0" y="19014"/>
                </a:cubicBezTo>
              </a:path>
            </a:pathLst>
          </a:custGeom>
          <a:ln w="28575">
            <a:solidFill>
              <a:srgbClr val="000000"/>
            </a:solidFill>
          </a:ln>
        </p:spPr>
        <p:txBody>
          <a:bodyPr lIns="45719" rIns="45719" anchor="ctr"/>
          <a:lstStyle/>
          <a:p>
            <a:pPr algn="ctr">
              <a:defRPr>
                <a:solidFill>
                  <a:srgbClr val="FFFFFF"/>
                </a:solidFill>
              </a:defRPr>
            </a:pPr>
          </a:p>
        </p:txBody>
      </p:sp>
      <p:sp>
        <p:nvSpPr>
          <p:cNvPr id="817" name="手繪多邊形 107"/>
          <p:cNvSpPr/>
          <p:nvPr/>
        </p:nvSpPr>
        <p:spPr>
          <a:xfrm>
            <a:off x="5440676" y="5007076"/>
            <a:ext cx="469901" cy="354085"/>
          </a:xfrm>
          <a:custGeom>
            <a:avLst/>
            <a:gdLst/>
            <a:ahLst/>
            <a:cxnLst>
              <a:cxn ang="0">
                <a:pos x="wd2" y="hd2"/>
              </a:cxn>
              <a:cxn ang="5400000">
                <a:pos x="wd2" y="hd2"/>
              </a:cxn>
              <a:cxn ang="10800000">
                <a:pos x="wd2" y="hd2"/>
              </a:cxn>
              <a:cxn ang="16200000">
                <a:pos x="wd2" y="hd2"/>
              </a:cxn>
            </a:cxnLst>
            <a:rect l="0" t="0" r="r" b="b"/>
            <a:pathLst>
              <a:path w="21600" h="20074" fill="norm" stroke="1" extrusionOk="0">
                <a:moveTo>
                  <a:pt x="21600" y="294"/>
                </a:moveTo>
                <a:cubicBezTo>
                  <a:pt x="17903" y="-126"/>
                  <a:pt x="14205" y="-546"/>
                  <a:pt x="11676" y="2454"/>
                </a:cubicBezTo>
                <a:cubicBezTo>
                  <a:pt x="9146" y="5454"/>
                  <a:pt x="8368" y="15534"/>
                  <a:pt x="6422" y="18294"/>
                </a:cubicBezTo>
                <a:cubicBezTo>
                  <a:pt x="4476" y="21054"/>
                  <a:pt x="2238" y="20034"/>
                  <a:pt x="0" y="19014"/>
                </a:cubicBezTo>
              </a:path>
            </a:pathLst>
          </a:custGeom>
          <a:ln w="28575">
            <a:solidFill>
              <a:srgbClr val="000000"/>
            </a:solidFill>
          </a:ln>
        </p:spPr>
        <p:txBody>
          <a:bodyPr lIns="45719" rIns="45719" anchor="ctr"/>
          <a:lstStyle/>
          <a:p>
            <a:pPr algn="ctr">
              <a:defRPr>
                <a:solidFill>
                  <a:srgbClr val="FFFFFF"/>
                </a:solidFill>
              </a:defRPr>
            </a:pPr>
          </a:p>
        </p:txBody>
      </p:sp>
      <p:sp>
        <p:nvSpPr>
          <p:cNvPr id="818" name="手繪多邊形 108"/>
          <p:cNvSpPr/>
          <p:nvPr/>
        </p:nvSpPr>
        <p:spPr>
          <a:xfrm>
            <a:off x="7573272" y="3422327"/>
            <a:ext cx="469901" cy="354085"/>
          </a:xfrm>
          <a:custGeom>
            <a:avLst/>
            <a:gdLst/>
            <a:ahLst/>
            <a:cxnLst>
              <a:cxn ang="0">
                <a:pos x="wd2" y="hd2"/>
              </a:cxn>
              <a:cxn ang="5400000">
                <a:pos x="wd2" y="hd2"/>
              </a:cxn>
              <a:cxn ang="10800000">
                <a:pos x="wd2" y="hd2"/>
              </a:cxn>
              <a:cxn ang="16200000">
                <a:pos x="wd2" y="hd2"/>
              </a:cxn>
            </a:cxnLst>
            <a:rect l="0" t="0" r="r" b="b"/>
            <a:pathLst>
              <a:path w="21600" h="20074" fill="norm" stroke="1" extrusionOk="0">
                <a:moveTo>
                  <a:pt x="21600" y="294"/>
                </a:moveTo>
                <a:cubicBezTo>
                  <a:pt x="17903" y="-126"/>
                  <a:pt x="14205" y="-546"/>
                  <a:pt x="11676" y="2454"/>
                </a:cubicBezTo>
                <a:cubicBezTo>
                  <a:pt x="9146" y="5454"/>
                  <a:pt x="8368" y="15534"/>
                  <a:pt x="6422" y="18294"/>
                </a:cubicBezTo>
                <a:cubicBezTo>
                  <a:pt x="4476" y="21054"/>
                  <a:pt x="2238" y="20034"/>
                  <a:pt x="0" y="19014"/>
                </a:cubicBezTo>
              </a:path>
            </a:pathLst>
          </a:custGeom>
          <a:ln w="28575">
            <a:solidFill>
              <a:srgbClr val="000000"/>
            </a:solidFill>
          </a:ln>
        </p:spPr>
        <p:txBody>
          <a:bodyPr lIns="45719" rIns="45719" anchor="ctr"/>
          <a:lstStyle/>
          <a:p>
            <a:pPr algn="ctr">
              <a:defRPr>
                <a:solidFill>
                  <a:srgbClr val="FFFFFF"/>
                </a:solidFill>
              </a:defRPr>
            </a:pPr>
          </a:p>
        </p:txBody>
      </p:sp>
      <p:sp>
        <p:nvSpPr>
          <p:cNvPr id="819" name="手繪多邊形 109"/>
          <p:cNvSpPr/>
          <p:nvPr/>
        </p:nvSpPr>
        <p:spPr>
          <a:xfrm>
            <a:off x="7620359" y="5040511"/>
            <a:ext cx="469901" cy="354085"/>
          </a:xfrm>
          <a:custGeom>
            <a:avLst/>
            <a:gdLst/>
            <a:ahLst/>
            <a:cxnLst>
              <a:cxn ang="0">
                <a:pos x="wd2" y="hd2"/>
              </a:cxn>
              <a:cxn ang="5400000">
                <a:pos x="wd2" y="hd2"/>
              </a:cxn>
              <a:cxn ang="10800000">
                <a:pos x="wd2" y="hd2"/>
              </a:cxn>
              <a:cxn ang="16200000">
                <a:pos x="wd2" y="hd2"/>
              </a:cxn>
            </a:cxnLst>
            <a:rect l="0" t="0" r="r" b="b"/>
            <a:pathLst>
              <a:path w="21600" h="20074" fill="norm" stroke="1" extrusionOk="0">
                <a:moveTo>
                  <a:pt x="21600" y="294"/>
                </a:moveTo>
                <a:cubicBezTo>
                  <a:pt x="17903" y="-126"/>
                  <a:pt x="14205" y="-546"/>
                  <a:pt x="11676" y="2454"/>
                </a:cubicBezTo>
                <a:cubicBezTo>
                  <a:pt x="9146" y="5454"/>
                  <a:pt x="8368" y="15534"/>
                  <a:pt x="6422" y="18294"/>
                </a:cubicBezTo>
                <a:cubicBezTo>
                  <a:pt x="4476" y="21054"/>
                  <a:pt x="2238" y="20034"/>
                  <a:pt x="0" y="19014"/>
                </a:cubicBezTo>
              </a:path>
            </a:pathLst>
          </a:custGeom>
          <a:ln w="28575">
            <a:solidFill>
              <a:srgbClr val="000000"/>
            </a:solidFill>
          </a:ln>
        </p:spPr>
        <p:txBody>
          <a:bodyPr lIns="45719" rIns="45719" anchor="ctr"/>
          <a:lstStyle/>
          <a:p>
            <a:pPr algn="ctr">
              <a:defRPr>
                <a:solidFill>
                  <a:srgbClr val="FFFFFF"/>
                </a:solidFill>
              </a:defRPr>
            </a:pPr>
          </a:p>
        </p:txBody>
      </p:sp>
      <p:sp>
        <p:nvSpPr>
          <p:cNvPr id="820" name="文字方塊 112"/>
          <p:cNvSpPr txBox="1"/>
          <p:nvPr/>
        </p:nvSpPr>
        <p:spPr>
          <a:xfrm>
            <a:off x="2187431" y="3185364"/>
            <a:ext cx="251461" cy="39247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sz="2400"/>
            </a:lvl1pPr>
          </a:lstStyle>
          <a:p>
            <a:pPr/>
            <a:r>
              <a:t>1</a:t>
            </a:r>
          </a:p>
        </p:txBody>
      </p:sp>
      <p:sp>
        <p:nvSpPr>
          <p:cNvPr id="821" name="文字方塊 113"/>
          <p:cNvSpPr txBox="1"/>
          <p:nvPr/>
        </p:nvSpPr>
        <p:spPr>
          <a:xfrm>
            <a:off x="2354523" y="3773680"/>
            <a:ext cx="350240" cy="39247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sz="2400"/>
            </a:lvl1pPr>
          </a:lstStyle>
          <a:p>
            <a:pPr/>
            <a:r>
              <a:t>-2</a:t>
            </a:r>
          </a:p>
        </p:txBody>
      </p:sp>
      <p:sp>
        <p:nvSpPr>
          <p:cNvPr id="822" name="文字方塊 114"/>
          <p:cNvSpPr txBox="1"/>
          <p:nvPr/>
        </p:nvSpPr>
        <p:spPr>
          <a:xfrm>
            <a:off x="2052227" y="5290811"/>
            <a:ext cx="623998" cy="39247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sz="2400"/>
            </a:lvl1pPr>
          </a:lstStyle>
          <a:p>
            <a:pPr/>
            <a:r>
              <a:t>1</a:t>
            </a:r>
          </a:p>
        </p:txBody>
      </p:sp>
      <p:sp>
        <p:nvSpPr>
          <p:cNvPr id="823" name="文字方塊 115"/>
          <p:cNvSpPr txBox="1"/>
          <p:nvPr/>
        </p:nvSpPr>
        <p:spPr>
          <a:xfrm>
            <a:off x="2204506" y="4720499"/>
            <a:ext cx="623998" cy="39247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sz="2400"/>
            </a:lvl1pPr>
          </a:lstStyle>
          <a:p>
            <a:pPr/>
            <a:r>
              <a:t>-1</a:t>
            </a:r>
          </a:p>
        </p:txBody>
      </p:sp>
      <p:grpSp>
        <p:nvGrpSpPr>
          <p:cNvPr id="827" name="群組 122"/>
          <p:cNvGrpSpPr/>
          <p:nvPr/>
        </p:nvGrpSpPr>
        <p:grpSpPr>
          <a:xfrm>
            <a:off x="2905033" y="3766534"/>
            <a:ext cx="458288" cy="831948"/>
            <a:chOff x="0" y="0"/>
            <a:chExt cx="458286" cy="831947"/>
          </a:xfrm>
        </p:grpSpPr>
        <p:sp>
          <p:nvSpPr>
            <p:cNvPr id="824" name="矩形 116"/>
            <p:cNvSpPr/>
            <p:nvPr/>
          </p:nvSpPr>
          <p:spPr>
            <a:xfrm>
              <a:off x="0" y="383199"/>
              <a:ext cx="458287" cy="448749"/>
            </a:xfrm>
            <a:prstGeom prst="rect">
              <a:avLst/>
            </a:prstGeom>
            <a:solidFill>
              <a:srgbClr val="FDEADA"/>
            </a:solidFill>
            <a:ln w="9525" cap="flat">
              <a:solidFill>
                <a:srgbClr val="00B050"/>
              </a:solidFill>
              <a:prstDash val="solid"/>
              <a:round/>
            </a:ln>
            <a:effectLst>
              <a:outerShdw sx="100000" sy="100000" kx="0" ky="0" algn="b" rotWithShape="0" blurRad="38100" dist="20000" dir="5400000">
                <a:srgbClr val="000000">
                  <a:alpha val="38000"/>
                </a:srgbClr>
              </a:outerShdw>
            </a:effectLst>
          </p:spPr>
          <p:txBody>
            <a:bodyPr wrap="square" lIns="45719" tIns="45719" rIns="45719" bIns="45719" numCol="1" anchor="ctr">
              <a:noAutofit/>
            </a:bodyPr>
            <a:lstStyle/>
            <a:p>
              <a:pPr algn="ctr"/>
            </a:p>
          </p:txBody>
        </p:sp>
        <p:sp>
          <p:nvSpPr>
            <p:cNvPr id="825" name="直線單箭頭接點 118"/>
            <p:cNvSpPr/>
            <p:nvPr/>
          </p:nvSpPr>
          <p:spPr>
            <a:xfrm flipV="1">
              <a:off x="226901" y="0"/>
              <a:ext cx="1" cy="384193"/>
            </a:xfrm>
            <a:prstGeom prst="line">
              <a:avLst/>
            </a:prstGeom>
            <a:noFill/>
            <a:ln w="25400" cap="flat">
              <a:solidFill>
                <a:srgbClr val="000000"/>
              </a:solidFill>
              <a:prstDash val="solid"/>
              <a:round/>
              <a:tailEnd type="triangle" w="med" len="med"/>
            </a:ln>
            <a:effectLst/>
          </p:spPr>
          <p:txBody>
            <a:bodyPr wrap="square" lIns="45719" tIns="45719" rIns="45719" bIns="45719" numCol="1" anchor="t">
              <a:noAutofit/>
            </a:bodyPr>
            <a:lstStyle/>
            <a:p>
              <a:pPr/>
            </a:p>
          </p:txBody>
        </p:sp>
        <p:sp>
          <p:nvSpPr>
            <p:cNvPr id="826" name="文字方塊 119"/>
            <p:cNvSpPr txBox="1"/>
            <p:nvPr/>
          </p:nvSpPr>
          <p:spPr>
            <a:xfrm>
              <a:off x="62327" y="376740"/>
              <a:ext cx="350240" cy="39247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lgn="ctr">
                <a:defRPr sz="2400"/>
              </a:lvl1pPr>
            </a:lstStyle>
            <a:p>
              <a:pPr/>
              <a:r>
                <a:t>1</a:t>
              </a:r>
            </a:p>
          </p:txBody>
        </p:sp>
      </p:grpSp>
      <p:grpSp>
        <p:nvGrpSpPr>
          <p:cNvPr id="831" name="群組 130"/>
          <p:cNvGrpSpPr/>
          <p:nvPr/>
        </p:nvGrpSpPr>
        <p:grpSpPr>
          <a:xfrm>
            <a:off x="2914558" y="5315872"/>
            <a:ext cx="458288" cy="831948"/>
            <a:chOff x="0" y="0"/>
            <a:chExt cx="458286" cy="831947"/>
          </a:xfrm>
        </p:grpSpPr>
        <p:sp>
          <p:nvSpPr>
            <p:cNvPr id="828" name="矩形 131"/>
            <p:cNvSpPr/>
            <p:nvPr/>
          </p:nvSpPr>
          <p:spPr>
            <a:xfrm>
              <a:off x="0" y="383199"/>
              <a:ext cx="458287" cy="448749"/>
            </a:xfrm>
            <a:prstGeom prst="rect">
              <a:avLst/>
            </a:prstGeom>
            <a:solidFill>
              <a:srgbClr val="FDEADA"/>
            </a:solidFill>
            <a:ln w="9525" cap="flat">
              <a:solidFill>
                <a:srgbClr val="00B050"/>
              </a:solidFill>
              <a:prstDash val="solid"/>
              <a:round/>
            </a:ln>
            <a:effectLst>
              <a:outerShdw sx="100000" sy="100000" kx="0" ky="0" algn="b" rotWithShape="0" blurRad="38100" dist="20000" dir="5400000">
                <a:srgbClr val="000000">
                  <a:alpha val="38000"/>
                </a:srgbClr>
              </a:outerShdw>
            </a:effectLst>
          </p:spPr>
          <p:txBody>
            <a:bodyPr wrap="square" lIns="45719" tIns="45719" rIns="45719" bIns="45719" numCol="1" anchor="ctr">
              <a:noAutofit/>
            </a:bodyPr>
            <a:lstStyle/>
            <a:p>
              <a:pPr algn="ctr"/>
            </a:p>
          </p:txBody>
        </p:sp>
        <p:sp>
          <p:nvSpPr>
            <p:cNvPr id="829" name="直線單箭頭接點 132"/>
            <p:cNvSpPr/>
            <p:nvPr/>
          </p:nvSpPr>
          <p:spPr>
            <a:xfrm flipV="1">
              <a:off x="226901" y="0"/>
              <a:ext cx="1" cy="384193"/>
            </a:xfrm>
            <a:prstGeom prst="line">
              <a:avLst/>
            </a:prstGeom>
            <a:noFill/>
            <a:ln w="25400" cap="flat">
              <a:solidFill>
                <a:srgbClr val="000000"/>
              </a:solidFill>
              <a:prstDash val="solid"/>
              <a:round/>
              <a:tailEnd type="triangle" w="med" len="med"/>
            </a:ln>
            <a:effectLst/>
          </p:spPr>
          <p:txBody>
            <a:bodyPr wrap="square" lIns="45719" tIns="45719" rIns="45719" bIns="45719" numCol="1" anchor="t">
              <a:noAutofit/>
            </a:bodyPr>
            <a:lstStyle/>
            <a:p>
              <a:pPr/>
            </a:p>
          </p:txBody>
        </p:sp>
        <p:sp>
          <p:nvSpPr>
            <p:cNvPr id="830" name="文字方塊 133"/>
            <p:cNvSpPr txBox="1"/>
            <p:nvPr/>
          </p:nvSpPr>
          <p:spPr>
            <a:xfrm>
              <a:off x="62327" y="376740"/>
              <a:ext cx="350240" cy="39247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lgn="ctr">
                <a:defRPr sz="2400"/>
              </a:lvl1pPr>
            </a:lstStyle>
            <a:p>
              <a:pPr/>
              <a:r>
                <a:t>0</a:t>
              </a:r>
            </a:p>
          </p:txBody>
        </p:sp>
      </p:grpSp>
      <p:sp>
        <p:nvSpPr>
          <p:cNvPr id="832" name="文字方塊 134"/>
          <p:cNvSpPr txBox="1"/>
          <p:nvPr/>
        </p:nvSpPr>
        <p:spPr>
          <a:xfrm>
            <a:off x="2890037" y="3133044"/>
            <a:ext cx="338622" cy="39247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sz="2400">
                <a:solidFill>
                  <a:srgbClr val="FF0000"/>
                </a:solidFill>
              </a:defRPr>
            </a:lvl1pPr>
          </a:lstStyle>
          <a:p>
            <a:pPr/>
            <a:r>
              <a:t>4</a:t>
            </a:r>
          </a:p>
        </p:txBody>
      </p:sp>
      <p:sp>
        <p:nvSpPr>
          <p:cNvPr id="833" name="文字方塊 135"/>
          <p:cNvSpPr txBox="1"/>
          <p:nvPr/>
        </p:nvSpPr>
        <p:spPr>
          <a:xfrm>
            <a:off x="2775999" y="4736910"/>
            <a:ext cx="591275" cy="39247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sz="2400">
                <a:solidFill>
                  <a:srgbClr val="FF0000"/>
                </a:solidFill>
              </a:defRPr>
            </a:lvl1pPr>
          </a:lstStyle>
          <a:p>
            <a:pPr/>
            <a:r>
              <a:t>-2</a:t>
            </a:r>
          </a:p>
        </p:txBody>
      </p:sp>
      <p:sp>
        <p:nvSpPr>
          <p:cNvPr id="834" name="文字方塊 137"/>
          <p:cNvSpPr txBox="1"/>
          <p:nvPr/>
        </p:nvSpPr>
        <p:spPr>
          <a:xfrm>
            <a:off x="3542932" y="3094111"/>
            <a:ext cx="811643" cy="392471"/>
          </a:xfrm>
          <a:prstGeom prst="rect">
            <a:avLst/>
          </a:prstGeom>
          <a:gradFill>
            <a:gsLst>
              <a:gs pos="0">
                <a:srgbClr val="5E437E"/>
              </a:gs>
              <a:gs pos="80000">
                <a:srgbClr val="7B58A6"/>
              </a:gs>
              <a:gs pos="100000">
                <a:srgbClr val="7B57A8"/>
              </a:gs>
            </a:gsLst>
            <a:lin ang="16200000"/>
          </a:gradFill>
          <a:ln w="12700">
            <a:miter lim="400000"/>
          </a:ln>
          <a:effectLst>
            <a:outerShdw sx="100000" sy="100000" kx="0" ky="0" algn="b" rotWithShape="0" blurRad="38100" dist="23000" dir="5400000">
              <a:srgbClr val="000000">
                <a:alpha val="35000"/>
              </a:srgbClr>
            </a:outerShdw>
          </a:effectLst>
          <a:extLst>
            <a:ext uri="{C572A759-6A51-4108-AA02-DFA0A04FC94B}">
              <ma14:wrappingTextBoxFlag xmlns:ma14="http://schemas.microsoft.com/office/mac/drawingml/2011/main" val="1"/>
            </a:ext>
          </a:extLst>
        </p:spPr>
        <p:txBody>
          <a:bodyPr lIns="45719" rIns="45719">
            <a:spAutoFit/>
          </a:bodyPr>
          <a:lstStyle>
            <a:lvl1pPr algn="ctr">
              <a:defRPr sz="2400">
                <a:solidFill>
                  <a:srgbClr val="0000FF"/>
                </a:solidFill>
              </a:defRPr>
            </a:lvl1pPr>
          </a:lstStyle>
          <a:p>
            <a:pPr/>
            <a:r>
              <a:t>0.98</a:t>
            </a:r>
          </a:p>
        </p:txBody>
      </p:sp>
      <p:sp>
        <p:nvSpPr>
          <p:cNvPr id="835" name="文字方塊 138"/>
          <p:cNvSpPr txBox="1"/>
          <p:nvPr/>
        </p:nvSpPr>
        <p:spPr>
          <a:xfrm>
            <a:off x="3565252" y="4699642"/>
            <a:ext cx="811643" cy="392471"/>
          </a:xfrm>
          <a:prstGeom prst="rect">
            <a:avLst/>
          </a:prstGeom>
          <a:gradFill>
            <a:gsLst>
              <a:gs pos="0">
                <a:srgbClr val="5E437E"/>
              </a:gs>
              <a:gs pos="80000">
                <a:srgbClr val="7B58A6"/>
              </a:gs>
              <a:gs pos="100000">
                <a:srgbClr val="7B57A8"/>
              </a:gs>
            </a:gsLst>
            <a:lin ang="16200000"/>
          </a:gradFill>
          <a:ln w="12700">
            <a:miter lim="400000"/>
          </a:ln>
          <a:effectLst>
            <a:outerShdw sx="100000" sy="100000" kx="0" ky="0" algn="b" rotWithShape="0" blurRad="38100" dist="23000" dir="5400000">
              <a:srgbClr val="000000">
                <a:alpha val="35000"/>
              </a:srgbClr>
            </a:outerShdw>
          </a:effectLst>
          <a:extLst>
            <a:ext uri="{C572A759-6A51-4108-AA02-DFA0A04FC94B}">
              <ma14:wrappingTextBoxFlag xmlns:ma14="http://schemas.microsoft.com/office/mac/drawingml/2011/main" val="1"/>
            </a:ext>
          </a:extLst>
        </p:spPr>
        <p:txBody>
          <a:bodyPr lIns="45719" rIns="45719">
            <a:spAutoFit/>
          </a:bodyPr>
          <a:lstStyle>
            <a:lvl1pPr algn="ctr">
              <a:defRPr sz="2400">
                <a:solidFill>
                  <a:srgbClr val="0000FF"/>
                </a:solidFill>
              </a:defRPr>
            </a:lvl1pPr>
          </a:lstStyle>
          <a:p>
            <a:pPr/>
            <a:r>
              <a:t>0.12</a:t>
            </a:r>
          </a:p>
        </p:txBody>
      </p:sp>
      <p:sp>
        <p:nvSpPr>
          <p:cNvPr id="836" name="文字方塊 139"/>
          <p:cNvSpPr txBox="1"/>
          <p:nvPr/>
        </p:nvSpPr>
        <p:spPr>
          <a:xfrm>
            <a:off x="4432839" y="3164508"/>
            <a:ext cx="251461" cy="39247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sz="2400"/>
            </a:lvl1pPr>
          </a:lstStyle>
          <a:p>
            <a:pPr/>
            <a:r>
              <a:t>2</a:t>
            </a:r>
          </a:p>
        </p:txBody>
      </p:sp>
      <p:sp>
        <p:nvSpPr>
          <p:cNvPr id="837" name="文字方塊 140"/>
          <p:cNvSpPr txBox="1"/>
          <p:nvPr/>
        </p:nvSpPr>
        <p:spPr>
          <a:xfrm>
            <a:off x="4599931" y="3752824"/>
            <a:ext cx="350240" cy="39247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sz="2400"/>
            </a:lvl1pPr>
          </a:lstStyle>
          <a:p>
            <a:pPr/>
            <a:r>
              <a:t>-1</a:t>
            </a:r>
          </a:p>
        </p:txBody>
      </p:sp>
      <p:sp>
        <p:nvSpPr>
          <p:cNvPr id="838" name="文字方塊 141"/>
          <p:cNvSpPr txBox="1"/>
          <p:nvPr/>
        </p:nvSpPr>
        <p:spPr>
          <a:xfrm>
            <a:off x="4297634" y="5269955"/>
            <a:ext cx="623998" cy="39247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sz="2400"/>
            </a:lvl1pPr>
          </a:lstStyle>
          <a:p>
            <a:pPr/>
            <a:r>
              <a:t>-1</a:t>
            </a:r>
          </a:p>
        </p:txBody>
      </p:sp>
      <p:sp>
        <p:nvSpPr>
          <p:cNvPr id="839" name="文字方塊 142"/>
          <p:cNvSpPr txBox="1"/>
          <p:nvPr/>
        </p:nvSpPr>
        <p:spPr>
          <a:xfrm>
            <a:off x="4449914" y="4699642"/>
            <a:ext cx="623998" cy="39247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sz="2400"/>
            </a:lvl1pPr>
          </a:lstStyle>
          <a:p>
            <a:pPr/>
            <a:r>
              <a:t>-2</a:t>
            </a:r>
          </a:p>
        </p:txBody>
      </p:sp>
      <p:sp>
        <p:nvSpPr>
          <p:cNvPr id="840" name="文字方塊 143"/>
          <p:cNvSpPr txBox="1"/>
          <p:nvPr/>
        </p:nvSpPr>
        <p:spPr>
          <a:xfrm>
            <a:off x="6605618" y="3165425"/>
            <a:ext cx="251461" cy="39247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sz="2400"/>
            </a:lvl1pPr>
          </a:lstStyle>
          <a:p>
            <a:pPr/>
            <a:r>
              <a:t>3</a:t>
            </a:r>
          </a:p>
        </p:txBody>
      </p:sp>
      <p:sp>
        <p:nvSpPr>
          <p:cNvPr id="841" name="文字方塊 144"/>
          <p:cNvSpPr txBox="1"/>
          <p:nvPr/>
        </p:nvSpPr>
        <p:spPr>
          <a:xfrm>
            <a:off x="6772709" y="3753742"/>
            <a:ext cx="350240" cy="39247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sz="2400"/>
            </a:lvl1pPr>
          </a:lstStyle>
          <a:p>
            <a:pPr/>
            <a:r>
              <a:t>-1</a:t>
            </a:r>
          </a:p>
        </p:txBody>
      </p:sp>
      <p:sp>
        <p:nvSpPr>
          <p:cNvPr id="842" name="文字方塊 145"/>
          <p:cNvSpPr txBox="1"/>
          <p:nvPr/>
        </p:nvSpPr>
        <p:spPr>
          <a:xfrm>
            <a:off x="6470413" y="5270872"/>
            <a:ext cx="623998" cy="39247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sz="2400"/>
            </a:lvl1pPr>
          </a:lstStyle>
          <a:p>
            <a:pPr/>
            <a:r>
              <a:t>4</a:t>
            </a:r>
          </a:p>
        </p:txBody>
      </p:sp>
      <p:sp>
        <p:nvSpPr>
          <p:cNvPr id="843" name="文字方塊 146"/>
          <p:cNvSpPr txBox="1"/>
          <p:nvPr/>
        </p:nvSpPr>
        <p:spPr>
          <a:xfrm>
            <a:off x="6622692" y="4700559"/>
            <a:ext cx="623998" cy="39247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sz="2400"/>
            </a:lvl1pPr>
          </a:lstStyle>
          <a:p>
            <a:pPr/>
            <a:r>
              <a:t>-1</a:t>
            </a:r>
          </a:p>
        </p:txBody>
      </p:sp>
      <p:sp>
        <p:nvSpPr>
          <p:cNvPr id="844" name="文字方塊 149"/>
          <p:cNvSpPr txBox="1"/>
          <p:nvPr/>
        </p:nvSpPr>
        <p:spPr>
          <a:xfrm>
            <a:off x="5686719" y="3157522"/>
            <a:ext cx="811643" cy="392471"/>
          </a:xfrm>
          <a:prstGeom prst="rect">
            <a:avLst/>
          </a:prstGeom>
          <a:gradFill>
            <a:gsLst>
              <a:gs pos="0">
                <a:srgbClr val="5E437E"/>
              </a:gs>
              <a:gs pos="80000">
                <a:srgbClr val="7B58A6"/>
              </a:gs>
              <a:gs pos="100000">
                <a:srgbClr val="7B57A8"/>
              </a:gs>
            </a:gsLst>
            <a:lin ang="16200000"/>
          </a:gradFill>
          <a:ln w="12700">
            <a:miter lim="400000"/>
          </a:ln>
          <a:effectLst>
            <a:outerShdw sx="100000" sy="100000" kx="0" ky="0" algn="b" rotWithShape="0" blurRad="38100" dist="23000" dir="5400000">
              <a:srgbClr val="000000">
                <a:alpha val="35000"/>
              </a:srgbClr>
            </a:outerShdw>
          </a:effectLst>
          <a:extLst>
            <a:ext uri="{C572A759-6A51-4108-AA02-DFA0A04FC94B}">
              <ma14:wrappingTextBoxFlag xmlns:ma14="http://schemas.microsoft.com/office/mac/drawingml/2011/main" val="1"/>
            </a:ext>
          </a:extLst>
        </p:spPr>
        <p:txBody>
          <a:bodyPr lIns="45719" rIns="45719">
            <a:spAutoFit/>
          </a:bodyPr>
          <a:lstStyle>
            <a:lvl1pPr algn="ctr">
              <a:defRPr sz="2400">
                <a:solidFill>
                  <a:srgbClr val="0000FF"/>
                </a:solidFill>
              </a:defRPr>
            </a:lvl1pPr>
          </a:lstStyle>
          <a:p>
            <a:pPr/>
            <a:r>
              <a:t>0.86</a:t>
            </a:r>
          </a:p>
        </p:txBody>
      </p:sp>
      <p:sp>
        <p:nvSpPr>
          <p:cNvPr id="845" name="文字方塊 150"/>
          <p:cNvSpPr txBox="1"/>
          <p:nvPr/>
        </p:nvSpPr>
        <p:spPr>
          <a:xfrm>
            <a:off x="5709039" y="4763053"/>
            <a:ext cx="811643" cy="392471"/>
          </a:xfrm>
          <a:prstGeom prst="rect">
            <a:avLst/>
          </a:prstGeom>
          <a:gradFill>
            <a:gsLst>
              <a:gs pos="0">
                <a:srgbClr val="5E437E"/>
              </a:gs>
              <a:gs pos="80000">
                <a:srgbClr val="7B58A6"/>
              </a:gs>
              <a:gs pos="100000">
                <a:srgbClr val="7B57A8"/>
              </a:gs>
            </a:gsLst>
            <a:lin ang="16200000"/>
          </a:gradFill>
          <a:ln w="12700">
            <a:miter lim="400000"/>
          </a:ln>
          <a:effectLst>
            <a:outerShdw sx="100000" sy="100000" kx="0" ky="0" algn="b" rotWithShape="0" blurRad="38100" dist="23000" dir="5400000">
              <a:srgbClr val="000000">
                <a:alpha val="35000"/>
              </a:srgbClr>
            </a:outerShdw>
          </a:effectLst>
          <a:extLst>
            <a:ext uri="{C572A759-6A51-4108-AA02-DFA0A04FC94B}">
              <ma14:wrappingTextBoxFlag xmlns:ma14="http://schemas.microsoft.com/office/mac/drawingml/2011/main" val="1"/>
            </a:ext>
          </a:extLst>
        </p:spPr>
        <p:txBody>
          <a:bodyPr lIns="45719" rIns="45719">
            <a:spAutoFit/>
          </a:bodyPr>
          <a:lstStyle>
            <a:lvl1pPr algn="ctr">
              <a:defRPr sz="2400">
                <a:solidFill>
                  <a:srgbClr val="0000FF"/>
                </a:solidFill>
              </a:defRPr>
            </a:lvl1pPr>
          </a:lstStyle>
          <a:p>
            <a:pPr/>
            <a:r>
              <a:t>0.11</a:t>
            </a:r>
          </a:p>
        </p:txBody>
      </p:sp>
      <p:sp>
        <p:nvSpPr>
          <p:cNvPr id="846" name="文字方塊 153"/>
          <p:cNvSpPr txBox="1"/>
          <p:nvPr/>
        </p:nvSpPr>
        <p:spPr>
          <a:xfrm>
            <a:off x="7939654" y="3118284"/>
            <a:ext cx="811643" cy="392470"/>
          </a:xfrm>
          <a:prstGeom prst="rect">
            <a:avLst/>
          </a:prstGeom>
          <a:gradFill>
            <a:gsLst>
              <a:gs pos="0">
                <a:srgbClr val="5E437E"/>
              </a:gs>
              <a:gs pos="80000">
                <a:srgbClr val="7B58A6"/>
              </a:gs>
              <a:gs pos="100000">
                <a:srgbClr val="7B57A8"/>
              </a:gs>
            </a:gsLst>
            <a:lin ang="16200000"/>
          </a:gradFill>
          <a:ln w="12700">
            <a:miter lim="400000"/>
          </a:ln>
          <a:effectLst>
            <a:outerShdw sx="100000" sy="100000" kx="0" ky="0" algn="b" rotWithShape="0" blurRad="38100" dist="23000" dir="5400000">
              <a:srgbClr val="000000">
                <a:alpha val="35000"/>
              </a:srgbClr>
            </a:outerShdw>
          </a:effectLst>
          <a:extLst>
            <a:ext uri="{C572A759-6A51-4108-AA02-DFA0A04FC94B}">
              <ma14:wrappingTextBoxFlag xmlns:ma14="http://schemas.microsoft.com/office/mac/drawingml/2011/main" val="1"/>
            </a:ext>
          </a:extLst>
        </p:spPr>
        <p:txBody>
          <a:bodyPr lIns="45719" rIns="45719">
            <a:spAutoFit/>
          </a:bodyPr>
          <a:lstStyle>
            <a:lvl1pPr algn="ctr">
              <a:defRPr sz="2400">
                <a:solidFill>
                  <a:srgbClr val="0000FF"/>
                </a:solidFill>
              </a:defRPr>
            </a:lvl1pPr>
          </a:lstStyle>
          <a:p>
            <a:pPr/>
            <a:r>
              <a:t>0.62</a:t>
            </a:r>
          </a:p>
        </p:txBody>
      </p:sp>
      <p:sp>
        <p:nvSpPr>
          <p:cNvPr id="847" name="文字方塊 154"/>
          <p:cNvSpPr txBox="1"/>
          <p:nvPr/>
        </p:nvSpPr>
        <p:spPr>
          <a:xfrm>
            <a:off x="7961973" y="4723815"/>
            <a:ext cx="811643" cy="392470"/>
          </a:xfrm>
          <a:prstGeom prst="rect">
            <a:avLst/>
          </a:prstGeom>
          <a:gradFill>
            <a:gsLst>
              <a:gs pos="0">
                <a:srgbClr val="5E437E"/>
              </a:gs>
              <a:gs pos="80000">
                <a:srgbClr val="7B58A6"/>
              </a:gs>
              <a:gs pos="100000">
                <a:srgbClr val="7B57A8"/>
              </a:gs>
            </a:gsLst>
            <a:lin ang="16200000"/>
          </a:gradFill>
          <a:ln w="12700">
            <a:miter lim="400000"/>
          </a:ln>
          <a:effectLst>
            <a:outerShdw sx="100000" sy="100000" kx="0" ky="0" algn="b" rotWithShape="0" blurRad="38100" dist="23000" dir="5400000">
              <a:srgbClr val="000000">
                <a:alpha val="35000"/>
              </a:srgbClr>
            </a:outerShdw>
          </a:effectLst>
          <a:extLst>
            <a:ext uri="{C572A759-6A51-4108-AA02-DFA0A04FC94B}">
              <ma14:wrappingTextBoxFlag xmlns:ma14="http://schemas.microsoft.com/office/mac/drawingml/2011/main" val="1"/>
            </a:ext>
          </a:extLst>
        </p:spPr>
        <p:txBody>
          <a:bodyPr lIns="45719" rIns="45719">
            <a:spAutoFit/>
          </a:bodyPr>
          <a:lstStyle>
            <a:lvl1pPr algn="ctr">
              <a:defRPr sz="2400">
                <a:solidFill>
                  <a:srgbClr val="0000FF"/>
                </a:solidFill>
              </a:defRPr>
            </a:lvl1pPr>
          </a:lstStyle>
          <a:p>
            <a:pPr/>
            <a:r>
              <a:t>0.83</a:t>
            </a:r>
          </a:p>
        </p:txBody>
      </p:sp>
      <p:grpSp>
        <p:nvGrpSpPr>
          <p:cNvPr id="851" name="群組 96"/>
          <p:cNvGrpSpPr/>
          <p:nvPr/>
        </p:nvGrpSpPr>
        <p:grpSpPr>
          <a:xfrm>
            <a:off x="5107678" y="3754418"/>
            <a:ext cx="458288" cy="831948"/>
            <a:chOff x="0" y="0"/>
            <a:chExt cx="458286" cy="831947"/>
          </a:xfrm>
        </p:grpSpPr>
        <p:sp>
          <p:nvSpPr>
            <p:cNvPr id="848" name="矩形 97"/>
            <p:cNvSpPr/>
            <p:nvPr/>
          </p:nvSpPr>
          <p:spPr>
            <a:xfrm>
              <a:off x="0" y="383199"/>
              <a:ext cx="458287" cy="448749"/>
            </a:xfrm>
            <a:prstGeom prst="rect">
              <a:avLst/>
            </a:prstGeom>
            <a:solidFill>
              <a:srgbClr val="FDEADA"/>
            </a:solidFill>
            <a:ln w="9525" cap="flat">
              <a:solidFill>
                <a:srgbClr val="00B050"/>
              </a:solidFill>
              <a:prstDash val="solid"/>
              <a:round/>
            </a:ln>
            <a:effectLst>
              <a:outerShdw sx="100000" sy="100000" kx="0" ky="0" algn="b" rotWithShape="0" blurRad="38100" dist="20000" dir="5400000">
                <a:srgbClr val="000000">
                  <a:alpha val="38000"/>
                </a:srgbClr>
              </a:outerShdw>
            </a:effectLst>
          </p:spPr>
          <p:txBody>
            <a:bodyPr wrap="square" lIns="45719" tIns="45719" rIns="45719" bIns="45719" numCol="1" anchor="ctr">
              <a:noAutofit/>
            </a:bodyPr>
            <a:lstStyle/>
            <a:p>
              <a:pPr algn="ctr"/>
            </a:p>
          </p:txBody>
        </p:sp>
        <p:sp>
          <p:nvSpPr>
            <p:cNvPr id="849" name="直線單箭頭接點 98"/>
            <p:cNvSpPr/>
            <p:nvPr/>
          </p:nvSpPr>
          <p:spPr>
            <a:xfrm flipV="1">
              <a:off x="226901" y="0"/>
              <a:ext cx="1" cy="384193"/>
            </a:xfrm>
            <a:prstGeom prst="line">
              <a:avLst/>
            </a:prstGeom>
            <a:noFill/>
            <a:ln w="25400" cap="flat">
              <a:solidFill>
                <a:srgbClr val="000000"/>
              </a:solidFill>
              <a:prstDash val="solid"/>
              <a:round/>
              <a:tailEnd type="triangle" w="med" len="med"/>
            </a:ln>
            <a:effectLst/>
          </p:spPr>
          <p:txBody>
            <a:bodyPr wrap="square" lIns="45719" tIns="45719" rIns="45719" bIns="45719" numCol="1" anchor="t">
              <a:noAutofit/>
            </a:bodyPr>
            <a:lstStyle/>
            <a:p>
              <a:pPr/>
            </a:p>
          </p:txBody>
        </p:sp>
        <p:sp>
          <p:nvSpPr>
            <p:cNvPr id="850" name="文字方塊 101"/>
            <p:cNvSpPr txBox="1"/>
            <p:nvPr/>
          </p:nvSpPr>
          <p:spPr>
            <a:xfrm>
              <a:off x="62327" y="376740"/>
              <a:ext cx="350240" cy="39247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lgn="ctr">
                <a:defRPr sz="2400"/>
              </a:lvl1pPr>
            </a:lstStyle>
            <a:p>
              <a:pPr/>
              <a:r>
                <a:t>0</a:t>
              </a:r>
            </a:p>
          </p:txBody>
        </p:sp>
      </p:grpSp>
      <p:grpSp>
        <p:nvGrpSpPr>
          <p:cNvPr id="855" name="群組 104"/>
          <p:cNvGrpSpPr/>
          <p:nvPr/>
        </p:nvGrpSpPr>
        <p:grpSpPr>
          <a:xfrm>
            <a:off x="5110055" y="5278742"/>
            <a:ext cx="458288" cy="831948"/>
            <a:chOff x="0" y="0"/>
            <a:chExt cx="458286" cy="831947"/>
          </a:xfrm>
        </p:grpSpPr>
        <p:sp>
          <p:nvSpPr>
            <p:cNvPr id="852" name="矩形 117"/>
            <p:cNvSpPr/>
            <p:nvPr/>
          </p:nvSpPr>
          <p:spPr>
            <a:xfrm>
              <a:off x="0" y="383199"/>
              <a:ext cx="458287" cy="448749"/>
            </a:xfrm>
            <a:prstGeom prst="rect">
              <a:avLst/>
            </a:prstGeom>
            <a:solidFill>
              <a:srgbClr val="FDEADA"/>
            </a:solidFill>
            <a:ln w="9525" cap="flat">
              <a:solidFill>
                <a:srgbClr val="00B050"/>
              </a:solidFill>
              <a:prstDash val="solid"/>
              <a:round/>
            </a:ln>
            <a:effectLst>
              <a:outerShdw sx="100000" sy="100000" kx="0" ky="0" algn="b" rotWithShape="0" blurRad="38100" dist="20000" dir="5400000">
                <a:srgbClr val="000000">
                  <a:alpha val="38000"/>
                </a:srgbClr>
              </a:outerShdw>
            </a:effectLst>
          </p:spPr>
          <p:txBody>
            <a:bodyPr wrap="square" lIns="45719" tIns="45719" rIns="45719" bIns="45719" numCol="1" anchor="ctr">
              <a:noAutofit/>
            </a:bodyPr>
            <a:lstStyle/>
            <a:p>
              <a:pPr algn="ctr"/>
            </a:p>
          </p:txBody>
        </p:sp>
        <p:sp>
          <p:nvSpPr>
            <p:cNvPr id="853" name="直線單箭頭接點 121"/>
            <p:cNvSpPr/>
            <p:nvPr/>
          </p:nvSpPr>
          <p:spPr>
            <a:xfrm flipV="1">
              <a:off x="226901" y="0"/>
              <a:ext cx="1" cy="384193"/>
            </a:xfrm>
            <a:prstGeom prst="line">
              <a:avLst/>
            </a:prstGeom>
            <a:noFill/>
            <a:ln w="25400" cap="flat">
              <a:solidFill>
                <a:srgbClr val="000000"/>
              </a:solidFill>
              <a:prstDash val="solid"/>
              <a:round/>
              <a:tailEnd type="triangle" w="med" len="med"/>
            </a:ln>
            <a:effectLst/>
          </p:spPr>
          <p:txBody>
            <a:bodyPr wrap="square" lIns="45719" tIns="45719" rIns="45719" bIns="45719" numCol="1" anchor="t">
              <a:noAutofit/>
            </a:bodyPr>
            <a:lstStyle/>
            <a:p>
              <a:pPr/>
            </a:p>
          </p:txBody>
        </p:sp>
        <p:sp>
          <p:nvSpPr>
            <p:cNvPr id="854" name="文字方塊 123"/>
            <p:cNvSpPr txBox="1"/>
            <p:nvPr/>
          </p:nvSpPr>
          <p:spPr>
            <a:xfrm>
              <a:off x="62327" y="376740"/>
              <a:ext cx="350240" cy="39247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lgn="ctr">
                <a:defRPr sz="2400"/>
              </a:lvl1pPr>
            </a:lstStyle>
            <a:p>
              <a:pPr/>
              <a:r>
                <a:t>0</a:t>
              </a:r>
            </a:p>
          </p:txBody>
        </p:sp>
      </p:grpSp>
      <p:grpSp>
        <p:nvGrpSpPr>
          <p:cNvPr id="859" name="群組 124"/>
          <p:cNvGrpSpPr/>
          <p:nvPr/>
        </p:nvGrpSpPr>
        <p:grpSpPr>
          <a:xfrm>
            <a:off x="7285918" y="3749226"/>
            <a:ext cx="458288" cy="831948"/>
            <a:chOff x="0" y="0"/>
            <a:chExt cx="458286" cy="831947"/>
          </a:xfrm>
        </p:grpSpPr>
        <p:sp>
          <p:nvSpPr>
            <p:cNvPr id="856" name="矩形 125"/>
            <p:cNvSpPr/>
            <p:nvPr/>
          </p:nvSpPr>
          <p:spPr>
            <a:xfrm>
              <a:off x="0" y="383199"/>
              <a:ext cx="458287" cy="448749"/>
            </a:xfrm>
            <a:prstGeom prst="rect">
              <a:avLst/>
            </a:prstGeom>
            <a:solidFill>
              <a:srgbClr val="FDEADA"/>
            </a:solidFill>
            <a:ln w="9525" cap="flat">
              <a:solidFill>
                <a:srgbClr val="00B050"/>
              </a:solidFill>
              <a:prstDash val="solid"/>
              <a:round/>
            </a:ln>
            <a:effectLst>
              <a:outerShdw sx="100000" sy="100000" kx="0" ky="0" algn="b" rotWithShape="0" blurRad="38100" dist="20000" dir="5400000">
                <a:srgbClr val="000000">
                  <a:alpha val="38000"/>
                </a:srgbClr>
              </a:outerShdw>
            </a:effectLst>
          </p:spPr>
          <p:txBody>
            <a:bodyPr wrap="square" lIns="45719" tIns="45719" rIns="45719" bIns="45719" numCol="1" anchor="ctr">
              <a:noAutofit/>
            </a:bodyPr>
            <a:lstStyle/>
            <a:p>
              <a:pPr algn="ctr"/>
            </a:p>
          </p:txBody>
        </p:sp>
        <p:sp>
          <p:nvSpPr>
            <p:cNvPr id="857" name="直線單箭頭接點 126"/>
            <p:cNvSpPr/>
            <p:nvPr/>
          </p:nvSpPr>
          <p:spPr>
            <a:xfrm flipV="1">
              <a:off x="226901" y="0"/>
              <a:ext cx="1" cy="384193"/>
            </a:xfrm>
            <a:prstGeom prst="line">
              <a:avLst/>
            </a:prstGeom>
            <a:noFill/>
            <a:ln w="25400" cap="flat">
              <a:solidFill>
                <a:srgbClr val="000000"/>
              </a:solidFill>
              <a:prstDash val="solid"/>
              <a:round/>
              <a:tailEnd type="triangle" w="med" len="med"/>
            </a:ln>
            <a:effectLst/>
          </p:spPr>
          <p:txBody>
            <a:bodyPr wrap="square" lIns="45719" tIns="45719" rIns="45719" bIns="45719" numCol="1" anchor="t">
              <a:noAutofit/>
            </a:bodyPr>
            <a:lstStyle/>
            <a:p>
              <a:pPr/>
            </a:p>
          </p:txBody>
        </p:sp>
        <p:sp>
          <p:nvSpPr>
            <p:cNvPr id="858" name="文字方塊 127"/>
            <p:cNvSpPr txBox="1"/>
            <p:nvPr/>
          </p:nvSpPr>
          <p:spPr>
            <a:xfrm>
              <a:off x="62327" y="376740"/>
              <a:ext cx="350240" cy="39247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lgn="ctr">
                <a:defRPr sz="2400"/>
              </a:lvl1pPr>
            </a:lstStyle>
            <a:p>
              <a:pPr/>
              <a:r>
                <a:t>-2</a:t>
              </a:r>
            </a:p>
          </p:txBody>
        </p:sp>
      </p:grpSp>
      <p:grpSp>
        <p:nvGrpSpPr>
          <p:cNvPr id="863" name="群組 128"/>
          <p:cNvGrpSpPr/>
          <p:nvPr/>
        </p:nvGrpSpPr>
        <p:grpSpPr>
          <a:xfrm>
            <a:off x="7339997" y="5306062"/>
            <a:ext cx="458288" cy="831948"/>
            <a:chOff x="0" y="0"/>
            <a:chExt cx="458286" cy="831947"/>
          </a:xfrm>
        </p:grpSpPr>
        <p:sp>
          <p:nvSpPr>
            <p:cNvPr id="860" name="矩形 129"/>
            <p:cNvSpPr/>
            <p:nvPr/>
          </p:nvSpPr>
          <p:spPr>
            <a:xfrm>
              <a:off x="0" y="383199"/>
              <a:ext cx="458287" cy="448749"/>
            </a:xfrm>
            <a:prstGeom prst="rect">
              <a:avLst/>
            </a:prstGeom>
            <a:solidFill>
              <a:srgbClr val="FDEADA"/>
            </a:solidFill>
            <a:ln w="9525" cap="flat">
              <a:solidFill>
                <a:srgbClr val="00B050"/>
              </a:solidFill>
              <a:prstDash val="solid"/>
              <a:round/>
            </a:ln>
            <a:effectLst>
              <a:outerShdw sx="100000" sy="100000" kx="0" ky="0" algn="b" rotWithShape="0" blurRad="38100" dist="20000" dir="5400000">
                <a:srgbClr val="000000">
                  <a:alpha val="38000"/>
                </a:srgbClr>
              </a:outerShdw>
            </a:effectLst>
          </p:spPr>
          <p:txBody>
            <a:bodyPr wrap="square" lIns="45719" tIns="45719" rIns="45719" bIns="45719" numCol="1" anchor="ctr">
              <a:noAutofit/>
            </a:bodyPr>
            <a:lstStyle/>
            <a:p>
              <a:pPr algn="ctr"/>
            </a:p>
          </p:txBody>
        </p:sp>
        <p:sp>
          <p:nvSpPr>
            <p:cNvPr id="861" name="直線單箭頭接點 147"/>
            <p:cNvSpPr/>
            <p:nvPr/>
          </p:nvSpPr>
          <p:spPr>
            <a:xfrm flipV="1">
              <a:off x="226901" y="0"/>
              <a:ext cx="1" cy="384193"/>
            </a:xfrm>
            <a:prstGeom prst="line">
              <a:avLst/>
            </a:prstGeom>
            <a:noFill/>
            <a:ln w="25400" cap="flat">
              <a:solidFill>
                <a:srgbClr val="000000"/>
              </a:solidFill>
              <a:prstDash val="solid"/>
              <a:round/>
              <a:tailEnd type="triangle" w="med" len="med"/>
            </a:ln>
            <a:effectLst/>
          </p:spPr>
          <p:txBody>
            <a:bodyPr wrap="square" lIns="45719" tIns="45719" rIns="45719" bIns="45719" numCol="1" anchor="t">
              <a:noAutofit/>
            </a:bodyPr>
            <a:lstStyle/>
            <a:p>
              <a:pPr/>
            </a:p>
          </p:txBody>
        </p:sp>
        <p:sp>
          <p:nvSpPr>
            <p:cNvPr id="862" name="文字方塊 148"/>
            <p:cNvSpPr txBox="1"/>
            <p:nvPr/>
          </p:nvSpPr>
          <p:spPr>
            <a:xfrm>
              <a:off x="62327" y="376740"/>
              <a:ext cx="350240" cy="39247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lgn="ctr">
                <a:defRPr sz="2400"/>
              </a:lvl1pPr>
            </a:lstStyle>
            <a:p>
              <a:pPr/>
              <a:r>
                <a:t>2</a:t>
              </a:r>
            </a:p>
          </p:txBody>
        </p:sp>
      </p:grpSp>
      <p:sp>
        <p:nvSpPr>
          <p:cNvPr id="864" name="矩形 120"/>
          <p:cNvSpPr/>
          <p:nvPr/>
        </p:nvSpPr>
        <p:spPr>
          <a:xfrm>
            <a:off x="1182675" y="3483747"/>
            <a:ext cx="342901" cy="342901"/>
          </a:xfrm>
          <a:prstGeom prst="rect">
            <a:avLst/>
          </a:prstGeom>
          <a:gradFill>
            <a:gsLst>
              <a:gs pos="0">
                <a:schemeClr val="accent4">
                  <a:hueOff val="-206663"/>
                  <a:satOff val="29896"/>
                  <a:lumOff val="29240"/>
                </a:schemeClr>
              </a:gs>
              <a:gs pos="35000">
                <a:srgbClr val="D8C9EE"/>
              </a:gs>
              <a:gs pos="100000">
                <a:schemeClr val="accent4">
                  <a:hueOff val="-242556"/>
                  <a:satOff val="32941"/>
                  <a:lumOff val="43328"/>
                </a:schemeClr>
              </a:gs>
            </a:gsLst>
            <a:lin ang="16200000"/>
          </a:gradFill>
          <a:ln>
            <a:solidFill>
              <a:srgbClr val="7D60A0"/>
            </a:solidFill>
          </a:ln>
          <a:effectLst>
            <a:outerShdw sx="100000" sy="100000" kx="0" ky="0" algn="b" rotWithShape="0" blurRad="38100" dist="20000" dir="5400000">
              <a:srgbClr val="000000">
                <a:alpha val="38000"/>
              </a:srgbClr>
            </a:outerShdw>
          </a:effectLst>
        </p:spPr>
        <p:txBody>
          <a:bodyPr lIns="45719" rIns="45719" anchor="ctr"/>
          <a:lstStyle/>
          <a:p>
            <a:pPr algn="ctr"/>
          </a:p>
        </p:txBody>
      </p:sp>
      <p:sp>
        <p:nvSpPr>
          <p:cNvPr id="865" name="矩形 136"/>
          <p:cNvSpPr/>
          <p:nvPr/>
        </p:nvSpPr>
        <p:spPr>
          <a:xfrm>
            <a:off x="1151433" y="5125520"/>
            <a:ext cx="342901" cy="342901"/>
          </a:xfrm>
          <a:prstGeom prst="rect">
            <a:avLst/>
          </a:prstGeom>
          <a:gradFill>
            <a:gsLst>
              <a:gs pos="0">
                <a:schemeClr val="accent4">
                  <a:hueOff val="-206663"/>
                  <a:satOff val="29896"/>
                  <a:lumOff val="29240"/>
                </a:schemeClr>
              </a:gs>
              <a:gs pos="35000">
                <a:srgbClr val="D8C9EE"/>
              </a:gs>
              <a:gs pos="100000">
                <a:schemeClr val="accent4">
                  <a:hueOff val="-242556"/>
                  <a:satOff val="32941"/>
                  <a:lumOff val="43328"/>
                </a:schemeClr>
              </a:gs>
            </a:gsLst>
            <a:lin ang="16200000"/>
          </a:gradFill>
          <a:ln>
            <a:solidFill>
              <a:srgbClr val="7D60A0"/>
            </a:solidFill>
          </a:ln>
          <a:effectLst>
            <a:outerShdw sx="100000" sy="100000" kx="0" ky="0" algn="b" rotWithShape="0" blurRad="38100" dist="20000" dir="5400000">
              <a:srgbClr val="000000">
                <a:alpha val="38000"/>
              </a:srgbClr>
            </a:outerShdw>
          </a:effectLst>
        </p:spPr>
        <p:txBody>
          <a:bodyPr lIns="45719" rIns="45719" anchor="ctr"/>
          <a:lstStyle/>
          <a:p>
            <a:pPr algn="ctr"/>
          </a:p>
        </p:txBody>
      </p:sp>
      <p:sp>
        <p:nvSpPr>
          <p:cNvPr id="866" name="文字方塊 151"/>
          <p:cNvSpPr txBox="1"/>
          <p:nvPr/>
        </p:nvSpPr>
        <p:spPr>
          <a:xfrm>
            <a:off x="1240564" y="3470292"/>
            <a:ext cx="251460" cy="39247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sz="2400">
                <a:solidFill>
                  <a:srgbClr val="0000FF"/>
                </a:solidFill>
              </a:defRPr>
            </a:lvl1pPr>
          </a:lstStyle>
          <a:p>
            <a:pPr/>
            <a:r>
              <a:t>1</a:t>
            </a:r>
          </a:p>
        </p:txBody>
      </p:sp>
      <p:sp>
        <p:nvSpPr>
          <p:cNvPr id="867" name="文字方塊 152"/>
          <p:cNvSpPr txBox="1"/>
          <p:nvPr/>
        </p:nvSpPr>
        <p:spPr>
          <a:xfrm>
            <a:off x="1134779" y="5069723"/>
            <a:ext cx="397302" cy="39247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sz="2400">
                <a:solidFill>
                  <a:srgbClr val="0000FF"/>
                </a:solidFill>
              </a:defRPr>
            </a:lvl1pPr>
          </a:lstStyle>
          <a:p>
            <a:pPr/>
            <a:r>
              <a:t>-1</a:t>
            </a:r>
          </a:p>
        </p:txBody>
      </p:sp>
      <p:sp>
        <p:nvSpPr>
          <p:cNvPr id="868" name="文字方塊 136"/>
          <p:cNvSpPr txBox="1"/>
          <p:nvPr/>
        </p:nvSpPr>
        <p:spPr>
          <a:xfrm>
            <a:off x="2339512" y="6683934"/>
            <a:ext cx="1677282" cy="368744"/>
          </a:xfrm>
          <a:prstGeom prst="rect">
            <a:avLst/>
          </a:prstGeom>
          <a:ln w="12700">
            <a:miter lim="400000"/>
          </a:ln>
        </p:spPr>
        <p:txBody>
          <a:bodyPr wrap="none" lIns="0" tIns="0" rIns="0" bIns="0">
            <a:spAutoFit/>
          </a:bodyPr>
          <a:lstStyle/>
          <a:p>
            <a:pPr defTabSz="914400" latinLnBrk="1">
              <a:defRPr sz="1800"/>
            </a:pPr>
            <a14:m>
              <m:oMathPara>
                <m:oMathParaPr>
                  <m:jc m:val="centerGroup"/>
                </m:oMathParaPr>
                <m:oMath>
                  <m:r>
                    <a:rPr xmlns:a="http://schemas.openxmlformats.org/drawingml/2006/main" sz="2800" i="1">
                      <a:solidFill>
                        <a:srgbClr val="000000"/>
                      </a:solidFill>
                      <a:latin typeface="Cambria Math" panose="02040503050406030204" pitchFamily="18" charset="0"/>
                    </a:rPr>
                    <m:t>𝑓</m:t>
                  </m:r>
                  <m:r>
                    <a:rPr xmlns:a="http://schemas.openxmlformats.org/drawingml/2006/main" sz="2800" i="1">
                      <a:solidFill>
                        <a:srgbClr val="000000"/>
                      </a:solidFill>
                      <a:latin typeface="Cambria Math" panose="02040503050406030204" pitchFamily="18" charset="0"/>
                    </a:rPr>
                    <m:t>:</m:t>
                  </m:r>
                  <m:sSup>
                    <m:e>
                      <m:r>
                        <a:rPr xmlns:a="http://schemas.openxmlformats.org/drawingml/2006/main" sz="2800" i="1">
                          <a:solidFill>
                            <a:srgbClr val="000000"/>
                          </a:solidFill>
                          <a:latin typeface="Cambria Math" panose="02040503050406030204" pitchFamily="18" charset="0"/>
                        </a:rPr>
                        <m:t>𝑅</m:t>
                      </m:r>
                    </m:e>
                    <m:sup>
                      <m:r>
                        <a:rPr xmlns:a="http://schemas.openxmlformats.org/drawingml/2006/main" sz="2800" i="1">
                          <a:solidFill>
                            <a:srgbClr val="000000"/>
                          </a:solidFill>
                          <a:latin typeface="Cambria Math" panose="02040503050406030204" pitchFamily="18" charset="0"/>
                        </a:rPr>
                        <m:t>2</m:t>
                      </m:r>
                    </m:sup>
                  </m:sSup>
                  <m:r>
                    <a:rPr xmlns:a="http://schemas.openxmlformats.org/drawingml/2006/main" sz="2800" i="1">
                      <a:solidFill>
                        <a:srgbClr val="000000"/>
                      </a:solidFill>
                      <a:latin typeface="Cambria Math" panose="02040503050406030204" pitchFamily="18" charset="0"/>
                    </a:rPr>
                    <m:t>→</m:t>
                  </m:r>
                  <m:sSup>
                    <m:e>
                      <m:r>
                        <a:rPr xmlns:a="http://schemas.openxmlformats.org/drawingml/2006/main" sz="2800" i="1">
                          <a:solidFill>
                            <a:srgbClr val="000000"/>
                          </a:solidFill>
                          <a:latin typeface="Cambria Math" panose="02040503050406030204" pitchFamily="18" charset="0"/>
                        </a:rPr>
                        <m:t>𝑅</m:t>
                      </m:r>
                    </m:e>
                    <m:sup>
                      <m:r>
                        <a:rPr xmlns:a="http://schemas.openxmlformats.org/drawingml/2006/main" sz="2800" i="1">
                          <a:solidFill>
                            <a:srgbClr val="000000"/>
                          </a:solidFill>
                          <a:latin typeface="Cambria Math" panose="02040503050406030204" pitchFamily="18" charset="0"/>
                        </a:rPr>
                        <m:t>2</m:t>
                      </m:r>
                    </m:sup>
                  </m:sSup>
                </m:oMath>
              </m:oMathPara>
            </a14:m>
            <a:endParaRPr sz="2800"/>
          </a:p>
        </p:txBody>
      </p:sp>
      <p:sp>
        <p:nvSpPr>
          <p:cNvPr id="869" name="文字方塊 120"/>
          <p:cNvSpPr txBox="1"/>
          <p:nvPr/>
        </p:nvSpPr>
        <p:spPr>
          <a:xfrm>
            <a:off x="4791931" y="6514317"/>
            <a:ext cx="2982220" cy="874777"/>
          </a:xfrm>
          <a:prstGeom prst="rect">
            <a:avLst/>
          </a:prstGeom>
          <a:ln w="12700">
            <a:miter lim="400000"/>
          </a:ln>
        </p:spPr>
        <p:txBody>
          <a:bodyPr wrap="none" lIns="0" tIns="0" rIns="0" bIns="0">
            <a:spAutoFit/>
          </a:bodyPr>
          <a:lstStyle/>
          <a:p>
            <a:pPr defTabSz="914400" latinLnBrk="1">
              <a:defRPr sz="1800"/>
            </a:pPr>
            <a14:m>
              <m:oMathPara>
                <m:oMathParaPr>
                  <m:jc m:val="centerGroup"/>
                </m:oMathParaPr>
                <m:oMath>
                  <m:r>
                    <a:rPr xmlns:a="http://schemas.openxmlformats.org/drawingml/2006/main" sz="2800" i="1">
                      <a:solidFill>
                        <a:srgbClr val="000000"/>
                      </a:solidFill>
                      <a:latin typeface="Cambria Math" panose="02040503050406030204" pitchFamily="18" charset="0"/>
                    </a:rPr>
                    <m:t>𝑓</m:t>
                  </m:r>
                  <m:d>
                    <m:dPr>
                      <m:ctrlPr>
                        <a:rPr xmlns:a="http://schemas.openxmlformats.org/drawingml/2006/main" sz="2800" i="1">
                          <a:solidFill>
                            <a:srgbClr val="000000"/>
                          </a:solidFill>
                          <a:latin typeface="Cambria Math" panose="02040503050406030204" pitchFamily="18" charset="0"/>
                        </a:rPr>
                      </m:ctrlPr>
                    </m:dPr>
                    <m:e>
                      <m:d>
                        <m:dPr>
                          <m:ctrlPr>
                            <a:rPr xmlns:a="http://schemas.openxmlformats.org/drawingml/2006/main" sz="2800" i="1">
                              <a:solidFill>
                                <a:srgbClr val="000000"/>
                              </a:solidFill>
                              <a:latin typeface="Cambria Math" panose="02040503050406030204" pitchFamily="18" charset="0"/>
                            </a:rPr>
                          </m:ctrlPr>
                          <m:begChr m:val="["/>
                          <m:endChr m:val="]"/>
                        </m:dPr>
                        <m:e>
                          <m:eqArr>
                            <m:eqArrPr>
                              <m:ctrlPr>
                                <a:rPr xmlns:a="http://schemas.openxmlformats.org/drawingml/2006/main" sz="2800" i="1">
                                  <a:solidFill>
                                    <a:srgbClr val="000000"/>
                                  </a:solidFill>
                                  <a:latin typeface="Cambria Math" panose="02040503050406030204" pitchFamily="18" charset="0"/>
                                </a:rPr>
                              </m:ctrlPr>
                            </m:eqArrPr>
                            <m:e>
                              <m:r>
                                <a:rPr xmlns:a="http://schemas.openxmlformats.org/drawingml/2006/main" sz="2800" i="1">
                                  <a:solidFill>
                                    <a:srgbClr val="000000"/>
                                  </a:solidFill>
                                  <a:latin typeface="Cambria Math" panose="02040503050406030204" pitchFamily="18" charset="0"/>
                                </a:rPr>
                                <m:t>1</m:t>
                              </m:r>
                            </m:e>
                            <m:e>
                              <m:r>
                                <a:rPr xmlns:a="http://schemas.openxmlformats.org/drawingml/2006/main" sz="2800" i="1">
                                  <a:solidFill>
                                    <a:srgbClr val="000000"/>
                                  </a:solidFill>
                                  <a:latin typeface="Cambria Math" panose="02040503050406030204" pitchFamily="18" charset="0"/>
                                </a:rPr>
                                <m:t>−</m:t>
                              </m:r>
                              <m:r>
                                <a:rPr xmlns:a="http://schemas.openxmlformats.org/drawingml/2006/main" sz="2800" i="1">
                                  <a:solidFill>
                                    <a:srgbClr val="000000"/>
                                  </a:solidFill>
                                  <a:latin typeface="Cambria Math" panose="02040503050406030204" pitchFamily="18" charset="0"/>
                                </a:rPr>
                                <m:t>1</m:t>
                              </m:r>
                            </m:e>
                          </m:eqArr>
                        </m:e>
                      </m:d>
                    </m:e>
                  </m:d>
                  <m:r>
                    <a:rPr xmlns:a="http://schemas.openxmlformats.org/drawingml/2006/main" sz="2800" i="1">
                      <a:solidFill>
                        <a:srgbClr val="000000"/>
                      </a:solidFill>
                      <a:latin typeface="Cambria Math" panose="02040503050406030204" pitchFamily="18" charset="0"/>
                    </a:rPr>
                    <m:t>=</m:t>
                  </m:r>
                  <m:d>
                    <m:dPr>
                      <m:ctrlPr>
                        <a:rPr xmlns:a="http://schemas.openxmlformats.org/drawingml/2006/main" sz="2800" i="1">
                          <a:solidFill>
                            <a:srgbClr val="000000"/>
                          </a:solidFill>
                          <a:latin typeface="Cambria Math" panose="02040503050406030204" pitchFamily="18" charset="0"/>
                        </a:rPr>
                      </m:ctrlPr>
                      <m:begChr m:val="["/>
                      <m:endChr m:val="]"/>
                    </m:dPr>
                    <m:e>
                      <m:eqArr>
                        <m:eqArrPr>
                          <m:ctrlPr>
                            <a:rPr xmlns:a="http://schemas.openxmlformats.org/drawingml/2006/main" sz="2800" i="1">
                              <a:solidFill>
                                <a:srgbClr val="000000"/>
                              </a:solidFill>
                              <a:latin typeface="Cambria Math" panose="02040503050406030204" pitchFamily="18" charset="0"/>
                            </a:rPr>
                          </m:ctrlPr>
                        </m:eqArrPr>
                        <m:e>
                          <m:r>
                            <a:rPr xmlns:a="http://schemas.openxmlformats.org/drawingml/2006/main" sz="2800" i="1">
                              <a:solidFill>
                                <a:srgbClr val="000000"/>
                              </a:solidFill>
                              <a:latin typeface="Cambria Math" panose="02040503050406030204" pitchFamily="18" charset="0"/>
                            </a:rPr>
                            <m:t>0</m:t>
                          </m:r>
                          <m:r>
                            <a:rPr xmlns:a="http://schemas.openxmlformats.org/drawingml/2006/main" sz="2800" i="1">
                              <a:solidFill>
                                <a:srgbClr val="000000"/>
                              </a:solidFill>
                              <a:latin typeface="Cambria Math" panose="02040503050406030204" pitchFamily="18" charset="0"/>
                            </a:rPr>
                            <m:t>.</m:t>
                          </m:r>
                          <m:r>
                            <a:rPr xmlns:a="http://schemas.openxmlformats.org/drawingml/2006/main" sz="2800" i="1">
                              <a:solidFill>
                                <a:srgbClr val="000000"/>
                              </a:solidFill>
                              <a:latin typeface="Cambria Math" panose="02040503050406030204" pitchFamily="18" charset="0"/>
                            </a:rPr>
                            <m:t>62</m:t>
                          </m:r>
                        </m:e>
                        <m:e>
                          <m:r>
                            <a:rPr xmlns:a="http://schemas.openxmlformats.org/drawingml/2006/main" sz="2800" i="1">
                              <a:solidFill>
                                <a:srgbClr val="000000"/>
                              </a:solidFill>
                              <a:latin typeface="Cambria Math" panose="02040503050406030204" pitchFamily="18" charset="0"/>
                            </a:rPr>
                            <m:t>0.83</m:t>
                          </m:r>
                        </m:e>
                      </m:eqArr>
                    </m:e>
                  </m:d>
                </m:oMath>
              </m:oMathPara>
            </a14:m>
            <a:endParaRPr sz="2800"/>
          </a:p>
        </p:txBody>
      </p:sp>
      <p:sp>
        <p:nvSpPr>
          <p:cNvPr id="870" name="TextBox 85"/>
          <p:cNvSpPr txBox="1"/>
          <p:nvPr/>
        </p:nvSpPr>
        <p:spPr>
          <a:xfrm>
            <a:off x="1618535" y="7526179"/>
            <a:ext cx="6821329" cy="22851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sz="1000"/>
            </a:lvl1pPr>
          </a:lstStyle>
          <a:p>
            <a:pPr/>
            <a:r>
              <a:t>Slide credit: Hung-yi Lee – Deep Learning Tutorial</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844"/>
                                        </p:tgtEl>
                                        <p:attrNameLst>
                                          <p:attrName>style.visibility</p:attrName>
                                        </p:attrNameLst>
                                      </p:cBhvr>
                                      <p:to>
                                        <p:strVal val="visible"/>
                                      </p:to>
                                    </p:set>
                                  </p:childTnLst>
                                </p:cTn>
                              </p:par>
                            </p:childTnLst>
                          </p:cTn>
                        </p:par>
                        <p:par>
                          <p:cTn id="7" fill="hold">
                            <p:stCondLst>
                              <p:cond delay="0"/>
                            </p:stCondLst>
                            <p:childTnLst>
                              <p:par>
                                <p:cTn id="8" presetClass="entr" nodeType="afterEffect" presetSubtype="0" presetID="1" grpId="2" fill="hold">
                                  <p:stCondLst>
                                    <p:cond delay="0"/>
                                  </p:stCondLst>
                                  <p:iterate type="el" backwards="0">
                                    <p:tmAbs val="0"/>
                                  </p:iterate>
                                  <p:childTnLst>
                                    <p:set>
                                      <p:cBhvr>
                                        <p:cTn id="9" fill="hold"/>
                                        <p:tgtEl>
                                          <p:spTgt spid="845"/>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Class="entr" nodeType="clickEffect" presetSubtype="0" presetID="1" grpId="3" fill="hold">
                                  <p:stCondLst>
                                    <p:cond delay="0"/>
                                  </p:stCondLst>
                                  <p:iterate type="el" backwards="0">
                                    <p:tmAbs val="0"/>
                                  </p:iterate>
                                  <p:childTnLst>
                                    <p:set>
                                      <p:cBhvr>
                                        <p:cTn id="13" fill="hold"/>
                                        <p:tgtEl>
                                          <p:spTgt spid="846"/>
                                        </p:tgtEl>
                                        <p:attrNameLst>
                                          <p:attrName>style.visibility</p:attrName>
                                        </p:attrNameLst>
                                      </p:cBhvr>
                                      <p:to>
                                        <p:strVal val="visible"/>
                                      </p:to>
                                    </p:set>
                                  </p:childTnLst>
                                </p:cTn>
                              </p:par>
                            </p:childTnLst>
                          </p:cTn>
                        </p:par>
                        <p:par>
                          <p:cTn id="14" fill="hold">
                            <p:stCondLst>
                              <p:cond delay="0"/>
                            </p:stCondLst>
                            <p:childTnLst>
                              <p:par>
                                <p:cTn id="15" presetClass="entr" nodeType="afterEffect" presetSubtype="0" presetID="1" grpId="4" fill="hold">
                                  <p:stCondLst>
                                    <p:cond delay="0"/>
                                  </p:stCondLst>
                                  <p:iterate type="el" backwards="0">
                                    <p:tmAbs val="0"/>
                                  </p:iterate>
                                  <p:childTnLst>
                                    <p:set>
                                      <p:cBhvr>
                                        <p:cTn id="16" fill="hold"/>
                                        <p:tgtEl>
                                          <p:spTgt spid="84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Class="entr" nodeType="clickEffect" presetSubtype="0" presetID="1" grpId="5" fill="hold">
                                  <p:stCondLst>
                                    <p:cond delay="0"/>
                                  </p:stCondLst>
                                  <p:iterate type="el" backwards="0">
                                    <p:tmAbs val="0"/>
                                  </p:iterate>
                                  <p:childTnLst>
                                    <p:set>
                                      <p:cBhvr>
                                        <p:cTn id="20" fill="hold"/>
                                        <p:tgtEl>
                                          <p:spTgt spid="868"/>
                                        </p:tgtEl>
                                        <p:attrNameLst>
                                          <p:attrName>style.visibility</p:attrName>
                                        </p:attrNameLst>
                                      </p:cBhvr>
                                      <p:to>
                                        <p:strVal val="visible"/>
                                      </p:to>
                                    </p:set>
                                  </p:childTnLst>
                                </p:cTn>
                              </p:par>
                            </p:childTnLst>
                          </p:cTn>
                        </p:par>
                        <p:par>
                          <p:cTn id="21" fill="hold">
                            <p:stCondLst>
                              <p:cond delay="0"/>
                            </p:stCondLst>
                            <p:childTnLst>
                              <p:par>
                                <p:cTn id="22" presetClass="entr" nodeType="afterEffect" presetSubtype="0" presetID="1" grpId="6" fill="hold">
                                  <p:stCondLst>
                                    <p:cond delay="0"/>
                                  </p:stCondLst>
                                  <p:iterate type="el" backwards="0">
                                    <p:tmAbs val="0"/>
                                  </p:iterate>
                                  <p:childTnLst>
                                    <p:set>
                                      <p:cBhvr>
                                        <p:cTn id="23" fill="hold"/>
                                        <p:tgtEl>
                                          <p:spTgt spid="86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847" grpId="4"/>
      <p:bldP build="whole" bldLvl="1" animBg="1" rev="0" advAuto="0" spid="844" grpId="1"/>
      <p:bldP build="whole" bldLvl="1" animBg="1" rev="0" advAuto="0" spid="846" grpId="3"/>
      <p:bldP build="whole" bldLvl="1" animBg="1" rev="0" advAuto="0" spid="868" grpId="5"/>
      <p:bldP build="whole" bldLvl="1" animBg="1" rev="0" advAuto="0" spid="869" grpId="6"/>
      <p:bldP build="whole" bldLvl="1" animBg="1" rev="0" advAuto="0" spid="845" grpId="2"/>
    </p:bldLst>
  </p:timing>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72" name="TextBox 3"/>
          <p:cNvSpPr txBox="1"/>
          <p:nvPr>
            <p:ph type="sldNum" sz="quarter" idx="2"/>
          </p:nvPr>
        </p:nvSpPr>
        <p:spPr>
          <a:xfrm>
            <a:off x="9760731" y="7458470"/>
            <a:ext cx="258625" cy="24830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873" name="Title 1"/>
          <p:cNvSpPr txBox="1"/>
          <p:nvPr>
            <p:ph type="title"/>
          </p:nvPr>
        </p:nvSpPr>
        <p:spPr>
          <a:prstGeom prst="rect">
            <a:avLst/>
          </a:prstGeom>
        </p:spPr>
        <p:txBody>
          <a:bodyPr/>
          <a:lstStyle/>
          <a:p>
            <a:pPr/>
            <a:r>
              <a:t>Matrix Operation</a:t>
            </a:r>
          </a:p>
        </p:txBody>
      </p:sp>
      <p:sp>
        <p:nvSpPr>
          <p:cNvPr id="874" name="Content Placeholder 2"/>
          <p:cNvSpPr txBox="1"/>
          <p:nvPr>
            <p:ph type="body" idx="1"/>
          </p:nvPr>
        </p:nvSpPr>
        <p:spPr>
          <a:xfrm>
            <a:off x="276672" y="2090802"/>
            <a:ext cx="9584267" cy="5367668"/>
          </a:xfrm>
          <a:prstGeom prst="rect">
            <a:avLst/>
          </a:prstGeom>
        </p:spPr>
        <p:txBody>
          <a:bodyPr/>
          <a:lstStyle/>
          <a:p>
            <a:pPr/>
            <a:r>
              <a:t>Matrix operations are helpful when working with multidimensional inputs and outputs</a:t>
            </a:r>
          </a:p>
        </p:txBody>
      </p:sp>
      <p:sp>
        <p:nvSpPr>
          <p:cNvPr id="875" name="Content Placeholder 4"/>
          <p:cNvSpPr txBox="1"/>
          <p:nvPr/>
        </p:nvSpPr>
        <p:spPr>
          <a:xfrm>
            <a:off x="322392" y="1509936"/>
            <a:ext cx="6101248" cy="350294"/>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defTabSz="914322">
              <a:spcBef>
                <a:spcPts val="300"/>
              </a:spcBef>
              <a:defRPr i="1" sz="1400">
                <a:latin typeface="Arial"/>
                <a:ea typeface="Arial"/>
                <a:cs typeface="Arial"/>
                <a:sym typeface="Arial"/>
              </a:defRPr>
            </a:lvl1pPr>
          </a:lstStyle>
          <a:p>
            <a:pPr/>
            <a:r>
              <a:t>Introduction to Neural Networks</a:t>
            </a:r>
          </a:p>
        </p:txBody>
      </p:sp>
      <p:sp>
        <p:nvSpPr>
          <p:cNvPr id="876" name="橢圓 19"/>
          <p:cNvSpPr/>
          <p:nvPr/>
        </p:nvSpPr>
        <p:spPr>
          <a:xfrm>
            <a:off x="2443140" y="3568691"/>
            <a:ext cx="574159" cy="574159"/>
          </a:xfrm>
          <a:prstGeom prst="ellipse">
            <a:avLst/>
          </a:prstGeom>
          <a:gradFill>
            <a:gsLst>
              <a:gs pos="0">
                <a:schemeClr val="accent1">
                  <a:hueOff val="357503"/>
                  <a:satOff val="54545"/>
                  <a:lumOff val="29273"/>
                </a:schemeClr>
              </a:gs>
              <a:gs pos="35000">
                <a:srgbClr val="BDD4FF"/>
              </a:gs>
              <a:gs pos="100000">
                <a:schemeClr val="accent1">
                  <a:hueOff val="418253"/>
                  <a:satOff val="54545"/>
                  <a:lumOff val="42493"/>
                </a:schemeClr>
              </a:gs>
            </a:gsLst>
            <a:lin ang="16200000"/>
          </a:gradFill>
          <a:ln>
            <a:solidFill>
              <a:srgbClr val="4A7EBB"/>
            </a:solidFill>
          </a:ln>
          <a:effectLst>
            <a:outerShdw sx="100000" sy="100000" kx="0" ky="0" algn="b" rotWithShape="0" blurRad="38100" dist="20000" dir="5400000">
              <a:srgbClr val="000000">
                <a:alpha val="38000"/>
              </a:srgbClr>
            </a:outerShdw>
          </a:effectLst>
        </p:spPr>
        <p:txBody>
          <a:bodyPr lIns="45719" rIns="45719" anchor="ctr"/>
          <a:lstStyle/>
          <a:p>
            <a:pPr algn="ctr"/>
          </a:p>
        </p:txBody>
      </p:sp>
      <p:sp>
        <p:nvSpPr>
          <p:cNvPr id="877" name="橢圓 20"/>
          <p:cNvSpPr/>
          <p:nvPr/>
        </p:nvSpPr>
        <p:spPr>
          <a:xfrm>
            <a:off x="2431857" y="5116386"/>
            <a:ext cx="574159" cy="574159"/>
          </a:xfrm>
          <a:prstGeom prst="ellipse">
            <a:avLst/>
          </a:prstGeom>
          <a:gradFill>
            <a:gsLst>
              <a:gs pos="0">
                <a:schemeClr val="accent1">
                  <a:hueOff val="357503"/>
                  <a:satOff val="54545"/>
                  <a:lumOff val="29273"/>
                </a:schemeClr>
              </a:gs>
              <a:gs pos="35000">
                <a:srgbClr val="BDD4FF"/>
              </a:gs>
              <a:gs pos="100000">
                <a:schemeClr val="accent1">
                  <a:hueOff val="418253"/>
                  <a:satOff val="54545"/>
                  <a:lumOff val="42493"/>
                </a:schemeClr>
              </a:gs>
            </a:gsLst>
            <a:lin ang="16200000"/>
          </a:gradFill>
          <a:ln>
            <a:solidFill>
              <a:srgbClr val="4A7EBB"/>
            </a:solidFill>
          </a:ln>
          <a:effectLst>
            <a:outerShdw sx="100000" sy="100000" kx="0" ky="0" algn="b" rotWithShape="0" blurRad="38100" dist="20000" dir="5400000">
              <a:srgbClr val="000000">
                <a:alpha val="38000"/>
              </a:srgbClr>
            </a:outerShdw>
          </a:effectLst>
        </p:spPr>
        <p:txBody>
          <a:bodyPr lIns="45719" rIns="45719" anchor="ctr"/>
          <a:lstStyle/>
          <a:p>
            <a:pPr algn="ctr"/>
          </a:p>
        </p:txBody>
      </p:sp>
      <p:grpSp>
        <p:nvGrpSpPr>
          <p:cNvPr id="883" name="群組 83"/>
          <p:cNvGrpSpPr/>
          <p:nvPr/>
        </p:nvGrpSpPr>
        <p:grpSpPr>
          <a:xfrm>
            <a:off x="826935" y="3844920"/>
            <a:ext cx="1588877" cy="1639571"/>
            <a:chOff x="0" y="0"/>
            <a:chExt cx="1588875" cy="1639570"/>
          </a:xfrm>
        </p:grpSpPr>
        <p:sp>
          <p:nvSpPr>
            <p:cNvPr id="878" name="直線單箭頭接點 49"/>
            <p:cNvSpPr/>
            <p:nvPr/>
          </p:nvSpPr>
          <p:spPr>
            <a:xfrm flipV="1">
              <a:off x="0" y="48193"/>
              <a:ext cx="1574938" cy="1585168"/>
            </a:xfrm>
            <a:prstGeom prst="line">
              <a:avLst/>
            </a:prstGeom>
            <a:noFill/>
            <a:ln w="25400" cap="flat">
              <a:solidFill>
                <a:srgbClr val="000000"/>
              </a:solidFill>
              <a:prstDash val="solid"/>
              <a:round/>
              <a:tailEnd type="triangle" w="med" len="med"/>
            </a:ln>
            <a:effectLst/>
          </p:spPr>
          <p:txBody>
            <a:bodyPr wrap="square" lIns="45719" tIns="45719" rIns="45719" bIns="45719" numCol="1" anchor="t">
              <a:noAutofit/>
            </a:bodyPr>
            <a:lstStyle/>
            <a:p>
              <a:pPr/>
            </a:p>
          </p:txBody>
        </p:sp>
        <p:grpSp>
          <p:nvGrpSpPr>
            <p:cNvPr id="882" name="群組 82"/>
            <p:cNvGrpSpPr/>
            <p:nvPr/>
          </p:nvGrpSpPr>
          <p:grpSpPr>
            <a:xfrm>
              <a:off x="12036" y="0"/>
              <a:ext cx="1576841" cy="1639571"/>
              <a:chOff x="0" y="0"/>
              <a:chExt cx="1576839" cy="1639569"/>
            </a:xfrm>
          </p:grpSpPr>
          <p:sp>
            <p:nvSpPr>
              <p:cNvPr id="879" name="直線單箭頭接點 47"/>
              <p:cNvSpPr/>
              <p:nvPr/>
            </p:nvSpPr>
            <p:spPr>
              <a:xfrm>
                <a:off x="22375" y="0"/>
                <a:ext cx="1548875" cy="1608927"/>
              </a:xfrm>
              <a:prstGeom prst="line">
                <a:avLst/>
              </a:prstGeom>
              <a:noFill/>
              <a:ln w="25400" cap="flat">
                <a:solidFill>
                  <a:srgbClr val="000000"/>
                </a:solidFill>
                <a:prstDash val="solid"/>
                <a:round/>
                <a:tailEnd type="triangle" w="med" len="med"/>
              </a:ln>
              <a:effectLst/>
            </p:spPr>
            <p:txBody>
              <a:bodyPr wrap="square" lIns="45719" tIns="45719" rIns="45719" bIns="45719" numCol="1" anchor="t">
                <a:noAutofit/>
              </a:bodyPr>
              <a:lstStyle/>
              <a:p>
                <a:pPr/>
              </a:p>
            </p:txBody>
          </p:sp>
          <p:sp>
            <p:nvSpPr>
              <p:cNvPr id="880" name="直線單箭頭接點 50"/>
              <p:cNvSpPr/>
              <p:nvPr/>
            </p:nvSpPr>
            <p:spPr>
              <a:xfrm>
                <a:off x="0" y="1639570"/>
                <a:ext cx="1576840" cy="1"/>
              </a:xfrm>
              <a:prstGeom prst="line">
                <a:avLst/>
              </a:prstGeom>
              <a:noFill/>
              <a:ln w="25400" cap="flat">
                <a:solidFill>
                  <a:srgbClr val="000000"/>
                </a:solidFill>
                <a:prstDash val="solid"/>
                <a:round/>
                <a:tailEnd type="triangle" w="med" len="med"/>
              </a:ln>
              <a:effectLst/>
            </p:spPr>
            <p:txBody>
              <a:bodyPr wrap="square" lIns="45719" tIns="45719" rIns="45719" bIns="45719" numCol="1" anchor="t">
                <a:noAutofit/>
              </a:bodyPr>
              <a:lstStyle/>
              <a:p>
                <a:pPr/>
              </a:p>
            </p:txBody>
          </p:sp>
          <p:sp>
            <p:nvSpPr>
              <p:cNvPr id="881" name="直線單箭頭接點 79"/>
              <p:cNvSpPr/>
              <p:nvPr/>
            </p:nvSpPr>
            <p:spPr>
              <a:xfrm>
                <a:off x="0" y="1269"/>
                <a:ext cx="1576840" cy="1"/>
              </a:xfrm>
              <a:prstGeom prst="line">
                <a:avLst/>
              </a:prstGeom>
              <a:noFill/>
              <a:ln w="25400" cap="flat">
                <a:solidFill>
                  <a:srgbClr val="000000"/>
                </a:solidFill>
                <a:prstDash val="solid"/>
                <a:round/>
                <a:tailEnd type="triangle" w="med" len="med"/>
              </a:ln>
              <a:effectLst/>
            </p:spPr>
            <p:txBody>
              <a:bodyPr wrap="square" lIns="45719" tIns="45719" rIns="45719" bIns="45719" numCol="1" anchor="t">
                <a:noAutofit/>
              </a:bodyPr>
              <a:lstStyle/>
              <a:p>
                <a:pPr/>
              </a:p>
            </p:txBody>
          </p:sp>
        </p:grpSp>
      </p:grpSp>
      <p:sp>
        <p:nvSpPr>
          <p:cNvPr id="884" name="手繪多邊形 103"/>
          <p:cNvSpPr/>
          <p:nvPr/>
        </p:nvSpPr>
        <p:spPr>
          <a:xfrm>
            <a:off x="2498174" y="5242199"/>
            <a:ext cx="469901" cy="354085"/>
          </a:xfrm>
          <a:custGeom>
            <a:avLst/>
            <a:gdLst/>
            <a:ahLst/>
            <a:cxnLst>
              <a:cxn ang="0">
                <a:pos x="wd2" y="hd2"/>
              </a:cxn>
              <a:cxn ang="5400000">
                <a:pos x="wd2" y="hd2"/>
              </a:cxn>
              <a:cxn ang="10800000">
                <a:pos x="wd2" y="hd2"/>
              </a:cxn>
              <a:cxn ang="16200000">
                <a:pos x="wd2" y="hd2"/>
              </a:cxn>
            </a:cxnLst>
            <a:rect l="0" t="0" r="r" b="b"/>
            <a:pathLst>
              <a:path w="21600" h="20074" fill="norm" stroke="1" extrusionOk="0">
                <a:moveTo>
                  <a:pt x="21600" y="294"/>
                </a:moveTo>
                <a:cubicBezTo>
                  <a:pt x="17903" y="-126"/>
                  <a:pt x="14205" y="-546"/>
                  <a:pt x="11676" y="2454"/>
                </a:cubicBezTo>
                <a:cubicBezTo>
                  <a:pt x="9146" y="5454"/>
                  <a:pt x="8368" y="15534"/>
                  <a:pt x="6422" y="18294"/>
                </a:cubicBezTo>
                <a:cubicBezTo>
                  <a:pt x="4476" y="21054"/>
                  <a:pt x="2238" y="20034"/>
                  <a:pt x="0" y="19014"/>
                </a:cubicBezTo>
              </a:path>
            </a:pathLst>
          </a:custGeom>
          <a:ln w="28575">
            <a:solidFill>
              <a:srgbClr val="000000"/>
            </a:solidFill>
          </a:ln>
        </p:spPr>
        <p:txBody>
          <a:bodyPr lIns="45719" rIns="45719" anchor="ctr"/>
          <a:lstStyle/>
          <a:p>
            <a:pPr algn="ctr">
              <a:defRPr>
                <a:solidFill>
                  <a:srgbClr val="FFFFFF"/>
                </a:solidFill>
              </a:defRPr>
            </a:pPr>
          </a:p>
        </p:txBody>
      </p:sp>
      <p:sp>
        <p:nvSpPr>
          <p:cNvPr id="885" name="手繪多邊形 105"/>
          <p:cNvSpPr/>
          <p:nvPr/>
        </p:nvSpPr>
        <p:spPr>
          <a:xfrm>
            <a:off x="2479563" y="3652758"/>
            <a:ext cx="469901" cy="354085"/>
          </a:xfrm>
          <a:custGeom>
            <a:avLst/>
            <a:gdLst/>
            <a:ahLst/>
            <a:cxnLst>
              <a:cxn ang="0">
                <a:pos x="wd2" y="hd2"/>
              </a:cxn>
              <a:cxn ang="5400000">
                <a:pos x="wd2" y="hd2"/>
              </a:cxn>
              <a:cxn ang="10800000">
                <a:pos x="wd2" y="hd2"/>
              </a:cxn>
              <a:cxn ang="16200000">
                <a:pos x="wd2" y="hd2"/>
              </a:cxn>
            </a:cxnLst>
            <a:rect l="0" t="0" r="r" b="b"/>
            <a:pathLst>
              <a:path w="21600" h="20074" fill="norm" stroke="1" extrusionOk="0">
                <a:moveTo>
                  <a:pt x="21600" y="294"/>
                </a:moveTo>
                <a:cubicBezTo>
                  <a:pt x="17903" y="-126"/>
                  <a:pt x="14205" y="-546"/>
                  <a:pt x="11676" y="2454"/>
                </a:cubicBezTo>
                <a:cubicBezTo>
                  <a:pt x="9146" y="5454"/>
                  <a:pt x="8368" y="15534"/>
                  <a:pt x="6422" y="18294"/>
                </a:cubicBezTo>
                <a:cubicBezTo>
                  <a:pt x="4476" y="21054"/>
                  <a:pt x="2238" y="20034"/>
                  <a:pt x="0" y="19014"/>
                </a:cubicBezTo>
              </a:path>
            </a:pathLst>
          </a:custGeom>
          <a:ln w="28575">
            <a:solidFill>
              <a:srgbClr val="000000"/>
            </a:solidFill>
          </a:ln>
        </p:spPr>
        <p:txBody>
          <a:bodyPr lIns="45719" rIns="45719" anchor="ctr"/>
          <a:lstStyle/>
          <a:p>
            <a:pPr algn="ctr">
              <a:defRPr>
                <a:solidFill>
                  <a:srgbClr val="FFFFFF"/>
                </a:solidFill>
              </a:defRPr>
            </a:pPr>
          </a:p>
        </p:txBody>
      </p:sp>
      <p:sp>
        <p:nvSpPr>
          <p:cNvPr id="886" name="文字方塊 112"/>
          <p:cNvSpPr txBox="1"/>
          <p:nvPr/>
        </p:nvSpPr>
        <p:spPr>
          <a:xfrm>
            <a:off x="1471585" y="3365558"/>
            <a:ext cx="251461" cy="39247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sz="2400">
                <a:solidFill>
                  <a:srgbClr val="FFC000"/>
                </a:solidFill>
              </a:defRPr>
            </a:lvl1pPr>
          </a:lstStyle>
          <a:p>
            <a:pPr/>
            <a:r>
              <a:t>1</a:t>
            </a:r>
          </a:p>
        </p:txBody>
      </p:sp>
      <p:sp>
        <p:nvSpPr>
          <p:cNvPr id="887" name="文字方塊 113"/>
          <p:cNvSpPr txBox="1"/>
          <p:nvPr/>
        </p:nvSpPr>
        <p:spPr>
          <a:xfrm>
            <a:off x="1638677" y="3953874"/>
            <a:ext cx="350240" cy="39247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sz="2400">
                <a:solidFill>
                  <a:srgbClr val="FFC000"/>
                </a:solidFill>
              </a:defRPr>
            </a:lvl1pPr>
          </a:lstStyle>
          <a:p>
            <a:pPr/>
            <a:r>
              <a:t>-2</a:t>
            </a:r>
          </a:p>
        </p:txBody>
      </p:sp>
      <p:sp>
        <p:nvSpPr>
          <p:cNvPr id="888" name="文字方塊 114"/>
          <p:cNvSpPr txBox="1"/>
          <p:nvPr/>
        </p:nvSpPr>
        <p:spPr>
          <a:xfrm>
            <a:off x="1336381" y="5471004"/>
            <a:ext cx="623998" cy="39247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sz="2400">
                <a:solidFill>
                  <a:srgbClr val="FFC000"/>
                </a:solidFill>
              </a:defRPr>
            </a:lvl1pPr>
          </a:lstStyle>
          <a:p>
            <a:pPr/>
            <a:r>
              <a:t>1</a:t>
            </a:r>
          </a:p>
        </p:txBody>
      </p:sp>
      <p:sp>
        <p:nvSpPr>
          <p:cNvPr id="889" name="文字方塊 115"/>
          <p:cNvSpPr txBox="1"/>
          <p:nvPr/>
        </p:nvSpPr>
        <p:spPr>
          <a:xfrm>
            <a:off x="1488660" y="4900693"/>
            <a:ext cx="623997" cy="39247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sz="2400">
                <a:solidFill>
                  <a:srgbClr val="FFC000"/>
                </a:solidFill>
              </a:defRPr>
            </a:lvl1pPr>
          </a:lstStyle>
          <a:p>
            <a:pPr/>
            <a:r>
              <a:t>-1</a:t>
            </a:r>
          </a:p>
        </p:txBody>
      </p:sp>
      <p:sp>
        <p:nvSpPr>
          <p:cNvPr id="890" name="矩形 116"/>
          <p:cNvSpPr/>
          <p:nvPr/>
        </p:nvSpPr>
        <p:spPr>
          <a:xfrm>
            <a:off x="2189188" y="4329927"/>
            <a:ext cx="458288" cy="448747"/>
          </a:xfrm>
          <a:prstGeom prst="rect">
            <a:avLst/>
          </a:prstGeom>
          <a:solidFill>
            <a:srgbClr val="FDEADA"/>
          </a:solidFill>
          <a:ln>
            <a:solidFill>
              <a:srgbClr val="00B050"/>
            </a:solidFill>
          </a:ln>
          <a:effectLst>
            <a:outerShdw sx="100000" sy="100000" kx="0" ky="0" algn="b" rotWithShape="0" blurRad="38100" dist="20000" dir="5400000">
              <a:srgbClr val="000000">
                <a:alpha val="38000"/>
              </a:srgbClr>
            </a:outerShdw>
          </a:effectLst>
        </p:spPr>
        <p:txBody>
          <a:bodyPr lIns="45719" rIns="45719" anchor="ctr"/>
          <a:lstStyle/>
          <a:p>
            <a:pPr algn="ctr"/>
          </a:p>
        </p:txBody>
      </p:sp>
      <p:sp>
        <p:nvSpPr>
          <p:cNvPr id="891" name="直線單箭頭接點 118"/>
          <p:cNvSpPr/>
          <p:nvPr/>
        </p:nvSpPr>
        <p:spPr>
          <a:xfrm flipV="1">
            <a:off x="2416089" y="3946728"/>
            <a:ext cx="1" cy="384193"/>
          </a:xfrm>
          <a:prstGeom prst="line">
            <a:avLst/>
          </a:prstGeom>
          <a:ln w="25400">
            <a:solidFill>
              <a:srgbClr val="000000"/>
            </a:solidFill>
            <a:tailEnd type="triangle"/>
          </a:ln>
        </p:spPr>
        <p:txBody>
          <a:bodyPr lIns="45719" rIns="45719"/>
          <a:lstStyle/>
          <a:p>
            <a:pPr/>
          </a:p>
        </p:txBody>
      </p:sp>
      <p:sp>
        <p:nvSpPr>
          <p:cNvPr id="892" name="文字方塊 119"/>
          <p:cNvSpPr txBox="1"/>
          <p:nvPr/>
        </p:nvSpPr>
        <p:spPr>
          <a:xfrm>
            <a:off x="2251516" y="4323467"/>
            <a:ext cx="350240" cy="39247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sz="2400">
                <a:solidFill>
                  <a:srgbClr val="00B050"/>
                </a:solidFill>
              </a:defRPr>
            </a:lvl1pPr>
          </a:lstStyle>
          <a:p>
            <a:pPr/>
            <a:r>
              <a:t>1</a:t>
            </a:r>
          </a:p>
        </p:txBody>
      </p:sp>
      <p:sp>
        <p:nvSpPr>
          <p:cNvPr id="893" name="矩形 131"/>
          <p:cNvSpPr/>
          <p:nvPr/>
        </p:nvSpPr>
        <p:spPr>
          <a:xfrm>
            <a:off x="2198713" y="5879267"/>
            <a:ext cx="458288" cy="448747"/>
          </a:xfrm>
          <a:prstGeom prst="rect">
            <a:avLst/>
          </a:prstGeom>
          <a:solidFill>
            <a:srgbClr val="FDEADA"/>
          </a:solidFill>
          <a:ln>
            <a:solidFill>
              <a:srgbClr val="00B050"/>
            </a:solidFill>
          </a:ln>
          <a:effectLst>
            <a:outerShdw sx="100000" sy="100000" kx="0" ky="0" algn="b" rotWithShape="0" blurRad="38100" dist="20000" dir="5400000">
              <a:srgbClr val="000000">
                <a:alpha val="38000"/>
              </a:srgbClr>
            </a:outerShdw>
          </a:effectLst>
        </p:spPr>
        <p:txBody>
          <a:bodyPr lIns="45719" rIns="45719" anchor="ctr"/>
          <a:lstStyle/>
          <a:p>
            <a:pPr algn="ctr"/>
          </a:p>
        </p:txBody>
      </p:sp>
      <p:sp>
        <p:nvSpPr>
          <p:cNvPr id="894" name="直線單箭頭接點 132"/>
          <p:cNvSpPr/>
          <p:nvPr/>
        </p:nvSpPr>
        <p:spPr>
          <a:xfrm flipV="1">
            <a:off x="2425614" y="5496066"/>
            <a:ext cx="1" cy="384193"/>
          </a:xfrm>
          <a:prstGeom prst="line">
            <a:avLst/>
          </a:prstGeom>
          <a:ln w="25400">
            <a:solidFill>
              <a:srgbClr val="000000"/>
            </a:solidFill>
            <a:tailEnd type="triangle"/>
          </a:ln>
        </p:spPr>
        <p:txBody>
          <a:bodyPr lIns="45719" rIns="45719"/>
          <a:lstStyle/>
          <a:p>
            <a:pPr/>
          </a:p>
        </p:txBody>
      </p:sp>
      <p:sp>
        <p:nvSpPr>
          <p:cNvPr id="895" name="文字方塊 133"/>
          <p:cNvSpPr txBox="1"/>
          <p:nvPr/>
        </p:nvSpPr>
        <p:spPr>
          <a:xfrm>
            <a:off x="2261041" y="5872807"/>
            <a:ext cx="350240" cy="39247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sz="2400">
                <a:solidFill>
                  <a:srgbClr val="00B050"/>
                </a:solidFill>
              </a:defRPr>
            </a:lvl1pPr>
          </a:lstStyle>
          <a:p>
            <a:pPr/>
            <a:r>
              <a:t>0</a:t>
            </a:r>
          </a:p>
        </p:txBody>
      </p:sp>
      <p:sp>
        <p:nvSpPr>
          <p:cNvPr id="896" name="文字方塊 134"/>
          <p:cNvSpPr txBox="1"/>
          <p:nvPr/>
        </p:nvSpPr>
        <p:spPr>
          <a:xfrm>
            <a:off x="2174191" y="3313238"/>
            <a:ext cx="338622" cy="39247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sz="2400">
                <a:solidFill>
                  <a:srgbClr val="FF0000"/>
                </a:solidFill>
              </a:defRPr>
            </a:lvl1pPr>
          </a:lstStyle>
          <a:p>
            <a:pPr/>
            <a:r>
              <a:t>4</a:t>
            </a:r>
          </a:p>
        </p:txBody>
      </p:sp>
      <p:sp>
        <p:nvSpPr>
          <p:cNvPr id="897" name="文字方塊 135"/>
          <p:cNvSpPr txBox="1"/>
          <p:nvPr/>
        </p:nvSpPr>
        <p:spPr>
          <a:xfrm>
            <a:off x="2060153" y="4917104"/>
            <a:ext cx="591275" cy="39247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sz="2400">
                <a:solidFill>
                  <a:srgbClr val="FF0000"/>
                </a:solidFill>
              </a:defRPr>
            </a:lvl1pPr>
          </a:lstStyle>
          <a:p>
            <a:pPr/>
            <a:r>
              <a:t>-2</a:t>
            </a:r>
          </a:p>
        </p:txBody>
      </p:sp>
      <p:sp>
        <p:nvSpPr>
          <p:cNvPr id="898" name="文字方塊 137"/>
          <p:cNvSpPr txBox="1"/>
          <p:nvPr/>
        </p:nvSpPr>
        <p:spPr>
          <a:xfrm>
            <a:off x="2872807" y="3274305"/>
            <a:ext cx="720203" cy="39247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sz="2400">
                <a:solidFill>
                  <a:srgbClr val="0000FF"/>
                </a:solidFill>
              </a:defRPr>
            </a:lvl1pPr>
          </a:lstStyle>
          <a:p>
            <a:pPr/>
            <a:r>
              <a:t>0.98</a:t>
            </a:r>
          </a:p>
        </p:txBody>
      </p:sp>
      <p:sp>
        <p:nvSpPr>
          <p:cNvPr id="899" name="文字方塊 138"/>
          <p:cNvSpPr txBox="1"/>
          <p:nvPr/>
        </p:nvSpPr>
        <p:spPr>
          <a:xfrm>
            <a:off x="2895125" y="4879837"/>
            <a:ext cx="720204" cy="39247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sz="2400">
                <a:solidFill>
                  <a:srgbClr val="0000FF"/>
                </a:solidFill>
              </a:defRPr>
            </a:lvl1pPr>
          </a:lstStyle>
          <a:p>
            <a:pPr/>
            <a:r>
              <a:t>0.12</a:t>
            </a:r>
          </a:p>
        </p:txBody>
      </p:sp>
      <p:sp>
        <p:nvSpPr>
          <p:cNvPr id="900" name="矩形 77"/>
          <p:cNvSpPr/>
          <p:nvPr/>
        </p:nvSpPr>
        <p:spPr>
          <a:xfrm>
            <a:off x="466829" y="3663941"/>
            <a:ext cx="342901" cy="342901"/>
          </a:xfrm>
          <a:prstGeom prst="rect">
            <a:avLst/>
          </a:prstGeom>
          <a:gradFill>
            <a:gsLst>
              <a:gs pos="0">
                <a:schemeClr val="accent4">
                  <a:hueOff val="-206663"/>
                  <a:satOff val="29896"/>
                  <a:lumOff val="29240"/>
                </a:schemeClr>
              </a:gs>
              <a:gs pos="35000">
                <a:srgbClr val="D8C9EE"/>
              </a:gs>
              <a:gs pos="100000">
                <a:schemeClr val="accent4">
                  <a:hueOff val="-242556"/>
                  <a:satOff val="32941"/>
                  <a:lumOff val="43328"/>
                </a:schemeClr>
              </a:gs>
            </a:gsLst>
            <a:lin ang="16200000"/>
          </a:gradFill>
          <a:ln>
            <a:solidFill>
              <a:srgbClr val="7D60A0"/>
            </a:solidFill>
          </a:ln>
          <a:effectLst>
            <a:outerShdw sx="100000" sy="100000" kx="0" ky="0" algn="b" rotWithShape="0" blurRad="38100" dist="20000" dir="5400000">
              <a:srgbClr val="000000">
                <a:alpha val="38000"/>
              </a:srgbClr>
            </a:outerShdw>
          </a:effectLst>
        </p:spPr>
        <p:txBody>
          <a:bodyPr lIns="45719" rIns="45719" anchor="ctr"/>
          <a:lstStyle/>
          <a:p>
            <a:pPr algn="ctr"/>
          </a:p>
        </p:txBody>
      </p:sp>
      <p:sp>
        <p:nvSpPr>
          <p:cNvPr id="901" name="矩形 78"/>
          <p:cNvSpPr/>
          <p:nvPr/>
        </p:nvSpPr>
        <p:spPr>
          <a:xfrm>
            <a:off x="435586" y="5305714"/>
            <a:ext cx="342901" cy="342901"/>
          </a:xfrm>
          <a:prstGeom prst="rect">
            <a:avLst/>
          </a:prstGeom>
          <a:gradFill>
            <a:gsLst>
              <a:gs pos="0">
                <a:schemeClr val="accent4">
                  <a:hueOff val="-206663"/>
                  <a:satOff val="29896"/>
                  <a:lumOff val="29240"/>
                </a:schemeClr>
              </a:gs>
              <a:gs pos="35000">
                <a:srgbClr val="D8C9EE"/>
              </a:gs>
              <a:gs pos="100000">
                <a:schemeClr val="accent4">
                  <a:hueOff val="-242556"/>
                  <a:satOff val="32941"/>
                  <a:lumOff val="43328"/>
                </a:schemeClr>
              </a:gs>
            </a:gsLst>
            <a:lin ang="16200000"/>
          </a:gradFill>
          <a:ln>
            <a:solidFill>
              <a:srgbClr val="7D60A0"/>
            </a:solidFill>
          </a:ln>
          <a:effectLst>
            <a:outerShdw sx="100000" sy="100000" kx="0" ky="0" algn="b" rotWithShape="0" blurRad="38100" dist="20000" dir="5400000">
              <a:srgbClr val="000000">
                <a:alpha val="38000"/>
              </a:srgbClr>
            </a:outerShdw>
          </a:effectLst>
        </p:spPr>
        <p:txBody>
          <a:bodyPr lIns="45719" rIns="45719" anchor="ctr"/>
          <a:lstStyle/>
          <a:p>
            <a:pPr algn="ctr"/>
          </a:p>
        </p:txBody>
      </p:sp>
      <p:sp>
        <p:nvSpPr>
          <p:cNvPr id="902" name="文字方塊 80"/>
          <p:cNvSpPr txBox="1"/>
          <p:nvPr/>
        </p:nvSpPr>
        <p:spPr>
          <a:xfrm>
            <a:off x="524717" y="3650486"/>
            <a:ext cx="251461" cy="39247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sz="2400">
                <a:solidFill>
                  <a:srgbClr val="0000FF"/>
                </a:solidFill>
              </a:defRPr>
            </a:lvl1pPr>
          </a:lstStyle>
          <a:p>
            <a:pPr/>
            <a:r>
              <a:t>1</a:t>
            </a:r>
          </a:p>
        </p:txBody>
      </p:sp>
      <p:sp>
        <p:nvSpPr>
          <p:cNvPr id="903" name="文字方塊 81"/>
          <p:cNvSpPr txBox="1"/>
          <p:nvPr/>
        </p:nvSpPr>
        <p:spPr>
          <a:xfrm>
            <a:off x="428122" y="5240172"/>
            <a:ext cx="397302" cy="39247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sz="2400">
                <a:solidFill>
                  <a:srgbClr val="0000FF"/>
                </a:solidFill>
              </a:defRPr>
            </a:lvl1pPr>
          </a:lstStyle>
          <a:p>
            <a:pPr/>
            <a:r>
              <a:t>-1</a:t>
            </a:r>
          </a:p>
        </p:txBody>
      </p:sp>
      <p:sp>
        <p:nvSpPr>
          <p:cNvPr id="904" name="TextBox 64"/>
          <p:cNvSpPr txBox="1"/>
          <p:nvPr/>
        </p:nvSpPr>
        <p:spPr>
          <a:xfrm>
            <a:off x="1618535" y="7526179"/>
            <a:ext cx="6821329" cy="22851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sz="1000"/>
            </a:lvl1pPr>
          </a:lstStyle>
          <a:p>
            <a:pPr/>
            <a:r>
              <a:t>Slide credit: Hung-yi Lee – Deep Learning Tutorial</a:t>
            </a:r>
          </a:p>
        </p:txBody>
      </p:sp>
      <p:sp>
        <p:nvSpPr>
          <p:cNvPr id="905" name="文字方塊 7"/>
          <p:cNvSpPr txBox="1"/>
          <p:nvPr/>
        </p:nvSpPr>
        <p:spPr>
          <a:xfrm>
            <a:off x="3919475" y="4953117"/>
            <a:ext cx="4669447" cy="303328"/>
          </a:xfrm>
          <a:prstGeom prst="rect">
            <a:avLst/>
          </a:prstGeom>
          <a:ln w="12700">
            <a:miter lim="400000"/>
          </a:ln>
        </p:spPr>
        <p:txBody>
          <a:bodyPr wrap="none" lIns="0" tIns="0" rIns="0" bIns="0">
            <a:spAutoFit/>
          </a:bodyPr>
          <a:lstStyle/>
          <a:p>
            <a:pPr defTabSz="914400" latinLnBrk="1">
              <a:defRPr sz="1800"/>
            </a:pPr>
            <a14:m>
              <m:oMathPara>
                <m:oMathParaPr>
                  <m:jc m:val="centerGroup"/>
                </m:oMathParaPr>
                <m:oMath>
                  <m:r>
                    <a:rPr xmlns:a="http://schemas.openxmlformats.org/drawingml/2006/main" sz="2800" i="1">
                      <a:solidFill>
                        <a:srgbClr val="000000"/>
                      </a:solidFill>
                      <a:latin typeface="Cambria Math" panose="02040503050406030204" pitchFamily="18" charset="0"/>
                    </a:rPr>
                    <m:t>𝜎</m:t>
                  </m:r>
                  <m:d>
                    <m:dPr>
                      <m:ctrlPr>
                        <a:rPr xmlns:a="http://schemas.openxmlformats.org/drawingml/2006/main" sz="2800" i="1">
                          <a:solidFill>
                            <a:srgbClr val="000000"/>
                          </a:solidFill>
                          <a:latin typeface="Cambria Math" panose="02040503050406030204" pitchFamily="18" charset="0"/>
                        </a:rPr>
                      </m:ctrlPr>
                    </m:dPr>
                    <m:e>
                      <m:r>
                        <a:rPr xmlns:a="http://schemas.openxmlformats.org/drawingml/2006/main" sz="2800" i="1">
                          <a:solidFill>
                            <a:srgbClr val="000000"/>
                          </a:solidFill>
                          <a:latin typeface="Cambria Math" panose="02040503050406030204" pitchFamily="18" charset="0"/>
                        </a:rPr>
                        <m:t/>
                      </m:r>
                      <m:r>
                        <a:rPr xmlns:a="http://schemas.openxmlformats.org/drawingml/2006/main" sz="2800" i="1">
                          <a:solidFill>
                            <a:srgbClr val="000000"/>
                          </a:solidFill>
                          <a:latin typeface="Cambria Math" panose="02040503050406030204" pitchFamily="18" charset="0"/>
                        </a:rPr>
                        <m:t/>
                      </m:r>
                      <m:r>
                        <a:rPr xmlns:a="http://schemas.openxmlformats.org/drawingml/2006/main" sz="2800" i="1">
                          <a:solidFill>
                            <a:srgbClr val="000000"/>
                          </a:solidFill>
                          <a:latin typeface="Cambria Math" panose="02040503050406030204" pitchFamily="18" charset="0"/>
                        </a:rPr>
                        <m:t/>
                      </m:r>
                      <m:r>
                        <a:rPr xmlns:a="http://schemas.openxmlformats.org/drawingml/2006/main" sz="2800" i="1">
                          <a:solidFill>
                            <a:srgbClr val="000000"/>
                          </a:solidFill>
                          <a:latin typeface="Cambria Math" panose="02040503050406030204" pitchFamily="18" charset="0"/>
                        </a:rPr>
                        <m:t/>
                      </m:r>
                      <m:r>
                        <a:rPr xmlns:a="http://schemas.openxmlformats.org/drawingml/2006/main" sz="2800" i="1">
                          <a:solidFill>
                            <a:srgbClr val="000000"/>
                          </a:solidFill>
                          <a:latin typeface="Cambria Math" panose="02040503050406030204" pitchFamily="18" charset="0"/>
                        </a:rPr>
                        <m:t/>
                      </m:r>
                      <m:r>
                        <a:rPr xmlns:a="http://schemas.openxmlformats.org/drawingml/2006/main" sz="2800" i="1">
                          <a:solidFill>
                            <a:srgbClr val="000000"/>
                          </a:solidFill>
                          <a:latin typeface="Cambria Math" panose="02040503050406030204" pitchFamily="18" charset="0"/>
                        </a:rPr>
                        <m:t/>
                      </m:r>
                      <m:r>
                        <a:rPr xmlns:a="http://schemas.openxmlformats.org/drawingml/2006/main" sz="2800" i="1">
                          <a:solidFill>
                            <a:srgbClr val="000000"/>
                          </a:solidFill>
                          <a:latin typeface="Cambria Math" panose="02040503050406030204" pitchFamily="18" charset="0"/>
                        </a:rPr>
                        <m:t/>
                      </m:r>
                      <m:r>
                        <a:rPr xmlns:a="http://schemas.openxmlformats.org/drawingml/2006/main" sz="2800" i="1">
                          <a:solidFill>
                            <a:srgbClr val="000000"/>
                          </a:solidFill>
                          <a:latin typeface="Cambria Math" panose="02040503050406030204" pitchFamily="18" charset="0"/>
                        </a:rPr>
                        <m:t/>
                      </m:r>
                      <m:r>
                        <a:rPr xmlns:a="http://schemas.openxmlformats.org/drawingml/2006/main" sz="2800" i="1">
                          <a:solidFill>
                            <a:srgbClr val="000000"/>
                          </a:solidFill>
                          <a:latin typeface="Cambria Math" panose="02040503050406030204" pitchFamily="18" charset="0"/>
                        </a:rPr>
                        <m:t/>
                      </m:r>
                      <m:r>
                        <a:rPr xmlns:a="http://schemas.openxmlformats.org/drawingml/2006/main" sz="2800" i="1">
                          <a:solidFill>
                            <a:srgbClr val="000000"/>
                          </a:solidFill>
                          <a:latin typeface="Cambria Math" panose="02040503050406030204" pitchFamily="18" charset="0"/>
                        </a:rPr>
                        <m:t/>
                      </m:r>
                      <m:r>
                        <a:rPr xmlns:a="http://schemas.openxmlformats.org/drawingml/2006/main" sz="2800" i="1">
                          <a:solidFill>
                            <a:srgbClr val="000000"/>
                          </a:solidFill>
                          <a:latin typeface="Cambria Math" panose="02040503050406030204" pitchFamily="18" charset="0"/>
                        </a:rPr>
                        <m:t/>
                      </m:r>
                      <m:r>
                        <a:rPr xmlns:a="http://schemas.openxmlformats.org/drawingml/2006/main" sz="2800" i="1">
                          <a:solidFill>
                            <a:srgbClr val="000000"/>
                          </a:solidFill>
                          <a:latin typeface="Cambria Math" panose="02040503050406030204" pitchFamily="18" charset="0"/>
                        </a:rPr>
                        <m:t/>
                      </m:r>
                      <m:r>
                        <a:rPr xmlns:a="http://schemas.openxmlformats.org/drawingml/2006/main" sz="2800" i="1">
                          <a:solidFill>
                            <a:srgbClr val="000000"/>
                          </a:solidFill>
                          <a:latin typeface="Cambria Math" panose="02040503050406030204" pitchFamily="18" charset="0"/>
                        </a:rPr>
                        <m:t/>
                      </m:r>
                      <m:r>
                        <a:rPr xmlns:a="http://schemas.openxmlformats.org/drawingml/2006/main" sz="2800" i="1">
                          <a:solidFill>
                            <a:srgbClr val="000000"/>
                          </a:solidFill>
                          <a:latin typeface="Cambria Math" panose="02040503050406030204" pitchFamily="18" charset="0"/>
                        </a:rPr>
                        <m:t/>
                      </m:r>
                      <m:r>
                        <a:rPr xmlns:a="http://schemas.openxmlformats.org/drawingml/2006/main" sz="2800" i="1">
                          <a:solidFill>
                            <a:srgbClr val="000000"/>
                          </a:solidFill>
                          <a:latin typeface="Cambria Math" panose="02040503050406030204" pitchFamily="18" charset="0"/>
                        </a:rPr>
                        <m:t/>
                      </m:r>
                      <m:r>
                        <a:rPr xmlns:a="http://schemas.openxmlformats.org/drawingml/2006/main" sz="2800" i="1">
                          <a:solidFill>
                            <a:srgbClr val="000000"/>
                          </a:solidFill>
                          <a:latin typeface="Cambria Math" panose="02040503050406030204" pitchFamily="18" charset="0"/>
                        </a:rPr>
                        <m:t/>
                      </m:r>
                      <m:r>
                        <a:rPr xmlns:a="http://schemas.openxmlformats.org/drawingml/2006/main" sz="2800" i="1">
                          <a:solidFill>
                            <a:srgbClr val="000000"/>
                          </a:solidFill>
                          <a:latin typeface="Cambria Math" panose="02040503050406030204" pitchFamily="18" charset="0"/>
                        </a:rPr>
                        <m:t/>
                      </m:r>
                      <m:r>
                        <a:rPr xmlns:a="http://schemas.openxmlformats.org/drawingml/2006/main" sz="2800" i="1">
                          <a:solidFill>
                            <a:srgbClr val="000000"/>
                          </a:solidFill>
                          <a:latin typeface="Cambria Math" panose="02040503050406030204" pitchFamily="18" charset="0"/>
                        </a:rPr>
                        <m:t/>
                      </m:r>
                      <m:r>
                        <a:rPr xmlns:a="http://schemas.openxmlformats.org/drawingml/2006/main" sz="2800" i="1">
                          <a:solidFill>
                            <a:srgbClr val="000000"/>
                          </a:solidFill>
                          <a:latin typeface="Cambria Math" panose="02040503050406030204" pitchFamily="18" charset="0"/>
                        </a:rPr>
                        <m:t/>
                      </m:r>
                      <m:r>
                        <a:rPr xmlns:a="http://schemas.openxmlformats.org/drawingml/2006/main" sz="2800" i="1">
                          <a:solidFill>
                            <a:srgbClr val="000000"/>
                          </a:solidFill>
                          <a:latin typeface="Cambria Math" panose="02040503050406030204" pitchFamily="18" charset="0"/>
                        </a:rPr>
                        <m:t/>
                      </m:r>
                      <m:r>
                        <a:rPr xmlns:a="http://schemas.openxmlformats.org/drawingml/2006/main" sz="2800" i="1">
                          <a:solidFill>
                            <a:srgbClr val="000000"/>
                          </a:solidFill>
                          <a:latin typeface="Cambria Math" panose="02040503050406030204" pitchFamily="18" charset="0"/>
                        </a:rPr>
                        <m:t/>
                      </m:r>
                      <m:r>
                        <a:rPr xmlns:a="http://schemas.openxmlformats.org/drawingml/2006/main" sz="2800" i="1">
                          <a:solidFill>
                            <a:srgbClr val="000000"/>
                          </a:solidFill>
                          <a:latin typeface="Cambria Math" panose="02040503050406030204" pitchFamily="18" charset="0"/>
                        </a:rPr>
                        <m:t/>
                      </m:r>
                      <m:r>
                        <a:rPr xmlns:a="http://schemas.openxmlformats.org/drawingml/2006/main" sz="2800" i="1">
                          <a:solidFill>
                            <a:srgbClr val="000000"/>
                          </a:solidFill>
                          <a:latin typeface="Cambria Math" panose="02040503050406030204" pitchFamily="18" charset="0"/>
                        </a:rPr>
                        <m:t/>
                      </m:r>
                      <m:r>
                        <a:rPr xmlns:a="http://schemas.openxmlformats.org/drawingml/2006/main" sz="2800" i="1">
                          <a:solidFill>
                            <a:srgbClr val="000000"/>
                          </a:solidFill>
                          <a:latin typeface="Cambria Math" panose="02040503050406030204" pitchFamily="18" charset="0"/>
                        </a:rPr>
                        <m:t/>
                      </m:r>
                      <m:r>
                        <a:rPr xmlns:a="http://schemas.openxmlformats.org/drawingml/2006/main" sz="2800" i="1">
                          <a:solidFill>
                            <a:srgbClr val="000000"/>
                          </a:solidFill>
                          <a:latin typeface="Cambria Math" panose="02040503050406030204" pitchFamily="18" charset="0"/>
                        </a:rPr>
                        <m:t/>
                      </m:r>
                      <m:r>
                        <a:rPr xmlns:a="http://schemas.openxmlformats.org/drawingml/2006/main" sz="2800" i="1">
                          <a:solidFill>
                            <a:srgbClr val="000000"/>
                          </a:solidFill>
                          <a:latin typeface="Cambria Math" panose="02040503050406030204" pitchFamily="18" charset="0"/>
                        </a:rPr>
                        <m:t/>
                      </m:r>
                      <m:r>
                        <a:rPr xmlns:a="http://schemas.openxmlformats.org/drawingml/2006/main" sz="2800" i="1">
                          <a:solidFill>
                            <a:srgbClr val="000000"/>
                          </a:solidFill>
                          <a:latin typeface="Cambria Math" panose="02040503050406030204" pitchFamily="18" charset="0"/>
                        </a:rPr>
                        <m:t/>
                      </m:r>
                      <m:r>
                        <a:rPr xmlns:a="http://schemas.openxmlformats.org/drawingml/2006/main" sz="2800" i="1">
                          <a:solidFill>
                            <a:srgbClr val="000000"/>
                          </a:solidFill>
                          <a:latin typeface="Cambria Math" panose="02040503050406030204" pitchFamily="18" charset="0"/>
                        </a:rPr>
                        <m:t/>
                      </m:r>
                      <m:r>
                        <a:rPr xmlns:a="http://schemas.openxmlformats.org/drawingml/2006/main" sz="2800" i="1">
                          <a:solidFill>
                            <a:srgbClr val="000000"/>
                          </a:solidFill>
                          <a:latin typeface="Cambria Math" panose="02040503050406030204" pitchFamily="18" charset="0"/>
                        </a:rPr>
                        <m:t/>
                      </m:r>
                      <m:r>
                        <a:rPr xmlns:a="http://schemas.openxmlformats.org/drawingml/2006/main" sz="2800" i="1">
                          <a:solidFill>
                            <a:srgbClr val="000000"/>
                          </a:solidFill>
                          <a:latin typeface="Cambria Math" panose="02040503050406030204" pitchFamily="18" charset="0"/>
                        </a:rPr>
                        <m:t/>
                      </m:r>
                      <m:r>
                        <a:rPr xmlns:a="http://schemas.openxmlformats.org/drawingml/2006/main" sz="2800" i="1">
                          <a:solidFill>
                            <a:srgbClr val="000000"/>
                          </a:solidFill>
                          <a:latin typeface="Cambria Math" panose="02040503050406030204" pitchFamily="18" charset="0"/>
                        </a:rPr>
                        <m:t/>
                      </m:r>
                      <m:r>
                        <a:rPr xmlns:a="http://schemas.openxmlformats.org/drawingml/2006/main" sz="2800" i="1">
                          <a:solidFill>
                            <a:srgbClr val="000000"/>
                          </a:solidFill>
                          <a:latin typeface="Cambria Math" panose="02040503050406030204" pitchFamily="18" charset="0"/>
                        </a:rPr>
                        <m:t/>
                      </m:r>
                      <m:r>
                        <a:rPr xmlns:a="http://schemas.openxmlformats.org/drawingml/2006/main" sz="2800" i="1">
                          <a:solidFill>
                            <a:srgbClr val="000000"/>
                          </a:solidFill>
                          <a:latin typeface="Cambria Math" panose="02040503050406030204" pitchFamily="18" charset="0"/>
                        </a:rPr>
                        <m:t/>
                      </m:r>
                      <m:r>
                        <a:rPr xmlns:a="http://schemas.openxmlformats.org/drawingml/2006/main" sz="2800" i="1">
                          <a:solidFill>
                            <a:srgbClr val="000000"/>
                          </a:solidFill>
                          <a:latin typeface="Cambria Math" panose="02040503050406030204" pitchFamily="18" charset="0"/>
                        </a:rPr>
                        <m:t/>
                      </m:r>
                      <m:r>
                        <a:rPr xmlns:a="http://schemas.openxmlformats.org/drawingml/2006/main" sz="2800" i="1">
                          <a:solidFill>
                            <a:srgbClr val="000000"/>
                          </a:solidFill>
                          <a:latin typeface="Cambria Math" panose="02040503050406030204" pitchFamily="18" charset="0"/>
                        </a:rPr>
                        <m:t/>
                      </m:r>
                      <m:r>
                        <a:rPr xmlns:a="http://schemas.openxmlformats.org/drawingml/2006/main" sz="2800" i="1">
                          <a:solidFill>
                            <a:srgbClr val="000000"/>
                          </a:solidFill>
                          <a:latin typeface="Cambria Math" panose="02040503050406030204" pitchFamily="18" charset="0"/>
                        </a:rPr>
                        <m:t/>
                      </m:r>
                      <m:r>
                        <a:rPr xmlns:a="http://schemas.openxmlformats.org/drawingml/2006/main" sz="2800" i="1">
                          <a:solidFill>
                            <a:srgbClr val="000000"/>
                          </a:solidFill>
                          <a:latin typeface="Cambria Math" panose="02040503050406030204" pitchFamily="18" charset="0"/>
                        </a:rPr>
                        <m:t/>
                      </m:r>
                      <m:r>
                        <a:rPr xmlns:a="http://schemas.openxmlformats.org/drawingml/2006/main" sz="2800" i="1">
                          <a:solidFill>
                            <a:srgbClr val="000000"/>
                          </a:solidFill>
                          <a:latin typeface="Cambria Math" panose="02040503050406030204" pitchFamily="18" charset="0"/>
                        </a:rPr>
                        <m:t/>
                      </m:r>
                      <m:r>
                        <a:rPr xmlns:a="http://schemas.openxmlformats.org/drawingml/2006/main" sz="2800" i="1">
                          <a:solidFill>
                            <a:srgbClr val="000000"/>
                          </a:solidFill>
                          <a:latin typeface="Cambria Math" panose="02040503050406030204" pitchFamily="18" charset="0"/>
                        </a:rPr>
                        <m:t/>
                      </m:r>
                      <m:r>
                        <a:rPr xmlns:a="http://schemas.openxmlformats.org/drawingml/2006/main" sz="2800" i="1">
                          <a:solidFill>
                            <a:srgbClr val="000000"/>
                          </a:solidFill>
                          <a:latin typeface="Cambria Math" panose="02040503050406030204" pitchFamily="18" charset="0"/>
                        </a:rPr>
                        <m:t/>
                      </m:r>
                      <m:r>
                        <a:rPr xmlns:a="http://schemas.openxmlformats.org/drawingml/2006/main" sz="2800" i="1">
                          <a:solidFill>
                            <a:srgbClr val="000000"/>
                          </a:solidFill>
                          <a:latin typeface="Cambria Math" panose="02040503050406030204" pitchFamily="18" charset="0"/>
                        </a:rPr>
                        <m:t/>
                      </m:r>
                      <m:r>
                        <a:rPr xmlns:a="http://schemas.openxmlformats.org/drawingml/2006/main" sz="2800" i="1">
                          <a:solidFill>
                            <a:srgbClr val="000000"/>
                          </a:solidFill>
                          <a:latin typeface="Cambria Math" panose="02040503050406030204" pitchFamily="18" charset="0"/>
                        </a:rPr>
                        <m:t/>
                      </m:r>
                      <m:r>
                        <a:rPr xmlns:a="http://schemas.openxmlformats.org/drawingml/2006/main" sz="2800" i="1">
                          <a:solidFill>
                            <a:srgbClr val="000000"/>
                          </a:solidFill>
                          <a:latin typeface="Cambria Math" panose="02040503050406030204" pitchFamily="18" charset="0"/>
                        </a:rPr>
                        <m:t/>
                      </m:r>
                      <m:r>
                        <a:rPr xmlns:a="http://schemas.openxmlformats.org/drawingml/2006/main" sz="2800" i="1">
                          <a:solidFill>
                            <a:srgbClr val="000000"/>
                          </a:solidFill>
                          <a:latin typeface="Cambria Math" panose="02040503050406030204" pitchFamily="18" charset="0"/>
                        </a:rPr>
                        <m:t/>
                      </m:r>
                      <m:r>
                        <a:rPr xmlns:a="http://schemas.openxmlformats.org/drawingml/2006/main" sz="2800" i="1">
                          <a:solidFill>
                            <a:srgbClr val="000000"/>
                          </a:solidFill>
                          <a:latin typeface="Cambria Math" panose="02040503050406030204" pitchFamily="18" charset="0"/>
                        </a:rPr>
                        <m:t/>
                      </m:r>
                      <m:r>
                        <a:rPr xmlns:a="http://schemas.openxmlformats.org/drawingml/2006/main" sz="2800" i="1">
                          <a:solidFill>
                            <a:srgbClr val="000000"/>
                          </a:solidFill>
                          <a:latin typeface="Cambria Math" panose="02040503050406030204" pitchFamily="18" charset="0"/>
                        </a:rPr>
                        <m:t/>
                      </m:r>
                      <m:r>
                        <a:rPr xmlns:a="http://schemas.openxmlformats.org/drawingml/2006/main" sz="2800" i="1">
                          <a:solidFill>
                            <a:srgbClr val="000000"/>
                          </a:solidFill>
                          <a:latin typeface="Cambria Math" panose="02040503050406030204" pitchFamily="18" charset="0"/>
                        </a:rPr>
                        <m:t/>
                      </m:r>
                      <m:r>
                        <a:rPr xmlns:a="http://schemas.openxmlformats.org/drawingml/2006/main" sz="2800" i="1">
                          <a:solidFill>
                            <a:srgbClr val="000000"/>
                          </a:solidFill>
                          <a:latin typeface="Cambria Math" panose="02040503050406030204" pitchFamily="18" charset="0"/>
                        </a:rPr>
                        <m:t/>
                      </m:r>
                    </m:e>
                  </m:d>
                </m:oMath>
              </m:oMathPara>
            </a14:m>
            <a:endParaRPr sz="2800"/>
          </a:p>
        </p:txBody>
      </p:sp>
      <p:sp>
        <p:nvSpPr>
          <p:cNvPr id="906" name="文字方塊 2"/>
          <p:cNvSpPr txBox="1"/>
          <p:nvPr/>
        </p:nvSpPr>
        <p:spPr>
          <a:xfrm>
            <a:off x="6222346" y="4812234"/>
            <a:ext cx="550640" cy="749809"/>
          </a:xfrm>
          <a:prstGeom prst="rect">
            <a:avLst/>
          </a:prstGeom>
          <a:ln w="12700">
            <a:miter lim="400000"/>
          </a:ln>
        </p:spPr>
        <p:txBody>
          <a:bodyPr wrap="none" lIns="0" tIns="0" rIns="0" bIns="0">
            <a:spAutoFit/>
          </a:bodyPr>
          <a:lstStyle/>
          <a:p>
            <a:pPr defTabSz="914400" latinLnBrk="1">
              <a:defRPr sz="1800"/>
            </a:pPr>
            <a14:m>
              <m:oMathPara>
                <m:oMathParaPr>
                  <m:jc m:val="centerGroup"/>
                </m:oMathParaPr>
                <m:oMath>
                  <m:d>
                    <m:dPr>
                      <m:ctrlPr>
                        <a:rPr xmlns:a="http://schemas.openxmlformats.org/drawingml/2006/main" sz="2400" i="1">
                          <a:solidFill>
                            <a:srgbClr val="0000FF"/>
                          </a:solidFill>
                          <a:latin typeface="Cambria Math" panose="02040503050406030204" pitchFamily="18" charset="0"/>
                        </a:rPr>
                      </m:ctrlPr>
                      <m:begChr m:val="["/>
                      <m:endChr m:val="]"/>
                    </m:dPr>
                    <m:e>
                      <m:eqArr>
                        <m:eqArrPr>
                          <m:ctrlPr>
                            <a:rPr xmlns:a="http://schemas.openxmlformats.org/drawingml/2006/main" sz="2400" i="1">
                              <a:solidFill>
                                <a:srgbClr val="0000FF"/>
                              </a:solidFill>
                              <a:latin typeface="Cambria Math" panose="02040503050406030204" pitchFamily="18" charset="0"/>
                            </a:rPr>
                          </m:ctrlPr>
                        </m:eqArrPr>
                        <m:e>
                          <m:r>
                            <a:rPr xmlns:a="http://schemas.openxmlformats.org/drawingml/2006/main" sz="2400" i="1">
                              <a:solidFill>
                                <a:srgbClr val="0000FF"/>
                              </a:solidFill>
                              <a:latin typeface="Cambria Math" panose="02040503050406030204" pitchFamily="18" charset="0"/>
                            </a:rPr>
                            <m:t>1</m:t>
                          </m:r>
                        </m:e>
                        <m:e>
                          <m:r>
                            <a:rPr xmlns:a="http://schemas.openxmlformats.org/drawingml/2006/main" sz="2400" i="1">
                              <a:solidFill>
                                <a:srgbClr val="0000FF"/>
                              </a:solidFill>
                              <a:latin typeface="Cambria Math" panose="02040503050406030204" pitchFamily="18" charset="0"/>
                            </a:rPr>
                            <m:t>−</m:t>
                          </m:r>
                          <m:r>
                            <a:rPr xmlns:a="http://schemas.openxmlformats.org/drawingml/2006/main" sz="2400" i="1">
                              <a:solidFill>
                                <a:srgbClr val="0000FF"/>
                              </a:solidFill>
                              <a:latin typeface="Cambria Math" panose="02040503050406030204" pitchFamily="18" charset="0"/>
                            </a:rPr>
                            <m:t>1</m:t>
                          </m:r>
                        </m:e>
                      </m:eqArr>
                    </m:e>
                  </m:d>
                </m:oMath>
              </m:oMathPara>
            </a14:m>
            <a:endParaRPr sz="2400">
              <a:solidFill>
                <a:srgbClr val="0000FF"/>
              </a:solidFill>
            </a:endParaRPr>
          </a:p>
        </p:txBody>
      </p:sp>
      <p:sp>
        <p:nvSpPr>
          <p:cNvPr id="907" name="文字方塊 69"/>
          <p:cNvSpPr txBox="1"/>
          <p:nvPr/>
        </p:nvSpPr>
        <p:spPr>
          <a:xfrm>
            <a:off x="4500615" y="4810740"/>
            <a:ext cx="1172601" cy="749809"/>
          </a:xfrm>
          <a:prstGeom prst="rect">
            <a:avLst/>
          </a:prstGeom>
          <a:ln w="12700">
            <a:miter lim="400000"/>
          </a:ln>
        </p:spPr>
        <p:txBody>
          <a:bodyPr wrap="none" lIns="0" tIns="0" rIns="0" bIns="0">
            <a:spAutoFit/>
          </a:bodyPr>
          <a:lstStyle/>
          <a:p>
            <a:pPr defTabSz="914400" latinLnBrk="1">
              <a:defRPr sz="1800"/>
            </a:pPr>
            <a14:m>
              <m:oMathPara>
                <m:oMathParaPr>
                  <m:jc m:val="centerGroup"/>
                </m:oMathParaPr>
                <m:oMath>
                  <m:d>
                    <m:dPr>
                      <m:ctrlPr>
                        <a:rPr xmlns:a="http://schemas.openxmlformats.org/drawingml/2006/main" sz="2400" i="1">
                          <a:solidFill>
                            <a:srgbClr val="FFC000"/>
                          </a:solidFill>
                          <a:latin typeface="Cambria Math" panose="02040503050406030204" pitchFamily="18" charset="0"/>
                        </a:rPr>
                      </m:ctrlPr>
                      <m:begChr m:val="["/>
                      <m:endChr m:val="]"/>
                    </m:dPr>
                    <m:e>
                      <m:m>
                        <m:mPr>
                          <m:ctrlPr>
                            <a:rPr xmlns:a="http://schemas.openxmlformats.org/drawingml/2006/main" sz="2400" i="1">
                              <a:solidFill>
                                <a:srgbClr val="FFC000"/>
                              </a:solidFill>
                              <a:latin typeface="Cambria Math" panose="02040503050406030204" pitchFamily="18" charset="0"/>
                            </a:rPr>
                          </m:ctrlPr>
                          <m:baseJc m:val="center"/>
                          <m:plcHide m:val="on"/>
                          <m:mcs>
                            <m:mc>
                              <m:mcPr>
                                <m:count m:val="2"/>
                                <m:mcJc m:val="center"/>
                              </m:mcPr>
                            </m:mc>
                          </m:mcs>
                        </m:mPr>
                        <m:mr>
                          <m:e>
                            <m:r>
                              <a:rPr xmlns:a="http://schemas.openxmlformats.org/drawingml/2006/main" sz="2400" i="1">
                                <a:solidFill>
                                  <a:srgbClr val="FFC000"/>
                                </a:solidFill>
                                <a:latin typeface="Cambria Math" panose="02040503050406030204" pitchFamily="18" charset="0"/>
                              </a:rPr>
                              <m:t>1</m:t>
                            </m:r>
                          </m:e>
                          <m:e>
                            <m:r>
                              <a:rPr xmlns:a="http://schemas.openxmlformats.org/drawingml/2006/main" sz="2400" i="1">
                                <a:solidFill>
                                  <a:srgbClr val="FFC000"/>
                                </a:solidFill>
                                <a:latin typeface="Cambria Math" panose="02040503050406030204" pitchFamily="18" charset="0"/>
                              </a:rPr>
                              <m:t>−</m:t>
                            </m:r>
                            <m:r>
                              <a:rPr xmlns:a="http://schemas.openxmlformats.org/drawingml/2006/main" sz="2400" i="1">
                                <a:solidFill>
                                  <a:srgbClr val="FFC000"/>
                                </a:solidFill>
                                <a:latin typeface="Cambria Math" panose="02040503050406030204" pitchFamily="18" charset="0"/>
                              </a:rPr>
                              <m:t>2</m:t>
                            </m:r>
                          </m:e>
                        </m:mr>
                        <m:mr>
                          <m:e>
                            <m:r>
                              <a:rPr xmlns:a="http://schemas.openxmlformats.org/drawingml/2006/main" sz="2400" i="1">
                                <a:solidFill>
                                  <a:srgbClr val="FFC000"/>
                                </a:solidFill>
                                <a:latin typeface="Cambria Math" panose="02040503050406030204" pitchFamily="18" charset="0"/>
                              </a:rPr>
                              <m:t>−</m:t>
                            </m:r>
                            <m:r>
                              <a:rPr xmlns:a="http://schemas.openxmlformats.org/drawingml/2006/main" sz="2400" i="1">
                                <a:solidFill>
                                  <a:srgbClr val="FFC000"/>
                                </a:solidFill>
                                <a:latin typeface="Cambria Math" panose="02040503050406030204" pitchFamily="18" charset="0"/>
                              </a:rPr>
                              <m:t>1</m:t>
                            </m:r>
                          </m:e>
                          <m:e>
                            <m:r>
                              <a:rPr xmlns:a="http://schemas.openxmlformats.org/drawingml/2006/main" sz="2400" i="1">
                                <a:solidFill>
                                  <a:srgbClr val="FFC000"/>
                                </a:solidFill>
                                <a:latin typeface="Cambria Math" panose="02040503050406030204" pitchFamily="18" charset="0"/>
                              </a:rPr>
                              <m:t>1</m:t>
                            </m:r>
                          </m:e>
                        </m:mr>
                      </m:m>
                    </m:e>
                  </m:d>
                </m:oMath>
              </m:oMathPara>
            </a14:m>
            <a:endParaRPr sz="2400">
              <a:solidFill>
                <a:srgbClr val="FFC000"/>
              </a:solidFill>
            </a:endParaRPr>
          </a:p>
        </p:txBody>
      </p:sp>
      <p:sp>
        <p:nvSpPr>
          <p:cNvPr id="908" name="文字方塊 70"/>
          <p:cNvSpPr txBox="1"/>
          <p:nvPr/>
        </p:nvSpPr>
        <p:spPr>
          <a:xfrm>
            <a:off x="7227066" y="4964948"/>
            <a:ext cx="209094" cy="209093"/>
          </a:xfrm>
          <a:prstGeom prst="rect">
            <a:avLst/>
          </a:prstGeom>
          <a:ln w="12700">
            <a:miter lim="400000"/>
          </a:ln>
        </p:spPr>
        <p:txBody>
          <a:bodyPr wrap="none" lIns="0" tIns="0" rIns="0" bIns="0">
            <a:spAutoFit/>
          </a:bodyPr>
          <a:lstStyle/>
          <a:p>
            <a:pPr defTabSz="914400" latinLnBrk="1">
              <a:defRPr sz="1800"/>
            </a:pPr>
            <a14:m>
              <m:oMathPara>
                <m:oMathParaPr>
                  <m:jc m:val="centerGroup"/>
                </m:oMathParaPr>
                <m:oMath>
                  <m:r>
                    <a:rPr xmlns:a="http://schemas.openxmlformats.org/drawingml/2006/main" sz="2800" i="1">
                      <a:solidFill>
                        <a:srgbClr val="000000"/>
                      </a:solidFill>
                      <a:latin typeface="Cambria Math" panose="02040503050406030204" pitchFamily="18" charset="0"/>
                    </a:rPr>
                    <m:t>+</m:t>
                  </m:r>
                </m:oMath>
              </m:oMathPara>
            </a14:m>
            <a:endParaRPr sz="2800"/>
          </a:p>
        </p:txBody>
      </p:sp>
      <p:sp>
        <p:nvSpPr>
          <p:cNvPr id="909" name="文字方塊 66"/>
          <p:cNvSpPr txBox="1"/>
          <p:nvPr/>
        </p:nvSpPr>
        <p:spPr>
          <a:xfrm>
            <a:off x="7727133" y="4801675"/>
            <a:ext cx="324918" cy="749809"/>
          </a:xfrm>
          <a:prstGeom prst="rect">
            <a:avLst/>
          </a:prstGeom>
          <a:ln w="12700">
            <a:miter lim="400000"/>
          </a:ln>
        </p:spPr>
        <p:txBody>
          <a:bodyPr wrap="none" lIns="0" tIns="0" rIns="0" bIns="0">
            <a:spAutoFit/>
          </a:bodyPr>
          <a:lstStyle/>
          <a:p>
            <a:pPr defTabSz="914400" latinLnBrk="1">
              <a:defRPr sz="1800"/>
            </a:pPr>
            <a14:m>
              <m:oMathPara>
                <m:oMathParaPr>
                  <m:jc m:val="centerGroup"/>
                </m:oMathParaPr>
                <m:oMath>
                  <m:d>
                    <m:dPr>
                      <m:ctrlPr>
                        <a:rPr xmlns:a="http://schemas.openxmlformats.org/drawingml/2006/main" sz="2400" i="1">
                          <a:solidFill>
                            <a:srgbClr val="00B050"/>
                          </a:solidFill>
                          <a:latin typeface="Cambria Math" panose="02040503050406030204" pitchFamily="18" charset="0"/>
                        </a:rPr>
                      </m:ctrlPr>
                      <m:begChr m:val="["/>
                      <m:endChr m:val="]"/>
                    </m:dPr>
                    <m:e>
                      <m:eqArr>
                        <m:eqArrPr>
                          <m:ctrlPr>
                            <a:rPr xmlns:a="http://schemas.openxmlformats.org/drawingml/2006/main" sz="2400" i="1">
                              <a:solidFill>
                                <a:srgbClr val="00B050"/>
                              </a:solidFill>
                              <a:latin typeface="Cambria Math" panose="02040503050406030204" pitchFamily="18" charset="0"/>
                            </a:rPr>
                          </m:ctrlPr>
                        </m:eqArrPr>
                        <m:e>
                          <m:r>
                            <a:rPr xmlns:a="http://schemas.openxmlformats.org/drawingml/2006/main" sz="2400" i="1">
                              <a:solidFill>
                                <a:srgbClr val="00B050"/>
                              </a:solidFill>
                              <a:latin typeface="Cambria Math" panose="02040503050406030204" pitchFamily="18" charset="0"/>
                            </a:rPr>
                            <m:t>1</m:t>
                          </m:r>
                        </m:e>
                        <m:e>
                          <m:r>
                            <a:rPr xmlns:a="http://schemas.openxmlformats.org/drawingml/2006/main" sz="2400" i="1">
                              <a:solidFill>
                                <a:srgbClr val="00B050"/>
                              </a:solidFill>
                              <a:latin typeface="Cambria Math" panose="02040503050406030204" pitchFamily="18" charset="0"/>
                            </a:rPr>
                            <m:t>0</m:t>
                          </m:r>
                        </m:e>
                      </m:eqArr>
                    </m:e>
                  </m:d>
                </m:oMath>
              </m:oMathPara>
            </a14:m>
            <a:endParaRPr sz="2400">
              <a:solidFill>
                <a:srgbClr val="00B050"/>
              </a:solidFill>
            </a:endParaRPr>
          </a:p>
        </p:txBody>
      </p:sp>
      <p:sp>
        <p:nvSpPr>
          <p:cNvPr id="910" name="文字方塊 67"/>
          <p:cNvSpPr txBox="1"/>
          <p:nvPr/>
        </p:nvSpPr>
        <p:spPr>
          <a:xfrm>
            <a:off x="9016974" y="4799260"/>
            <a:ext cx="807518" cy="749809"/>
          </a:xfrm>
          <a:prstGeom prst="rect">
            <a:avLst/>
          </a:prstGeom>
          <a:ln w="12700">
            <a:miter lim="400000"/>
          </a:ln>
        </p:spPr>
        <p:txBody>
          <a:bodyPr wrap="none" lIns="0" tIns="0" rIns="0" bIns="0">
            <a:spAutoFit/>
          </a:bodyPr>
          <a:lstStyle/>
          <a:p>
            <a:pPr defTabSz="914400" latinLnBrk="1">
              <a:defRPr sz="1800"/>
            </a:pPr>
            <a14:m>
              <m:oMathPara>
                <m:oMathParaPr>
                  <m:jc m:val="centerGroup"/>
                </m:oMathParaPr>
                <m:oMath>
                  <m:d>
                    <m:dPr>
                      <m:ctrlPr>
                        <a:rPr xmlns:a="http://schemas.openxmlformats.org/drawingml/2006/main" sz="2400" i="1">
                          <a:solidFill>
                            <a:srgbClr val="0000FF"/>
                          </a:solidFill>
                          <a:latin typeface="Cambria Math" panose="02040503050406030204" pitchFamily="18" charset="0"/>
                        </a:rPr>
                      </m:ctrlPr>
                      <m:begChr m:val="["/>
                      <m:endChr m:val="]"/>
                    </m:dPr>
                    <m:e>
                      <m:eqArr>
                        <m:eqArrPr>
                          <m:ctrlPr>
                            <a:rPr xmlns:a="http://schemas.openxmlformats.org/drawingml/2006/main" sz="2400" i="1">
                              <a:solidFill>
                                <a:srgbClr val="0000FF"/>
                              </a:solidFill>
                              <a:latin typeface="Cambria Math" panose="02040503050406030204" pitchFamily="18" charset="0"/>
                            </a:rPr>
                          </m:ctrlPr>
                        </m:eqArrPr>
                        <m:e>
                          <m:r>
                            <a:rPr xmlns:a="http://schemas.openxmlformats.org/drawingml/2006/main" sz="2400" i="1">
                              <a:solidFill>
                                <a:srgbClr val="0000FF"/>
                              </a:solidFill>
                              <a:latin typeface="Cambria Math" panose="02040503050406030204" pitchFamily="18" charset="0"/>
                            </a:rPr>
                            <m:t>0</m:t>
                          </m:r>
                          <m:r>
                            <a:rPr xmlns:a="http://schemas.openxmlformats.org/drawingml/2006/main" sz="2400" i="1">
                              <a:solidFill>
                                <a:srgbClr val="0000FF"/>
                              </a:solidFill>
                              <a:latin typeface="Cambria Math" panose="02040503050406030204" pitchFamily="18" charset="0"/>
                            </a:rPr>
                            <m:t>.</m:t>
                          </m:r>
                          <m:r>
                            <a:rPr xmlns:a="http://schemas.openxmlformats.org/drawingml/2006/main" sz="2400" i="1">
                              <a:solidFill>
                                <a:srgbClr val="0000FF"/>
                              </a:solidFill>
                              <a:latin typeface="Cambria Math" panose="02040503050406030204" pitchFamily="18" charset="0"/>
                            </a:rPr>
                            <m:t>98</m:t>
                          </m:r>
                        </m:e>
                        <m:e>
                          <m:r>
                            <a:rPr xmlns:a="http://schemas.openxmlformats.org/drawingml/2006/main" sz="2400" i="1">
                              <a:solidFill>
                                <a:srgbClr val="0000FF"/>
                              </a:solidFill>
                              <a:latin typeface="Cambria Math" panose="02040503050406030204" pitchFamily="18" charset="0"/>
                            </a:rPr>
                            <m:t>0.12</m:t>
                          </m:r>
                        </m:e>
                      </m:eqArr>
                    </m:e>
                  </m:d>
                </m:oMath>
              </m:oMathPara>
            </a14:m>
            <a:endParaRPr sz="2400">
              <a:solidFill>
                <a:srgbClr val="0000FF"/>
              </a:solidFill>
            </a:endParaRPr>
          </a:p>
        </p:txBody>
      </p:sp>
      <p:sp>
        <p:nvSpPr>
          <p:cNvPr id="911" name="矩形 4"/>
          <p:cNvSpPr txBox="1"/>
          <p:nvPr/>
        </p:nvSpPr>
        <p:spPr>
          <a:xfrm>
            <a:off x="8581797" y="4896884"/>
            <a:ext cx="209450" cy="94590"/>
          </a:xfrm>
          <a:prstGeom prst="rect">
            <a:avLst/>
          </a:prstGeom>
          <a:ln w="12700">
            <a:miter lim="400000"/>
          </a:ln>
        </p:spPr>
        <p:txBody>
          <a:bodyPr wrap="none" lIns="0" tIns="0" rIns="0" bIns="0">
            <a:spAutoFit/>
          </a:bodyPr>
          <a:lstStyle/>
          <a:p>
            <a:pPr defTabSz="914400" latinLnBrk="1">
              <a:defRPr sz="1800"/>
            </a:pPr>
            <a14:m>
              <m:oMathPara>
                <m:oMathParaPr>
                  <m:jc m:val="centerGroup"/>
                </m:oMathParaPr>
                <m:oMath>
                  <m:r>
                    <a:rPr xmlns:a="http://schemas.openxmlformats.org/drawingml/2006/main" sz="2800" i="1">
                      <a:solidFill>
                        <a:srgbClr val="0000FF"/>
                      </a:solidFill>
                      <a:latin typeface="Cambria Math" panose="02040503050406030204" pitchFamily="18" charset="0"/>
                    </a:rPr>
                    <m:t>=</m:t>
                  </m:r>
                </m:oMath>
              </m:oMathPara>
            </a14:m>
            <a:endParaRPr sz="2800">
              <a:solidFill>
                <a:srgbClr val="0000FF"/>
              </a:solidFill>
            </a:endParaRPr>
          </a:p>
        </p:txBody>
      </p:sp>
      <p:sp>
        <p:nvSpPr>
          <p:cNvPr id="912" name="文字方塊 96"/>
          <p:cNvSpPr txBox="1"/>
          <p:nvPr/>
        </p:nvSpPr>
        <p:spPr>
          <a:xfrm>
            <a:off x="6065132" y="5794388"/>
            <a:ext cx="550639" cy="749809"/>
          </a:xfrm>
          <a:prstGeom prst="rect">
            <a:avLst/>
          </a:prstGeom>
          <a:ln w="12700">
            <a:miter lim="400000"/>
          </a:ln>
        </p:spPr>
        <p:txBody>
          <a:bodyPr wrap="none" lIns="0" tIns="0" rIns="0" bIns="0">
            <a:spAutoFit/>
          </a:bodyPr>
          <a:lstStyle/>
          <a:p>
            <a:pPr defTabSz="914400" latinLnBrk="1">
              <a:defRPr sz="1800"/>
            </a:pPr>
            <a14:m>
              <m:oMathPara>
                <m:oMathParaPr>
                  <m:jc m:val="centerGroup"/>
                </m:oMathParaPr>
                <m:oMath>
                  <m:d>
                    <m:dPr>
                      <m:ctrlPr>
                        <a:rPr xmlns:a="http://schemas.openxmlformats.org/drawingml/2006/main" sz="2400" i="1">
                          <a:solidFill>
                            <a:srgbClr val="FF0000"/>
                          </a:solidFill>
                          <a:latin typeface="Cambria Math" panose="02040503050406030204" pitchFamily="18" charset="0"/>
                        </a:rPr>
                      </m:ctrlPr>
                      <m:begChr m:val="["/>
                      <m:endChr m:val="]"/>
                    </m:dPr>
                    <m:e>
                      <m:eqArr>
                        <m:eqArrPr>
                          <m:ctrlPr>
                            <a:rPr xmlns:a="http://schemas.openxmlformats.org/drawingml/2006/main" sz="2400" i="1">
                              <a:solidFill>
                                <a:srgbClr val="FF0000"/>
                              </a:solidFill>
                              <a:latin typeface="Cambria Math" panose="02040503050406030204" pitchFamily="18" charset="0"/>
                            </a:rPr>
                          </m:ctrlPr>
                        </m:eqArrPr>
                        <m:e>
                          <m:r>
                            <a:rPr xmlns:a="http://schemas.openxmlformats.org/drawingml/2006/main" sz="2400" i="1">
                              <a:solidFill>
                                <a:srgbClr val="FF0000"/>
                              </a:solidFill>
                              <a:latin typeface="Cambria Math" panose="02040503050406030204" pitchFamily="18" charset="0"/>
                            </a:rPr>
                            <m:t>4</m:t>
                          </m:r>
                        </m:e>
                        <m:e>
                          <m:r>
                            <a:rPr xmlns:a="http://schemas.openxmlformats.org/drawingml/2006/main" sz="2400" i="1">
                              <a:solidFill>
                                <a:srgbClr val="FF0000"/>
                              </a:solidFill>
                              <a:latin typeface="Cambria Math" panose="02040503050406030204" pitchFamily="18" charset="0"/>
                            </a:rPr>
                            <m:t>−</m:t>
                          </m:r>
                          <m:r>
                            <a:rPr xmlns:a="http://schemas.openxmlformats.org/drawingml/2006/main" sz="2400" i="1">
                              <a:solidFill>
                                <a:srgbClr val="FF0000"/>
                              </a:solidFill>
                              <a:latin typeface="Cambria Math" panose="02040503050406030204" pitchFamily="18" charset="0"/>
                            </a:rPr>
                            <m:t>2</m:t>
                          </m:r>
                        </m:e>
                      </m:eqArr>
                    </m:e>
                  </m:d>
                </m:oMath>
              </m:oMathPara>
            </a14:m>
            <a:endParaRPr sz="2400">
              <a:solidFill>
                <a:srgbClr val="FF0000"/>
              </a:solidFill>
            </a:endParaRPr>
          </a:p>
        </p:txBody>
      </p:sp>
      <p:sp>
        <p:nvSpPr>
          <p:cNvPr id="913" name="右大括弧 8"/>
          <p:cNvSpPr/>
          <p:nvPr/>
        </p:nvSpPr>
        <p:spPr>
          <a:xfrm rot="5400000">
            <a:off x="6308467" y="3742738"/>
            <a:ext cx="86655" cy="370328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5965" y="0"/>
                  <a:pt x="10800" y="261"/>
                  <a:pt x="10800" y="583"/>
                </a:cubicBezTo>
                <a:lnTo>
                  <a:pt x="10800" y="10217"/>
                </a:lnTo>
                <a:cubicBezTo>
                  <a:pt x="10800" y="10539"/>
                  <a:pt x="15635" y="10800"/>
                  <a:pt x="21600" y="10800"/>
                </a:cubicBezTo>
                <a:cubicBezTo>
                  <a:pt x="15635" y="10800"/>
                  <a:pt x="10800" y="11061"/>
                  <a:pt x="10800" y="11383"/>
                </a:cubicBezTo>
                <a:lnTo>
                  <a:pt x="10800" y="21017"/>
                </a:lnTo>
                <a:cubicBezTo>
                  <a:pt x="10800" y="21339"/>
                  <a:pt x="5965" y="21600"/>
                  <a:pt x="0" y="21600"/>
                </a:cubicBezTo>
              </a:path>
            </a:pathLst>
          </a:custGeom>
          <a:ln w="38100">
            <a:solidFill>
              <a:srgbClr val="FF0000"/>
            </a:solidFill>
          </a:ln>
        </p:spPr>
        <p:txBody>
          <a:bodyPr lIns="45719" rIns="45719" anchor="ctr"/>
          <a:lstStyle/>
          <a:p>
            <a:pPr algn="ctr"/>
          </a:p>
        </p:txBody>
      </p:sp>
      <p:grpSp>
        <p:nvGrpSpPr>
          <p:cNvPr id="925" name="群組 3"/>
          <p:cNvGrpSpPr/>
          <p:nvPr/>
        </p:nvGrpSpPr>
        <p:grpSpPr>
          <a:xfrm>
            <a:off x="4426184" y="3585188"/>
            <a:ext cx="4548291" cy="877077"/>
            <a:chOff x="0" y="0"/>
            <a:chExt cx="4548289" cy="877076"/>
          </a:xfrm>
        </p:grpSpPr>
        <p:grpSp>
          <p:nvGrpSpPr>
            <p:cNvPr id="916" name="矩形 70"/>
            <p:cNvGrpSpPr/>
            <p:nvPr/>
          </p:nvGrpSpPr>
          <p:grpSpPr>
            <a:xfrm>
              <a:off x="2705533" y="11261"/>
              <a:ext cx="450869" cy="854553"/>
              <a:chOff x="0" y="0"/>
              <a:chExt cx="450868" cy="854551"/>
            </a:xfrm>
          </p:grpSpPr>
          <p:sp>
            <p:nvSpPr>
              <p:cNvPr id="914" name="Rectangle"/>
              <p:cNvSpPr/>
              <p:nvPr/>
            </p:nvSpPr>
            <p:spPr>
              <a:xfrm>
                <a:off x="-1" y="-1"/>
                <a:ext cx="450870" cy="854553"/>
              </a:xfrm>
              <a:prstGeom prst="rect">
                <a:avLst/>
              </a:prstGeom>
              <a:solidFill>
                <a:srgbClr val="C3D69B"/>
              </a:solidFill>
              <a:ln w="9525" cap="flat">
                <a:solidFill>
                  <a:srgbClr val="00B050"/>
                </a:solidFill>
                <a:prstDash val="solid"/>
                <a:round/>
              </a:ln>
              <a:effectLst>
                <a:outerShdw sx="100000" sy="100000" kx="0" ky="0" algn="b" rotWithShape="0" blurRad="38100" dist="20000" dir="5400000">
                  <a:srgbClr val="000000">
                    <a:alpha val="38000"/>
                  </a:srgbClr>
                </a:outerShdw>
              </a:effectLst>
            </p:spPr>
            <p:txBody>
              <a:bodyPr wrap="square" lIns="45719" tIns="45719" rIns="45719" bIns="45719" numCol="1" anchor="ctr">
                <a:noAutofit/>
              </a:bodyPr>
              <a:lstStyle/>
              <a:p>
                <a:pPr algn="ctr">
                  <a:defRPr baseline="30000" sz="2400"/>
                </a:pPr>
              </a:p>
            </p:txBody>
          </p:sp>
          <p:sp>
            <p:nvSpPr>
              <p:cNvPr id="915" name="b"/>
              <p:cNvSpPr txBox="1"/>
              <p:nvPr/>
            </p:nvSpPr>
            <p:spPr>
              <a:xfrm>
                <a:off x="50482" y="231040"/>
                <a:ext cx="349904" cy="39247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sz="2400"/>
                </a:lvl1pPr>
              </a:lstStyle>
              <a:p>
                <a:pPr/>
                <a:r>
                  <a:t>b</a:t>
                </a:r>
              </a:p>
            </p:txBody>
          </p:sp>
        </p:grpSp>
        <p:grpSp>
          <p:nvGrpSpPr>
            <p:cNvPr id="919" name="矩形 142"/>
            <p:cNvGrpSpPr/>
            <p:nvPr/>
          </p:nvGrpSpPr>
          <p:grpSpPr>
            <a:xfrm>
              <a:off x="810212" y="9037"/>
              <a:ext cx="807843" cy="832400"/>
              <a:chOff x="0" y="0"/>
              <a:chExt cx="807842" cy="832398"/>
            </a:xfrm>
          </p:grpSpPr>
          <p:sp>
            <p:nvSpPr>
              <p:cNvPr id="917" name="Rectangle"/>
              <p:cNvSpPr/>
              <p:nvPr/>
            </p:nvSpPr>
            <p:spPr>
              <a:xfrm>
                <a:off x="0" y="0"/>
                <a:ext cx="807843" cy="832399"/>
              </a:xfrm>
              <a:prstGeom prst="rect">
                <a:avLst/>
              </a:prstGeom>
              <a:solidFill>
                <a:srgbClr val="FCD5B5"/>
              </a:solidFill>
              <a:ln w="9525" cap="flat">
                <a:solidFill>
                  <a:srgbClr val="7D60A0"/>
                </a:solidFill>
                <a:prstDash val="solid"/>
                <a:round/>
              </a:ln>
              <a:effectLst>
                <a:outerShdw sx="100000" sy="100000" kx="0" ky="0" algn="b" rotWithShape="0" blurRad="38100" dist="20000" dir="5400000">
                  <a:srgbClr val="000000">
                    <a:alpha val="38000"/>
                  </a:srgbClr>
                </a:outerShdw>
              </a:effectLst>
            </p:spPr>
            <p:txBody>
              <a:bodyPr wrap="square" lIns="45719" tIns="45719" rIns="45719" bIns="45719" numCol="1" anchor="ctr">
                <a:noAutofit/>
              </a:bodyPr>
              <a:lstStyle/>
              <a:p>
                <a:pPr algn="ctr">
                  <a:defRPr baseline="30000" sz="2400"/>
                </a:pPr>
              </a:p>
            </p:txBody>
          </p:sp>
          <p:sp>
            <p:nvSpPr>
              <p:cNvPr id="918" name="W"/>
              <p:cNvSpPr txBox="1"/>
              <p:nvPr/>
            </p:nvSpPr>
            <p:spPr>
              <a:xfrm>
                <a:off x="50482" y="219964"/>
                <a:ext cx="706879" cy="39247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sz="2400"/>
                </a:lvl1pPr>
              </a:lstStyle>
              <a:p>
                <a:pPr/>
                <a:r>
                  <a:t>W</a:t>
                </a:r>
              </a:p>
            </p:txBody>
          </p:sp>
        </p:grpSp>
        <p:grpSp>
          <p:nvGrpSpPr>
            <p:cNvPr id="922" name="矩形 143"/>
            <p:cNvGrpSpPr/>
            <p:nvPr/>
          </p:nvGrpSpPr>
          <p:grpSpPr>
            <a:xfrm>
              <a:off x="1707083" y="0"/>
              <a:ext cx="441360" cy="877077"/>
              <a:chOff x="0" y="0"/>
              <a:chExt cx="441359" cy="877076"/>
            </a:xfrm>
          </p:grpSpPr>
          <p:sp>
            <p:nvSpPr>
              <p:cNvPr id="920" name="Rectangle"/>
              <p:cNvSpPr/>
              <p:nvPr/>
            </p:nvSpPr>
            <p:spPr>
              <a:xfrm>
                <a:off x="-1" y="-1"/>
                <a:ext cx="441361" cy="877078"/>
              </a:xfrm>
              <a:prstGeom prst="rect">
                <a:avLst/>
              </a:prstGeom>
              <a:solidFill>
                <a:srgbClr val="DCE6F2"/>
              </a:solidFill>
              <a:ln w="9525" cap="flat">
                <a:solidFill>
                  <a:srgbClr val="46AAC4"/>
                </a:solidFill>
                <a:prstDash val="solid"/>
                <a:round/>
              </a:ln>
              <a:effectLst>
                <a:outerShdw sx="100000" sy="100000" kx="0" ky="0" algn="b" rotWithShape="0" blurRad="38100" dist="20000" dir="5400000">
                  <a:srgbClr val="000000">
                    <a:alpha val="38000"/>
                  </a:srgbClr>
                </a:outerShdw>
              </a:effectLst>
            </p:spPr>
            <p:txBody>
              <a:bodyPr wrap="square" lIns="45719" tIns="45719" rIns="45719" bIns="45719" numCol="1" anchor="ctr">
                <a:noAutofit/>
              </a:bodyPr>
              <a:lstStyle/>
              <a:p>
                <a:pPr algn="ctr">
                  <a:defRPr sz="2400"/>
                </a:pPr>
              </a:p>
            </p:txBody>
          </p:sp>
          <p:sp>
            <p:nvSpPr>
              <p:cNvPr id="921" name="x"/>
              <p:cNvSpPr txBox="1"/>
              <p:nvPr/>
            </p:nvSpPr>
            <p:spPr>
              <a:xfrm>
                <a:off x="50482" y="242303"/>
                <a:ext cx="340395" cy="39247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sz="2400"/>
                </a:lvl1pPr>
              </a:lstStyle>
              <a:p>
                <a:pPr/>
                <a:r>
                  <a:t>x</a:t>
                </a:r>
              </a:p>
            </p:txBody>
          </p:sp>
        </p:grpSp>
        <p:sp>
          <p:nvSpPr>
            <p:cNvPr id="923" name="文字方塊 2"/>
            <p:cNvSpPr txBox="1"/>
            <p:nvPr/>
          </p:nvSpPr>
          <p:spPr>
            <a:xfrm>
              <a:off x="2363448" y="195603"/>
              <a:ext cx="269182" cy="39247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lgn="ctr">
                <a:defRPr sz="2400"/>
              </a:lvl1pPr>
            </a:lstStyle>
            <a:p>
              <a:pPr/>
              <a:r>
                <a:t>+</a:t>
              </a:r>
            </a:p>
          </p:txBody>
        </p:sp>
        <p:sp>
          <p:nvSpPr>
            <p:cNvPr id="924" name="文字方塊 144"/>
            <p:cNvSpPr txBox="1"/>
            <p:nvPr/>
          </p:nvSpPr>
          <p:spPr>
            <a:xfrm>
              <a:off x="0" y="253872"/>
              <a:ext cx="4548290" cy="35506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p>
              <a:pPr>
                <a:defRPr sz="2400"/>
              </a:pPr>
              <a:r>
                <a:t>      </a:t>
              </a:r>
              <a14:m>
                <m:oMath>
                  <m:r>
                    <a:rPr xmlns:a="http://schemas.openxmlformats.org/drawingml/2006/main" sz="2600" i="1">
                      <a:solidFill>
                        <a:srgbClr val="000000"/>
                      </a:solidFill>
                      <a:latin typeface="Cambria Math" panose="02040503050406030204" pitchFamily="18" charset="0"/>
                    </a:rPr>
                    <m:t>𝜎</m:t>
                  </m:r>
                  <m:d>
                    <m:dPr>
                      <m:ctrlPr>
                        <a:rPr xmlns:a="http://schemas.openxmlformats.org/drawingml/2006/main" sz="2600" i="1">
                          <a:solidFill>
                            <a:srgbClr val="000000"/>
                          </a:solidFill>
                          <a:latin typeface="Cambria Math" panose="02040503050406030204" pitchFamily="18" charset="0"/>
                        </a:rPr>
                      </m:ctrlPr>
                    </m:dPr>
                    <m:e>
                      <m:r>
                        <a:rPr xmlns:a="http://schemas.openxmlformats.org/drawingml/2006/main" sz="2600" i="1">
                          <a:solidFill>
                            <a:srgbClr val="000000"/>
                          </a:solidFill>
                          <a:latin typeface="Cambria Math" panose="02040503050406030204" pitchFamily="18" charset="0"/>
                        </a:rPr>
                        <m:t/>
                      </m:r>
                      <m:r>
                        <a:rPr xmlns:a="http://schemas.openxmlformats.org/drawingml/2006/main" sz="2600" i="1">
                          <a:solidFill>
                            <a:srgbClr val="000000"/>
                          </a:solidFill>
                          <a:latin typeface="Cambria Math" panose="02040503050406030204" pitchFamily="18" charset="0"/>
                        </a:rPr>
                        <m:t/>
                      </m:r>
                      <m:r>
                        <a:rPr xmlns:a="http://schemas.openxmlformats.org/drawingml/2006/main" sz="2600" i="1">
                          <a:solidFill>
                            <a:srgbClr val="000000"/>
                          </a:solidFill>
                          <a:latin typeface="Cambria Math" panose="02040503050406030204" pitchFamily="18" charset="0"/>
                        </a:rPr>
                        <m:t/>
                      </m:r>
                      <m:r>
                        <a:rPr xmlns:a="http://schemas.openxmlformats.org/drawingml/2006/main" sz="2600" i="1">
                          <a:solidFill>
                            <a:srgbClr val="000000"/>
                          </a:solidFill>
                          <a:latin typeface="Cambria Math" panose="02040503050406030204" pitchFamily="18" charset="0"/>
                        </a:rPr>
                        <m:t/>
                      </m:r>
                      <m:r>
                        <a:rPr xmlns:a="http://schemas.openxmlformats.org/drawingml/2006/main" sz="2600" i="1">
                          <a:solidFill>
                            <a:srgbClr val="000000"/>
                          </a:solidFill>
                          <a:latin typeface="Cambria Math" panose="02040503050406030204" pitchFamily="18" charset="0"/>
                        </a:rPr>
                        <m:t/>
                      </m:r>
                      <m:r>
                        <a:rPr xmlns:a="http://schemas.openxmlformats.org/drawingml/2006/main" sz="2600" i="1">
                          <a:solidFill>
                            <a:srgbClr val="000000"/>
                          </a:solidFill>
                          <a:latin typeface="Cambria Math" panose="02040503050406030204" pitchFamily="18" charset="0"/>
                        </a:rPr>
                        <m:t/>
                      </m:r>
                      <m:r>
                        <a:rPr xmlns:a="http://schemas.openxmlformats.org/drawingml/2006/main" sz="2600" i="1">
                          <a:solidFill>
                            <a:srgbClr val="000000"/>
                          </a:solidFill>
                          <a:latin typeface="Cambria Math" panose="02040503050406030204" pitchFamily="18" charset="0"/>
                        </a:rPr>
                        <m:t/>
                      </m:r>
                      <m:r>
                        <a:rPr xmlns:a="http://schemas.openxmlformats.org/drawingml/2006/main" sz="2600" i="1">
                          <a:solidFill>
                            <a:srgbClr val="000000"/>
                          </a:solidFill>
                          <a:latin typeface="Cambria Math" panose="02040503050406030204" pitchFamily="18" charset="0"/>
                        </a:rPr>
                        <m:t/>
                      </m:r>
                      <m:r>
                        <a:rPr xmlns:a="http://schemas.openxmlformats.org/drawingml/2006/main" sz="2600" i="1">
                          <a:solidFill>
                            <a:srgbClr val="000000"/>
                          </a:solidFill>
                          <a:latin typeface="Cambria Math" panose="02040503050406030204" pitchFamily="18" charset="0"/>
                        </a:rPr>
                        <m:t/>
                      </m:r>
                      <m:r>
                        <a:rPr xmlns:a="http://schemas.openxmlformats.org/drawingml/2006/main" sz="2600" i="1">
                          <a:solidFill>
                            <a:srgbClr val="000000"/>
                          </a:solidFill>
                          <a:latin typeface="Cambria Math" panose="02040503050406030204" pitchFamily="18" charset="0"/>
                        </a:rPr>
                        <m:t/>
                      </m:r>
                      <m:r>
                        <a:rPr xmlns:a="http://schemas.openxmlformats.org/drawingml/2006/main" sz="2600" i="1">
                          <a:solidFill>
                            <a:srgbClr val="000000"/>
                          </a:solidFill>
                          <a:latin typeface="Cambria Math" panose="02040503050406030204" pitchFamily="18" charset="0"/>
                        </a:rPr>
                        <m:t/>
                      </m:r>
                      <m:r>
                        <a:rPr xmlns:a="http://schemas.openxmlformats.org/drawingml/2006/main" sz="2600" i="1">
                          <a:solidFill>
                            <a:srgbClr val="000000"/>
                          </a:solidFill>
                          <a:latin typeface="Cambria Math" panose="02040503050406030204" pitchFamily="18" charset="0"/>
                        </a:rPr>
                        <m:t/>
                      </m:r>
                      <m:r>
                        <a:rPr xmlns:a="http://schemas.openxmlformats.org/drawingml/2006/main" sz="2600" i="1">
                          <a:solidFill>
                            <a:srgbClr val="000000"/>
                          </a:solidFill>
                          <a:latin typeface="Cambria Math" panose="02040503050406030204" pitchFamily="18" charset="0"/>
                        </a:rPr>
                        <m:t/>
                      </m:r>
                      <m:r>
                        <a:rPr xmlns:a="http://schemas.openxmlformats.org/drawingml/2006/main" sz="2600" i="1">
                          <a:solidFill>
                            <a:srgbClr val="000000"/>
                          </a:solidFill>
                          <a:latin typeface="Cambria Math" panose="02040503050406030204" pitchFamily="18" charset="0"/>
                        </a:rPr>
                        <m:t/>
                      </m:r>
                      <m:r>
                        <a:rPr xmlns:a="http://schemas.openxmlformats.org/drawingml/2006/main" sz="2600" i="1">
                          <a:solidFill>
                            <a:srgbClr val="000000"/>
                          </a:solidFill>
                          <a:latin typeface="Cambria Math" panose="02040503050406030204" pitchFamily="18" charset="0"/>
                        </a:rPr>
                        <m:t/>
                      </m:r>
                      <m:r>
                        <a:rPr xmlns:a="http://schemas.openxmlformats.org/drawingml/2006/main" sz="2600" i="1">
                          <a:solidFill>
                            <a:srgbClr val="000000"/>
                          </a:solidFill>
                          <a:latin typeface="Cambria Math" panose="02040503050406030204" pitchFamily="18" charset="0"/>
                        </a:rPr>
                        <m:t/>
                      </m:r>
                      <m:r>
                        <a:rPr xmlns:a="http://schemas.openxmlformats.org/drawingml/2006/main" sz="2600" i="1">
                          <a:solidFill>
                            <a:srgbClr val="000000"/>
                          </a:solidFill>
                          <a:latin typeface="Cambria Math" panose="02040503050406030204" pitchFamily="18" charset="0"/>
                        </a:rPr>
                        <m:t/>
                      </m:r>
                      <m:r>
                        <a:rPr xmlns:a="http://schemas.openxmlformats.org/drawingml/2006/main" sz="2600" i="1">
                          <a:solidFill>
                            <a:srgbClr val="000000"/>
                          </a:solidFill>
                          <a:latin typeface="Cambria Math" panose="02040503050406030204" pitchFamily="18" charset="0"/>
                        </a:rPr>
                        <m:t/>
                      </m:r>
                      <m:r>
                        <a:rPr xmlns:a="http://schemas.openxmlformats.org/drawingml/2006/main" sz="2600" i="1">
                          <a:solidFill>
                            <a:srgbClr val="000000"/>
                          </a:solidFill>
                          <a:latin typeface="Cambria Math" panose="02040503050406030204" pitchFamily="18" charset="0"/>
                        </a:rPr>
                        <m:t/>
                      </m:r>
                      <m:r>
                        <a:rPr xmlns:a="http://schemas.openxmlformats.org/drawingml/2006/main" sz="2600" i="1">
                          <a:solidFill>
                            <a:srgbClr val="000000"/>
                          </a:solidFill>
                          <a:latin typeface="Cambria Math" panose="02040503050406030204" pitchFamily="18" charset="0"/>
                        </a:rPr>
                        <m:t/>
                      </m:r>
                      <m:r>
                        <a:rPr xmlns:a="http://schemas.openxmlformats.org/drawingml/2006/main" sz="2600" i="1">
                          <a:solidFill>
                            <a:srgbClr val="000000"/>
                          </a:solidFill>
                          <a:latin typeface="Cambria Math" panose="02040503050406030204" pitchFamily="18" charset="0"/>
                        </a:rPr>
                        <m:t/>
                      </m:r>
                      <m:r>
                        <a:rPr xmlns:a="http://schemas.openxmlformats.org/drawingml/2006/main" sz="2600" i="1">
                          <a:solidFill>
                            <a:srgbClr val="000000"/>
                          </a:solidFill>
                          <a:latin typeface="Cambria Math" panose="02040503050406030204" pitchFamily="18" charset="0"/>
                        </a:rPr>
                        <m:t/>
                      </m:r>
                      <m:r>
                        <a:rPr xmlns:a="http://schemas.openxmlformats.org/drawingml/2006/main" sz="2600" i="1">
                          <a:solidFill>
                            <a:srgbClr val="000000"/>
                          </a:solidFill>
                          <a:latin typeface="Cambria Math" panose="02040503050406030204" pitchFamily="18" charset="0"/>
                        </a:rPr>
                        <m:t/>
                      </m:r>
                      <m:r>
                        <a:rPr xmlns:a="http://schemas.openxmlformats.org/drawingml/2006/main" sz="2600" i="1">
                          <a:solidFill>
                            <a:srgbClr val="000000"/>
                          </a:solidFill>
                          <a:latin typeface="Cambria Math" panose="02040503050406030204" pitchFamily="18" charset="0"/>
                        </a:rPr>
                        <m:t/>
                      </m:r>
                      <m:r>
                        <a:rPr xmlns:a="http://schemas.openxmlformats.org/drawingml/2006/main" sz="2600" i="1">
                          <a:solidFill>
                            <a:srgbClr val="000000"/>
                          </a:solidFill>
                          <a:latin typeface="Cambria Math" panose="02040503050406030204" pitchFamily="18" charset="0"/>
                        </a:rPr>
                        <m:t/>
                      </m:r>
                      <m:r>
                        <a:rPr xmlns:a="http://schemas.openxmlformats.org/drawingml/2006/main" sz="2600" i="1">
                          <a:solidFill>
                            <a:srgbClr val="000000"/>
                          </a:solidFill>
                          <a:latin typeface="Cambria Math" panose="02040503050406030204" pitchFamily="18" charset="0"/>
                        </a:rPr>
                        <m:t/>
                      </m:r>
                      <m:r>
                        <a:rPr xmlns:a="http://schemas.openxmlformats.org/drawingml/2006/main" sz="2600" i="1">
                          <a:solidFill>
                            <a:srgbClr val="000000"/>
                          </a:solidFill>
                          <a:latin typeface="Cambria Math" panose="02040503050406030204" pitchFamily="18" charset="0"/>
                        </a:rPr>
                        <m:t/>
                      </m:r>
                      <m:r>
                        <a:rPr xmlns:a="http://schemas.openxmlformats.org/drawingml/2006/main" sz="2600" i="1">
                          <a:solidFill>
                            <a:srgbClr val="000000"/>
                          </a:solidFill>
                          <a:latin typeface="Cambria Math" panose="02040503050406030204" pitchFamily="18" charset="0"/>
                        </a:rPr>
                        <m:t/>
                      </m:r>
                      <m:r>
                        <a:rPr xmlns:a="http://schemas.openxmlformats.org/drawingml/2006/main" sz="2600" i="1">
                          <a:solidFill>
                            <a:srgbClr val="000000"/>
                          </a:solidFill>
                          <a:latin typeface="Cambria Math" panose="02040503050406030204" pitchFamily="18" charset="0"/>
                        </a:rPr>
                        <m:t/>
                      </m:r>
                      <m:r>
                        <a:rPr xmlns:a="http://schemas.openxmlformats.org/drawingml/2006/main" sz="2600" i="1">
                          <a:solidFill>
                            <a:srgbClr val="000000"/>
                          </a:solidFill>
                          <a:latin typeface="Cambria Math" panose="02040503050406030204" pitchFamily="18" charset="0"/>
                        </a:rPr>
                        <m:t/>
                      </m:r>
                      <m:r>
                        <a:rPr xmlns:a="http://schemas.openxmlformats.org/drawingml/2006/main" sz="2600" i="1">
                          <a:solidFill>
                            <a:srgbClr val="000000"/>
                          </a:solidFill>
                          <a:latin typeface="Cambria Math" panose="02040503050406030204" pitchFamily="18" charset="0"/>
                        </a:rPr>
                        <m:t/>
                      </m:r>
                      <m:r>
                        <a:rPr xmlns:a="http://schemas.openxmlformats.org/drawingml/2006/main" sz="2600" i="1">
                          <a:solidFill>
                            <a:srgbClr val="000000"/>
                          </a:solidFill>
                          <a:latin typeface="Cambria Math" panose="02040503050406030204" pitchFamily="18" charset="0"/>
                        </a:rPr>
                        <m:t/>
                      </m:r>
                      <m:r>
                        <a:rPr xmlns:a="http://schemas.openxmlformats.org/drawingml/2006/main" sz="2600" i="1">
                          <a:solidFill>
                            <a:srgbClr val="000000"/>
                          </a:solidFill>
                          <a:latin typeface="Cambria Math" panose="02040503050406030204" pitchFamily="18" charset="0"/>
                        </a:rPr>
                        <m:t/>
                      </m:r>
                      <m:r>
                        <a:rPr xmlns:a="http://schemas.openxmlformats.org/drawingml/2006/main" sz="2600" i="1">
                          <a:solidFill>
                            <a:srgbClr val="000000"/>
                          </a:solidFill>
                          <a:latin typeface="Cambria Math" panose="02040503050406030204" pitchFamily="18" charset="0"/>
                        </a:rPr>
                        <m:t/>
                      </m:r>
                      <m:r>
                        <a:rPr xmlns:a="http://schemas.openxmlformats.org/drawingml/2006/main" sz="2600" i="1">
                          <a:solidFill>
                            <a:srgbClr val="000000"/>
                          </a:solidFill>
                          <a:latin typeface="Cambria Math" panose="02040503050406030204" pitchFamily="18" charset="0"/>
                        </a:rPr>
                        <m:t/>
                      </m:r>
                      <m:r>
                        <a:rPr xmlns:a="http://schemas.openxmlformats.org/drawingml/2006/main" sz="2600" i="1">
                          <a:solidFill>
                            <a:srgbClr val="000000"/>
                          </a:solidFill>
                          <a:latin typeface="Cambria Math" panose="02040503050406030204" pitchFamily="18" charset="0"/>
                        </a:rPr>
                        <m:t/>
                      </m:r>
                      <m:r>
                        <a:rPr xmlns:a="http://schemas.openxmlformats.org/drawingml/2006/main" sz="2600" i="1">
                          <a:solidFill>
                            <a:srgbClr val="000000"/>
                          </a:solidFill>
                          <a:latin typeface="Cambria Math" panose="02040503050406030204" pitchFamily="18" charset="0"/>
                        </a:rPr>
                        <m:t/>
                      </m:r>
                      <m:r>
                        <a:rPr xmlns:a="http://schemas.openxmlformats.org/drawingml/2006/main" sz="2600" i="1">
                          <a:solidFill>
                            <a:srgbClr val="000000"/>
                          </a:solidFill>
                          <a:latin typeface="Cambria Math" panose="02040503050406030204" pitchFamily="18" charset="0"/>
                        </a:rPr>
                        <m:t/>
                      </m:r>
                    </m:e>
                  </m:d>
                  <m:r>
                    <a:rPr xmlns:a="http://schemas.openxmlformats.org/drawingml/2006/main" sz="2600" i="1">
                      <a:solidFill>
                        <a:srgbClr val="000000"/>
                      </a:solidFill>
                      <a:latin typeface="Cambria Math" panose="02040503050406030204" pitchFamily="18" charset="0"/>
                    </a:rPr>
                    <m:t/>
                  </m:r>
                  <m:r>
                    <a:rPr xmlns:a="http://schemas.openxmlformats.org/drawingml/2006/main" sz="2600" i="1">
                      <a:solidFill>
                        <a:srgbClr val="000000"/>
                      </a:solidFill>
                      <a:latin typeface="Cambria Math" panose="02040503050406030204" pitchFamily="18" charset="0"/>
                    </a:rPr>
                    <m:t>=</m:t>
                  </m:r>
                  <m:r>
                    <a:rPr xmlns:a="http://schemas.openxmlformats.org/drawingml/2006/main" sz="2600" i="1">
                      <a:solidFill>
                        <a:srgbClr val="000000"/>
                      </a:solidFill>
                      <a:latin typeface="Cambria Math" panose="02040503050406030204" pitchFamily="18" charset="0"/>
                    </a:rPr>
                    <m:t/>
                  </m:r>
                </m:oMath>
              </a14:m>
            </a:p>
          </p:txBody>
        </p:sp>
      </p:grpSp>
      <p:grpSp>
        <p:nvGrpSpPr>
          <p:cNvPr id="928" name="矩形 88"/>
          <p:cNvGrpSpPr/>
          <p:nvPr/>
        </p:nvGrpSpPr>
        <p:grpSpPr>
          <a:xfrm>
            <a:off x="8404265" y="3582432"/>
            <a:ext cx="441360" cy="877077"/>
            <a:chOff x="0" y="0"/>
            <a:chExt cx="441359" cy="877076"/>
          </a:xfrm>
        </p:grpSpPr>
        <p:sp>
          <p:nvSpPr>
            <p:cNvPr id="926" name="Rectangle"/>
            <p:cNvSpPr/>
            <p:nvPr/>
          </p:nvSpPr>
          <p:spPr>
            <a:xfrm>
              <a:off x="-1" y="-1"/>
              <a:ext cx="441361" cy="877078"/>
            </a:xfrm>
            <a:prstGeom prst="rect">
              <a:avLst/>
            </a:prstGeom>
            <a:gradFill flip="none" rotWithShape="1">
              <a:gsLst>
                <a:gs pos="0">
                  <a:schemeClr val="accent5">
                    <a:hueOff val="249502"/>
                    <a:satOff val="48101"/>
                    <a:lumOff val="28891"/>
                  </a:schemeClr>
                </a:gs>
                <a:gs pos="35000">
                  <a:srgbClr val="BFEDFF"/>
                </a:gs>
                <a:gs pos="100000">
                  <a:schemeClr val="accent5">
                    <a:hueOff val="308963"/>
                    <a:satOff val="48101"/>
                    <a:lumOff val="41680"/>
                  </a:schemeClr>
                </a:gs>
              </a:gsLst>
              <a:lin ang="16200000" scaled="0"/>
            </a:gradFill>
            <a:ln w="9525" cap="flat">
              <a:solidFill>
                <a:srgbClr val="46AAC4"/>
              </a:solidFill>
              <a:prstDash val="solid"/>
              <a:round/>
            </a:ln>
            <a:effectLst>
              <a:outerShdw sx="100000" sy="100000" kx="0" ky="0" algn="b" rotWithShape="0" blurRad="38100" dist="20000" dir="5400000">
                <a:srgbClr val="000000">
                  <a:alpha val="38000"/>
                </a:srgbClr>
              </a:outerShdw>
            </a:effectLst>
          </p:spPr>
          <p:txBody>
            <a:bodyPr wrap="square" lIns="45719" tIns="45719" rIns="45719" bIns="45719" numCol="1" anchor="ctr">
              <a:noAutofit/>
            </a:bodyPr>
            <a:lstStyle/>
            <a:p>
              <a:pPr algn="ctr">
                <a:defRPr baseline="30000" sz="2400"/>
              </a:pPr>
            </a:p>
          </p:txBody>
        </p:sp>
        <p:sp>
          <p:nvSpPr>
            <p:cNvPr id="927" name="a"/>
            <p:cNvSpPr txBox="1"/>
            <p:nvPr/>
          </p:nvSpPr>
          <p:spPr>
            <a:xfrm>
              <a:off x="50482" y="242303"/>
              <a:ext cx="340395" cy="39247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sz="2400"/>
              </a:lvl1pPr>
            </a:lstStyle>
            <a:p>
              <a:pPr/>
              <a:r>
                <a:t>a</a:t>
              </a:r>
            </a:p>
          </p:txBody>
        </p:sp>
      </p:gr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886"/>
                                        </p:tgtEl>
                                        <p:attrNameLst>
                                          <p:attrName>style.visibility</p:attrName>
                                        </p:attrNameLst>
                                      </p:cBhvr>
                                      <p:to>
                                        <p:strVal val="visible"/>
                                      </p:to>
                                    </p:set>
                                  </p:childTnLst>
                                </p:cTn>
                              </p:par>
                            </p:childTnLst>
                          </p:cTn>
                        </p:par>
                        <p:par>
                          <p:cTn id="7" fill="hold">
                            <p:stCondLst>
                              <p:cond delay="0"/>
                            </p:stCondLst>
                            <p:childTnLst>
                              <p:par>
                                <p:cTn id="8" presetClass="entr" nodeType="afterEffect" presetSubtype="0" presetID="1" grpId="2" fill="hold">
                                  <p:stCondLst>
                                    <p:cond delay="0"/>
                                  </p:stCondLst>
                                  <p:iterate type="el" backwards="0">
                                    <p:tmAbs val="0"/>
                                  </p:iterate>
                                  <p:childTnLst>
                                    <p:set>
                                      <p:cBhvr>
                                        <p:cTn id="9" fill="hold"/>
                                        <p:tgtEl>
                                          <p:spTgt spid="887"/>
                                        </p:tgtEl>
                                        <p:attrNameLst>
                                          <p:attrName>style.visibility</p:attrName>
                                        </p:attrNameLst>
                                      </p:cBhvr>
                                      <p:to>
                                        <p:strVal val="visible"/>
                                      </p:to>
                                    </p:set>
                                  </p:childTnLst>
                                </p:cTn>
                              </p:par>
                            </p:childTnLst>
                          </p:cTn>
                        </p:par>
                        <p:par>
                          <p:cTn id="10" fill="hold">
                            <p:stCondLst>
                              <p:cond delay="0"/>
                            </p:stCondLst>
                            <p:childTnLst>
                              <p:par>
                                <p:cTn id="11" presetClass="entr" nodeType="afterEffect" presetSubtype="0" presetID="1" grpId="3" fill="hold">
                                  <p:stCondLst>
                                    <p:cond delay="0"/>
                                  </p:stCondLst>
                                  <p:iterate type="el" backwards="0">
                                    <p:tmAbs val="0"/>
                                  </p:iterate>
                                  <p:childTnLst>
                                    <p:set>
                                      <p:cBhvr>
                                        <p:cTn id="12" fill="hold"/>
                                        <p:tgtEl>
                                          <p:spTgt spid="888"/>
                                        </p:tgtEl>
                                        <p:attrNameLst>
                                          <p:attrName>style.visibility</p:attrName>
                                        </p:attrNameLst>
                                      </p:cBhvr>
                                      <p:to>
                                        <p:strVal val="visible"/>
                                      </p:to>
                                    </p:set>
                                  </p:childTnLst>
                                </p:cTn>
                              </p:par>
                            </p:childTnLst>
                          </p:cTn>
                        </p:par>
                        <p:par>
                          <p:cTn id="13" fill="hold">
                            <p:stCondLst>
                              <p:cond delay="0"/>
                            </p:stCondLst>
                            <p:childTnLst>
                              <p:par>
                                <p:cTn id="14" presetClass="entr" nodeType="afterEffect" presetSubtype="0" presetID="1" grpId="4" fill="hold">
                                  <p:stCondLst>
                                    <p:cond delay="0"/>
                                  </p:stCondLst>
                                  <p:iterate type="el" backwards="0">
                                    <p:tmAbs val="0"/>
                                  </p:iterate>
                                  <p:childTnLst>
                                    <p:set>
                                      <p:cBhvr>
                                        <p:cTn id="15" fill="hold"/>
                                        <p:tgtEl>
                                          <p:spTgt spid="889"/>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Class="entr" nodeType="clickEffect" presetSubtype="0" presetID="1" grpId="5" fill="hold">
                                  <p:stCondLst>
                                    <p:cond delay="0"/>
                                  </p:stCondLst>
                                  <p:iterate type="el" backwards="0">
                                    <p:tmAbs val="0"/>
                                  </p:iterate>
                                  <p:childTnLst>
                                    <p:set>
                                      <p:cBhvr>
                                        <p:cTn id="19" fill="hold"/>
                                        <p:tgtEl>
                                          <p:spTgt spid="903"/>
                                        </p:tgtEl>
                                        <p:attrNameLst>
                                          <p:attrName>style.visibility</p:attrName>
                                        </p:attrNameLst>
                                      </p:cBhvr>
                                      <p:to>
                                        <p:strVal val="visible"/>
                                      </p:to>
                                    </p:set>
                                  </p:childTnLst>
                                </p:cTn>
                              </p:par>
                            </p:childTnLst>
                          </p:cTn>
                        </p:par>
                        <p:par>
                          <p:cTn id="20" fill="hold">
                            <p:stCondLst>
                              <p:cond delay="0"/>
                            </p:stCondLst>
                            <p:childTnLst>
                              <p:par>
                                <p:cTn id="21" presetClass="entr" nodeType="afterEffect" presetSubtype="0" presetID="1" grpId="6" fill="hold">
                                  <p:stCondLst>
                                    <p:cond delay="0"/>
                                  </p:stCondLst>
                                  <p:iterate type="el" backwards="0">
                                    <p:tmAbs val="0"/>
                                  </p:iterate>
                                  <p:childTnLst>
                                    <p:set>
                                      <p:cBhvr>
                                        <p:cTn id="22" fill="hold"/>
                                        <p:tgtEl>
                                          <p:spTgt spid="90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Class="entr" nodeType="clickEffect" presetSubtype="0" presetID="1" grpId="7" fill="hold">
                                  <p:stCondLst>
                                    <p:cond delay="0"/>
                                  </p:stCondLst>
                                  <p:iterate type="el" backwards="0">
                                    <p:tmAbs val="0"/>
                                  </p:iterate>
                                  <p:childTnLst>
                                    <p:set>
                                      <p:cBhvr>
                                        <p:cTn id="26" fill="hold"/>
                                        <p:tgtEl>
                                          <p:spTgt spid="892"/>
                                        </p:tgtEl>
                                        <p:attrNameLst>
                                          <p:attrName>style.visibility</p:attrName>
                                        </p:attrNameLst>
                                      </p:cBhvr>
                                      <p:to>
                                        <p:strVal val="visible"/>
                                      </p:to>
                                    </p:set>
                                  </p:childTnLst>
                                </p:cTn>
                              </p:par>
                            </p:childTnLst>
                          </p:cTn>
                        </p:par>
                        <p:par>
                          <p:cTn id="27" fill="hold">
                            <p:stCondLst>
                              <p:cond delay="0"/>
                            </p:stCondLst>
                            <p:childTnLst>
                              <p:par>
                                <p:cTn id="28" presetClass="entr" nodeType="afterEffect" presetSubtype="0" presetID="1" grpId="8" fill="hold">
                                  <p:stCondLst>
                                    <p:cond delay="0"/>
                                  </p:stCondLst>
                                  <p:iterate type="el" backwards="0">
                                    <p:tmAbs val="0"/>
                                  </p:iterate>
                                  <p:childTnLst>
                                    <p:set>
                                      <p:cBhvr>
                                        <p:cTn id="29" fill="hold"/>
                                        <p:tgtEl>
                                          <p:spTgt spid="895"/>
                                        </p:tgtEl>
                                        <p:attrNameLst>
                                          <p:attrName>style.visibility</p:attrName>
                                        </p:attrNameLst>
                                      </p:cBhvr>
                                      <p:to>
                                        <p:strVal val="visible"/>
                                      </p:to>
                                    </p:set>
                                  </p:childTnLst>
                                </p:cTn>
                              </p:par>
                            </p:childTnLst>
                          </p:cTn>
                        </p:par>
                        <p:par>
                          <p:cTn id="30" fill="hold">
                            <p:stCondLst>
                              <p:cond delay="0"/>
                            </p:stCondLst>
                            <p:childTnLst>
                              <p:par>
                                <p:cTn id="31" presetClass="entr" nodeType="afterEffect" presetSubtype="0" presetID="1" grpId="9" fill="hold">
                                  <p:stCondLst>
                                    <p:cond delay="0"/>
                                  </p:stCondLst>
                                  <p:iterate type="el" backwards="0">
                                    <p:tmAbs val="0"/>
                                  </p:iterate>
                                  <p:childTnLst>
                                    <p:set>
                                      <p:cBhvr>
                                        <p:cTn id="32" fill="hold"/>
                                        <p:tgtEl>
                                          <p:spTgt spid="897"/>
                                        </p:tgtEl>
                                        <p:attrNameLst>
                                          <p:attrName>style.visibility</p:attrName>
                                        </p:attrNameLst>
                                      </p:cBhvr>
                                      <p:to>
                                        <p:strVal val="visible"/>
                                      </p:to>
                                    </p:set>
                                  </p:childTnLst>
                                </p:cTn>
                              </p:par>
                            </p:childTnLst>
                          </p:cTn>
                        </p:par>
                        <p:par>
                          <p:cTn id="33" fill="hold">
                            <p:stCondLst>
                              <p:cond delay="0"/>
                            </p:stCondLst>
                            <p:childTnLst>
                              <p:par>
                                <p:cTn id="34" presetClass="entr" nodeType="afterEffect" presetSubtype="0" presetID="1" grpId="10" fill="hold">
                                  <p:stCondLst>
                                    <p:cond delay="0"/>
                                  </p:stCondLst>
                                  <p:iterate type="el" backwards="0">
                                    <p:tmAbs val="0"/>
                                  </p:iterate>
                                  <p:childTnLst>
                                    <p:set>
                                      <p:cBhvr>
                                        <p:cTn id="35" fill="hold"/>
                                        <p:tgtEl>
                                          <p:spTgt spid="896"/>
                                        </p:tgtEl>
                                        <p:attrNameLst>
                                          <p:attrName>style.visibility</p:attrName>
                                        </p:attrNameLst>
                                      </p:cBhvr>
                                      <p:to>
                                        <p:strVal val="visible"/>
                                      </p:to>
                                    </p:set>
                                  </p:childTnLst>
                                </p:cTn>
                              </p:par>
                            </p:childTnLst>
                          </p:cTn>
                        </p:par>
                        <p:par>
                          <p:cTn id="36" fill="hold">
                            <p:stCondLst>
                              <p:cond delay="0"/>
                            </p:stCondLst>
                            <p:childTnLst>
                              <p:par>
                                <p:cTn id="37" presetClass="entr" nodeType="afterEffect" presetSubtype="0" presetID="1" grpId="11" fill="hold">
                                  <p:stCondLst>
                                    <p:cond delay="0"/>
                                  </p:stCondLst>
                                  <p:iterate type="el" backwards="0">
                                    <p:tmAbs val="0"/>
                                  </p:iterate>
                                  <p:childTnLst>
                                    <p:set>
                                      <p:cBhvr>
                                        <p:cTn id="38" fill="hold"/>
                                        <p:tgtEl>
                                          <p:spTgt spid="899"/>
                                        </p:tgtEl>
                                        <p:attrNameLst>
                                          <p:attrName>style.visibility</p:attrName>
                                        </p:attrNameLst>
                                      </p:cBhvr>
                                      <p:to>
                                        <p:strVal val="visible"/>
                                      </p:to>
                                    </p:set>
                                  </p:childTnLst>
                                </p:cTn>
                              </p:par>
                            </p:childTnLst>
                          </p:cTn>
                        </p:par>
                        <p:par>
                          <p:cTn id="39" fill="hold">
                            <p:stCondLst>
                              <p:cond delay="0"/>
                            </p:stCondLst>
                            <p:childTnLst>
                              <p:par>
                                <p:cTn id="40" presetClass="entr" nodeType="afterEffect" presetSubtype="0" presetID="1" grpId="12" fill="hold">
                                  <p:stCondLst>
                                    <p:cond delay="0"/>
                                  </p:stCondLst>
                                  <p:iterate type="el" backwards="0">
                                    <p:tmAbs val="0"/>
                                  </p:iterate>
                                  <p:childTnLst>
                                    <p:set>
                                      <p:cBhvr>
                                        <p:cTn id="41" fill="hold"/>
                                        <p:tgtEl>
                                          <p:spTgt spid="898"/>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Class="entr" nodeType="clickEffect" presetSubtype="0" presetID="1" grpId="13" fill="hold">
                                  <p:stCondLst>
                                    <p:cond delay="0"/>
                                  </p:stCondLst>
                                  <p:iterate type="el" backwards="0">
                                    <p:tmAbs val="0"/>
                                  </p:iterate>
                                  <p:childTnLst>
                                    <p:set>
                                      <p:cBhvr>
                                        <p:cTn id="45" fill="hold"/>
                                        <p:tgtEl>
                                          <p:spTgt spid="907"/>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Class="entr" nodeType="clickEffect" presetSubtype="0" presetID="1" grpId="14" fill="hold">
                                  <p:stCondLst>
                                    <p:cond delay="0"/>
                                  </p:stCondLst>
                                  <p:iterate type="el" backwards="0">
                                    <p:tmAbs val="0"/>
                                  </p:iterate>
                                  <p:childTnLst>
                                    <p:set>
                                      <p:cBhvr>
                                        <p:cTn id="49" fill="hold"/>
                                        <p:tgtEl>
                                          <p:spTgt spid="906"/>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Class="entr" nodeType="clickEffect" presetSubtype="0" presetID="1" grpId="15" fill="hold">
                                  <p:stCondLst>
                                    <p:cond delay="0"/>
                                  </p:stCondLst>
                                  <p:iterate type="el" backwards="0">
                                    <p:tmAbs val="0"/>
                                  </p:iterate>
                                  <p:childTnLst>
                                    <p:set>
                                      <p:cBhvr>
                                        <p:cTn id="53" fill="hold"/>
                                        <p:tgtEl>
                                          <p:spTgt spid="908"/>
                                        </p:tgtEl>
                                        <p:attrNameLst>
                                          <p:attrName>style.visibility</p:attrName>
                                        </p:attrNameLst>
                                      </p:cBhvr>
                                      <p:to>
                                        <p:strVal val="visible"/>
                                      </p:to>
                                    </p:set>
                                  </p:childTnLst>
                                </p:cTn>
                              </p:par>
                            </p:childTnLst>
                          </p:cTn>
                        </p:par>
                        <p:par>
                          <p:cTn id="54" fill="hold">
                            <p:stCondLst>
                              <p:cond delay="0"/>
                            </p:stCondLst>
                            <p:childTnLst>
                              <p:par>
                                <p:cTn id="55" presetClass="entr" nodeType="afterEffect" presetSubtype="0" presetID="1" grpId="16" fill="hold">
                                  <p:stCondLst>
                                    <p:cond delay="0"/>
                                  </p:stCondLst>
                                  <p:iterate type="el" backwards="0">
                                    <p:tmAbs val="0"/>
                                  </p:iterate>
                                  <p:childTnLst>
                                    <p:set>
                                      <p:cBhvr>
                                        <p:cTn id="56" fill="hold"/>
                                        <p:tgtEl>
                                          <p:spTgt spid="909"/>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Class="entr" nodeType="clickEffect" presetSubtype="0" presetID="1" grpId="17" fill="hold">
                                  <p:stCondLst>
                                    <p:cond delay="0"/>
                                  </p:stCondLst>
                                  <p:iterate type="el" backwards="0">
                                    <p:tmAbs val="0"/>
                                  </p:iterate>
                                  <p:childTnLst>
                                    <p:set>
                                      <p:cBhvr>
                                        <p:cTn id="60" fill="hold"/>
                                        <p:tgtEl>
                                          <p:spTgt spid="912"/>
                                        </p:tgtEl>
                                        <p:attrNameLst>
                                          <p:attrName>style.visibility</p:attrName>
                                        </p:attrNameLst>
                                      </p:cBhvr>
                                      <p:to>
                                        <p:strVal val="visible"/>
                                      </p:to>
                                    </p:set>
                                  </p:childTnLst>
                                </p:cTn>
                              </p:par>
                            </p:childTnLst>
                          </p:cTn>
                        </p:par>
                        <p:par>
                          <p:cTn id="61" fill="hold">
                            <p:stCondLst>
                              <p:cond delay="0"/>
                            </p:stCondLst>
                            <p:childTnLst>
                              <p:par>
                                <p:cTn id="62" presetClass="entr" nodeType="afterEffect" presetSubtype="0" presetID="1" grpId="18" fill="hold">
                                  <p:stCondLst>
                                    <p:cond delay="0"/>
                                  </p:stCondLst>
                                  <p:iterate type="el" backwards="0">
                                    <p:tmAbs val="0"/>
                                  </p:iterate>
                                  <p:childTnLst>
                                    <p:set>
                                      <p:cBhvr>
                                        <p:cTn id="63" fill="hold"/>
                                        <p:tgtEl>
                                          <p:spTgt spid="913"/>
                                        </p:tgtEl>
                                        <p:attrNameLst>
                                          <p:attrName>style.visibility</p:attrName>
                                        </p:attrNameLst>
                                      </p:cBhvr>
                                      <p:to>
                                        <p:strVal val="visible"/>
                                      </p:to>
                                    </p:set>
                                  </p:childTnLst>
                                </p:cTn>
                              </p:par>
                            </p:childTnLst>
                          </p:cTn>
                        </p:par>
                      </p:childTnLst>
                    </p:cTn>
                  </p:par>
                  <p:par>
                    <p:cTn id="64" fill="hold">
                      <p:stCondLst>
                        <p:cond delay="indefinite"/>
                      </p:stCondLst>
                      <p:childTnLst>
                        <p:par>
                          <p:cTn id="65" fill="hold">
                            <p:stCondLst>
                              <p:cond delay="0"/>
                            </p:stCondLst>
                            <p:childTnLst>
                              <p:par>
                                <p:cTn id="66" presetClass="entr" nodeType="clickEffect" presetSubtype="0" presetID="1" grpId="19" fill="hold">
                                  <p:stCondLst>
                                    <p:cond delay="0"/>
                                  </p:stCondLst>
                                  <p:iterate type="el" backwards="0">
                                    <p:tmAbs val="0"/>
                                  </p:iterate>
                                  <p:childTnLst>
                                    <p:set>
                                      <p:cBhvr>
                                        <p:cTn id="67" fill="hold"/>
                                        <p:tgtEl>
                                          <p:spTgt spid="905"/>
                                        </p:tgtEl>
                                        <p:attrNameLst>
                                          <p:attrName>style.visibility</p:attrName>
                                        </p:attrNameLst>
                                      </p:cBhvr>
                                      <p:to>
                                        <p:strVal val="visible"/>
                                      </p:to>
                                    </p:set>
                                  </p:childTnLst>
                                </p:cTn>
                              </p:par>
                            </p:childTnLst>
                          </p:cTn>
                        </p:par>
                      </p:childTnLst>
                    </p:cTn>
                  </p:par>
                  <p:par>
                    <p:cTn id="68" fill="hold">
                      <p:stCondLst>
                        <p:cond delay="indefinite"/>
                      </p:stCondLst>
                      <p:childTnLst>
                        <p:par>
                          <p:cTn id="69" fill="hold">
                            <p:stCondLst>
                              <p:cond delay="0"/>
                            </p:stCondLst>
                            <p:childTnLst>
                              <p:par>
                                <p:cTn id="70" presetClass="entr" nodeType="clickEffect" presetSubtype="0" presetID="1" grpId="20" fill="hold">
                                  <p:stCondLst>
                                    <p:cond delay="0"/>
                                  </p:stCondLst>
                                  <p:iterate type="el" backwards="0">
                                    <p:tmAbs val="0"/>
                                  </p:iterate>
                                  <p:childTnLst>
                                    <p:set>
                                      <p:cBhvr>
                                        <p:cTn id="71" fill="hold"/>
                                        <p:tgtEl>
                                          <p:spTgt spid="910"/>
                                        </p:tgtEl>
                                        <p:attrNameLst>
                                          <p:attrName>style.visibility</p:attrName>
                                        </p:attrNameLst>
                                      </p:cBhvr>
                                      <p:to>
                                        <p:strVal val="visible"/>
                                      </p:to>
                                    </p:set>
                                  </p:childTnLst>
                                </p:cTn>
                              </p:par>
                            </p:childTnLst>
                          </p:cTn>
                        </p:par>
                        <p:par>
                          <p:cTn id="72" fill="hold">
                            <p:stCondLst>
                              <p:cond delay="0"/>
                            </p:stCondLst>
                            <p:childTnLst>
                              <p:par>
                                <p:cTn id="73" presetClass="entr" nodeType="afterEffect" presetSubtype="0" presetID="1" grpId="21" fill="hold">
                                  <p:stCondLst>
                                    <p:cond delay="0"/>
                                  </p:stCondLst>
                                  <p:iterate type="el" backwards="0">
                                    <p:tmAbs val="0"/>
                                  </p:iterate>
                                  <p:childTnLst>
                                    <p:set>
                                      <p:cBhvr>
                                        <p:cTn id="74" fill="hold"/>
                                        <p:tgtEl>
                                          <p:spTgt spid="911"/>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Class="entr" nodeType="clickEffect" presetSubtype="0" presetID="1" grpId="22" fill="hold">
                                  <p:stCondLst>
                                    <p:cond delay="0"/>
                                  </p:stCondLst>
                                  <p:iterate type="el" backwards="0">
                                    <p:tmAbs val="0"/>
                                  </p:iterate>
                                  <p:childTnLst>
                                    <p:set>
                                      <p:cBhvr>
                                        <p:cTn id="78" fill="hold"/>
                                        <p:tgtEl>
                                          <p:spTgt spid="925"/>
                                        </p:tgtEl>
                                        <p:attrNameLst>
                                          <p:attrName>style.visibility</p:attrName>
                                        </p:attrNameLst>
                                      </p:cBhvr>
                                      <p:to>
                                        <p:strVal val="visible"/>
                                      </p:to>
                                    </p:set>
                                  </p:childTnLst>
                                </p:cTn>
                              </p:par>
                            </p:childTnLst>
                          </p:cTn>
                        </p:par>
                        <p:par>
                          <p:cTn id="79" fill="hold">
                            <p:stCondLst>
                              <p:cond delay="0"/>
                            </p:stCondLst>
                            <p:childTnLst>
                              <p:par>
                                <p:cTn id="80" presetClass="entr" nodeType="afterEffect" presetSubtype="0" presetID="1" grpId="23" fill="hold">
                                  <p:stCondLst>
                                    <p:cond delay="0"/>
                                  </p:stCondLst>
                                  <p:iterate type="el" backwards="0">
                                    <p:tmAbs val="0"/>
                                  </p:iterate>
                                  <p:childTnLst>
                                    <p:set>
                                      <p:cBhvr>
                                        <p:cTn id="81" fill="hold"/>
                                        <p:tgtEl>
                                          <p:spTgt spid="92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895" grpId="8"/>
      <p:bldP build="whole" bldLvl="1" animBg="1" rev="0" advAuto="0" spid="902" grpId="6"/>
      <p:bldP build="whole" bldLvl="1" animBg="1" rev="0" advAuto="0" spid="913" grpId="18"/>
      <p:bldP build="whole" bldLvl="1" animBg="1" rev="0" advAuto="0" spid="912" grpId="17"/>
      <p:bldP build="whole" bldLvl="1" animBg="1" rev="0" advAuto="0" spid="909" grpId="16"/>
      <p:bldP build="whole" bldLvl="1" animBg="1" rev="0" advAuto="0" spid="908" grpId="15"/>
      <p:bldP build="whole" bldLvl="1" animBg="1" rev="0" advAuto="0" spid="903" grpId="5"/>
      <p:bldP build="whole" bldLvl="1" animBg="1" rev="0" advAuto="0" spid="907" grpId="13"/>
      <p:bldP build="whole" bldLvl="1" animBg="1" rev="0" advAuto="0" spid="892" grpId="7"/>
      <p:bldP build="whole" bldLvl="1" animBg="1" rev="0" advAuto="0" spid="910" grpId="20"/>
      <p:bldP build="whole" bldLvl="1" animBg="1" rev="0" advAuto="0" spid="906" grpId="14"/>
      <p:bldP build="whole" bldLvl="1" animBg="1" rev="0" advAuto="0" spid="911" grpId="21"/>
      <p:bldP build="whole" bldLvl="1" animBg="1" rev="0" advAuto="0" spid="889" grpId="4"/>
      <p:bldP build="whole" bldLvl="1" animBg="1" rev="0" advAuto="0" spid="928" grpId="23"/>
      <p:bldP build="whole" bldLvl="1" animBg="1" rev="0" advAuto="0" spid="899" grpId="11"/>
      <p:bldP build="whole" bldLvl="1" animBg="1" rev="0" advAuto="0" spid="888" grpId="3"/>
      <p:bldP build="whole" bldLvl="1" animBg="1" rev="0" advAuto="0" spid="905" grpId="19"/>
      <p:bldP build="whole" bldLvl="1" animBg="1" rev="0" advAuto="0" spid="925" grpId="22"/>
      <p:bldP build="whole" bldLvl="1" animBg="1" rev="0" advAuto="0" spid="896" grpId="10"/>
      <p:bldP build="whole" bldLvl="1" animBg="1" rev="0" advAuto="0" spid="898" grpId="12"/>
      <p:bldP build="whole" bldLvl="1" animBg="1" rev="0" advAuto="0" spid="887" grpId="2"/>
      <p:bldP build="whole" bldLvl="1" animBg="1" rev="0" advAuto="0" spid="897" grpId="9"/>
      <p:bldP build="whole" bldLvl="1" animBg="1" rev="0" advAuto="0" spid="886" grpId="1"/>
    </p:bldLst>
  </p:timing>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30" name="TextBox 3"/>
          <p:cNvSpPr txBox="1"/>
          <p:nvPr>
            <p:ph type="sldNum" sz="quarter" idx="2"/>
          </p:nvPr>
        </p:nvSpPr>
        <p:spPr>
          <a:xfrm>
            <a:off x="9760731" y="7458470"/>
            <a:ext cx="258625" cy="24830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931" name="Title 1"/>
          <p:cNvSpPr txBox="1"/>
          <p:nvPr>
            <p:ph type="title"/>
          </p:nvPr>
        </p:nvSpPr>
        <p:spPr>
          <a:prstGeom prst="rect">
            <a:avLst/>
          </a:prstGeom>
        </p:spPr>
        <p:txBody>
          <a:bodyPr/>
          <a:lstStyle/>
          <a:p>
            <a:pPr/>
            <a:r>
              <a:t>Matrix Operation</a:t>
            </a:r>
          </a:p>
        </p:txBody>
      </p:sp>
      <p:sp>
        <p:nvSpPr>
          <p:cNvPr id="932" name="Content Placeholder 2"/>
          <p:cNvSpPr txBox="1"/>
          <p:nvPr>
            <p:ph type="body" idx="1"/>
          </p:nvPr>
        </p:nvSpPr>
        <p:spPr>
          <a:xfrm>
            <a:off x="276672" y="2090802"/>
            <a:ext cx="9584267" cy="5367668"/>
          </a:xfrm>
          <a:prstGeom prst="rect">
            <a:avLst/>
          </a:prstGeom>
        </p:spPr>
        <p:txBody>
          <a:bodyPr/>
          <a:lstStyle/>
          <a:p>
            <a:pPr/>
            <a:r>
              <a:t>Multilayer NN, matrix calculations for the first layer</a:t>
            </a:r>
          </a:p>
          <a:p>
            <a:pPr lvl="1" marL="631825" indent="-227013">
              <a:buFontTx/>
              <a:defRPr sz="1800"/>
            </a:pPr>
            <a:r>
              <a:t>Input vector </a:t>
            </a:r>
            <a:r>
              <a:rPr i="1"/>
              <a:t>x</a:t>
            </a:r>
            <a:r>
              <a:t>, weights matrix </a:t>
            </a:r>
            <a:r>
              <a:rPr i="1"/>
              <a:t>W</a:t>
            </a:r>
            <a:r>
              <a:rPr baseline="30000"/>
              <a:t>1</a:t>
            </a:r>
            <a:r>
              <a:t>, bias vector </a:t>
            </a:r>
            <a:r>
              <a:rPr i="1"/>
              <a:t>b</a:t>
            </a:r>
            <a:r>
              <a:rPr baseline="30000"/>
              <a:t>1</a:t>
            </a:r>
            <a:r>
              <a:t>, output vector </a:t>
            </a:r>
            <a:r>
              <a:rPr i="1"/>
              <a:t>a</a:t>
            </a:r>
            <a:r>
              <a:rPr baseline="30000"/>
              <a:t>1</a:t>
            </a:r>
          </a:p>
        </p:txBody>
      </p:sp>
      <p:sp>
        <p:nvSpPr>
          <p:cNvPr id="933" name="Content Placeholder 56"/>
          <p:cNvSpPr txBox="1"/>
          <p:nvPr/>
        </p:nvSpPr>
        <p:spPr>
          <a:xfrm>
            <a:off x="322392" y="1509936"/>
            <a:ext cx="6101248" cy="350294"/>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defTabSz="914322">
              <a:spcBef>
                <a:spcPts val="300"/>
              </a:spcBef>
              <a:defRPr i="1" sz="1400">
                <a:latin typeface="Arial"/>
                <a:ea typeface="Arial"/>
                <a:cs typeface="Arial"/>
                <a:sym typeface="Arial"/>
              </a:defRPr>
            </a:lvl1pPr>
          </a:lstStyle>
          <a:p>
            <a:pPr/>
            <a:r>
              <a:t>Introduction to Neural Networks</a:t>
            </a:r>
          </a:p>
        </p:txBody>
      </p:sp>
      <p:sp>
        <p:nvSpPr>
          <p:cNvPr id="934" name="矩形 77"/>
          <p:cNvSpPr/>
          <p:nvPr/>
        </p:nvSpPr>
        <p:spPr>
          <a:xfrm>
            <a:off x="7180166" y="3070423"/>
            <a:ext cx="498952" cy="2625053"/>
          </a:xfrm>
          <a:prstGeom prst="rect">
            <a:avLst/>
          </a:prstGeom>
          <a:solidFill>
            <a:srgbClr val="D9D9D9"/>
          </a:solidFill>
          <a:ln w="12700">
            <a:miter lim="400000"/>
          </a:ln>
          <a:effectLst>
            <a:outerShdw sx="100000" sy="100000" kx="0" ky="0" algn="b" rotWithShape="0" blurRad="38100" dist="20000" dir="5400000">
              <a:srgbClr val="000000">
                <a:alpha val="38000"/>
              </a:srgbClr>
            </a:outerShdw>
          </a:effectLst>
        </p:spPr>
        <p:txBody>
          <a:bodyPr lIns="45719" rIns="45719" anchor="ctr"/>
          <a:lstStyle/>
          <a:p>
            <a:pPr algn="ctr"/>
          </a:p>
        </p:txBody>
      </p:sp>
      <p:sp>
        <p:nvSpPr>
          <p:cNvPr id="935" name="矩形 73"/>
          <p:cNvSpPr/>
          <p:nvPr/>
        </p:nvSpPr>
        <p:spPr>
          <a:xfrm>
            <a:off x="3029725" y="3122840"/>
            <a:ext cx="746343" cy="2675870"/>
          </a:xfrm>
          <a:prstGeom prst="rect">
            <a:avLst/>
          </a:prstGeom>
          <a:solidFill>
            <a:srgbClr val="D9D9D9"/>
          </a:solidFill>
          <a:ln w="12700">
            <a:miter lim="400000"/>
          </a:ln>
          <a:effectLst>
            <a:outerShdw sx="100000" sy="100000" kx="0" ky="0" algn="b" rotWithShape="0" blurRad="38100" dist="20000" dir="5400000">
              <a:srgbClr val="000000">
                <a:alpha val="38000"/>
              </a:srgbClr>
            </a:outerShdw>
          </a:effectLst>
        </p:spPr>
        <p:txBody>
          <a:bodyPr lIns="45719" rIns="45719" anchor="ctr"/>
          <a:lstStyle/>
          <a:p>
            <a:pPr algn="ctr"/>
          </a:p>
        </p:txBody>
      </p:sp>
      <p:sp>
        <p:nvSpPr>
          <p:cNvPr id="936" name="矩形 74"/>
          <p:cNvSpPr/>
          <p:nvPr/>
        </p:nvSpPr>
        <p:spPr>
          <a:xfrm>
            <a:off x="4355312" y="3106493"/>
            <a:ext cx="746343" cy="2675869"/>
          </a:xfrm>
          <a:prstGeom prst="rect">
            <a:avLst/>
          </a:prstGeom>
          <a:solidFill>
            <a:srgbClr val="D9D9D9"/>
          </a:solidFill>
          <a:ln w="12700">
            <a:miter lim="400000"/>
          </a:ln>
          <a:effectLst>
            <a:outerShdw sx="100000" sy="100000" kx="0" ky="0" algn="b" rotWithShape="0" blurRad="38100" dist="20000" dir="5400000">
              <a:srgbClr val="000000">
                <a:alpha val="38000"/>
              </a:srgbClr>
            </a:outerShdw>
          </a:effectLst>
        </p:spPr>
        <p:txBody>
          <a:bodyPr lIns="45719" rIns="45719" anchor="ctr"/>
          <a:lstStyle/>
          <a:p>
            <a:pPr algn="ctr"/>
          </a:p>
        </p:txBody>
      </p:sp>
      <p:sp>
        <p:nvSpPr>
          <p:cNvPr id="937" name="矩形 75"/>
          <p:cNvSpPr/>
          <p:nvPr/>
        </p:nvSpPr>
        <p:spPr>
          <a:xfrm>
            <a:off x="5766870" y="3122840"/>
            <a:ext cx="746343" cy="2675870"/>
          </a:xfrm>
          <a:prstGeom prst="rect">
            <a:avLst/>
          </a:prstGeom>
          <a:solidFill>
            <a:srgbClr val="D9D9D9"/>
          </a:solidFill>
          <a:ln w="12700">
            <a:miter lim="400000"/>
          </a:ln>
          <a:effectLst>
            <a:outerShdw sx="100000" sy="100000" kx="0" ky="0" algn="b" rotWithShape="0" blurRad="38100" dist="20000" dir="5400000">
              <a:srgbClr val="000000">
                <a:alpha val="38000"/>
              </a:srgbClr>
            </a:outerShdw>
          </a:effectLst>
        </p:spPr>
        <p:txBody>
          <a:bodyPr lIns="45719" rIns="45719" anchor="ctr"/>
          <a:lstStyle/>
          <a:p>
            <a:pPr algn="ctr"/>
          </a:p>
        </p:txBody>
      </p:sp>
      <p:sp>
        <p:nvSpPr>
          <p:cNvPr id="938" name="矩形 76"/>
          <p:cNvSpPr/>
          <p:nvPr/>
        </p:nvSpPr>
        <p:spPr>
          <a:xfrm>
            <a:off x="1846622" y="3150481"/>
            <a:ext cx="498952" cy="2625053"/>
          </a:xfrm>
          <a:prstGeom prst="rect">
            <a:avLst/>
          </a:prstGeom>
          <a:solidFill>
            <a:srgbClr val="D9D9D9"/>
          </a:solidFill>
          <a:ln w="12700">
            <a:miter lim="400000"/>
          </a:ln>
          <a:effectLst>
            <a:outerShdw sx="100000" sy="100000" kx="0" ky="0" algn="b" rotWithShape="0" blurRad="38100" dist="20000" dir="5400000">
              <a:srgbClr val="000000">
                <a:alpha val="38000"/>
              </a:srgbClr>
            </a:outerShdw>
          </a:effectLst>
        </p:spPr>
        <p:txBody>
          <a:bodyPr lIns="45719" rIns="45719" anchor="ctr"/>
          <a:lstStyle/>
          <a:p>
            <a:pPr algn="ctr"/>
          </a:p>
        </p:txBody>
      </p:sp>
      <p:sp>
        <p:nvSpPr>
          <p:cNvPr id="939" name="直線單箭頭接點 92"/>
          <p:cNvSpPr/>
          <p:nvPr/>
        </p:nvSpPr>
        <p:spPr>
          <a:xfrm>
            <a:off x="6153677" y="4171260"/>
            <a:ext cx="1018600" cy="1"/>
          </a:xfrm>
          <a:prstGeom prst="line">
            <a:avLst/>
          </a:prstGeom>
          <a:ln w="25400">
            <a:solidFill>
              <a:srgbClr val="000000"/>
            </a:solidFill>
            <a:tailEnd type="triangle"/>
          </a:ln>
        </p:spPr>
        <p:txBody>
          <a:bodyPr lIns="45719" rIns="45719"/>
          <a:lstStyle/>
          <a:p>
            <a:pPr/>
          </a:p>
        </p:txBody>
      </p:sp>
      <p:sp>
        <p:nvSpPr>
          <p:cNvPr id="940" name="直線單箭頭接點 93"/>
          <p:cNvSpPr/>
          <p:nvPr/>
        </p:nvSpPr>
        <p:spPr>
          <a:xfrm>
            <a:off x="6262994" y="5417151"/>
            <a:ext cx="905749" cy="1"/>
          </a:xfrm>
          <a:prstGeom prst="line">
            <a:avLst/>
          </a:prstGeom>
          <a:ln w="25400">
            <a:solidFill>
              <a:srgbClr val="000000"/>
            </a:solidFill>
            <a:tailEnd type="triangle"/>
          </a:ln>
        </p:spPr>
        <p:txBody>
          <a:bodyPr lIns="45719" rIns="45719"/>
          <a:lstStyle/>
          <a:p>
            <a:pPr/>
          </a:p>
        </p:txBody>
      </p:sp>
      <p:sp>
        <p:nvSpPr>
          <p:cNvPr id="941" name="直線單箭頭接點 94"/>
          <p:cNvSpPr/>
          <p:nvPr/>
        </p:nvSpPr>
        <p:spPr>
          <a:xfrm>
            <a:off x="6129794" y="3392458"/>
            <a:ext cx="1050373" cy="1"/>
          </a:xfrm>
          <a:prstGeom prst="line">
            <a:avLst/>
          </a:prstGeom>
          <a:ln w="25400">
            <a:solidFill>
              <a:srgbClr val="000000"/>
            </a:solidFill>
            <a:tailEnd type="triangle"/>
          </a:ln>
        </p:spPr>
        <p:txBody>
          <a:bodyPr lIns="45719" rIns="45719"/>
          <a:lstStyle/>
          <a:p>
            <a:pPr/>
          </a:p>
        </p:txBody>
      </p:sp>
      <p:sp>
        <p:nvSpPr>
          <p:cNvPr id="942" name="矩形 95"/>
          <p:cNvSpPr/>
          <p:nvPr/>
        </p:nvSpPr>
        <p:spPr>
          <a:xfrm>
            <a:off x="1915011" y="3868175"/>
            <a:ext cx="342901" cy="342901"/>
          </a:xfrm>
          <a:prstGeom prst="rect">
            <a:avLst/>
          </a:prstGeom>
          <a:gradFill>
            <a:gsLst>
              <a:gs pos="0">
                <a:schemeClr val="accent4">
                  <a:hueOff val="-206663"/>
                  <a:satOff val="29896"/>
                  <a:lumOff val="29240"/>
                </a:schemeClr>
              </a:gs>
              <a:gs pos="35000">
                <a:srgbClr val="D8C9EE"/>
              </a:gs>
              <a:gs pos="100000">
                <a:schemeClr val="accent4">
                  <a:hueOff val="-242556"/>
                  <a:satOff val="32941"/>
                  <a:lumOff val="43328"/>
                </a:schemeClr>
              </a:gs>
            </a:gsLst>
            <a:lin ang="16200000"/>
          </a:gradFill>
          <a:ln>
            <a:solidFill>
              <a:srgbClr val="7D60A0"/>
            </a:solidFill>
          </a:ln>
          <a:effectLst>
            <a:outerShdw sx="100000" sy="100000" kx="0" ky="0" algn="b" rotWithShape="0" blurRad="38100" dist="20000" dir="5400000">
              <a:srgbClr val="000000">
                <a:alpha val="38000"/>
              </a:srgbClr>
            </a:outerShdw>
          </a:effectLst>
        </p:spPr>
        <p:txBody>
          <a:bodyPr lIns="45719" rIns="45719" anchor="ctr"/>
          <a:lstStyle/>
          <a:p>
            <a:pPr algn="ctr"/>
          </a:p>
        </p:txBody>
      </p:sp>
      <p:sp>
        <p:nvSpPr>
          <p:cNvPr id="943" name="矩形 96"/>
          <p:cNvSpPr/>
          <p:nvPr/>
        </p:nvSpPr>
        <p:spPr>
          <a:xfrm>
            <a:off x="1920829" y="3297845"/>
            <a:ext cx="342901" cy="342901"/>
          </a:xfrm>
          <a:prstGeom prst="rect">
            <a:avLst/>
          </a:prstGeom>
          <a:gradFill>
            <a:gsLst>
              <a:gs pos="0">
                <a:schemeClr val="accent4">
                  <a:hueOff val="-206663"/>
                  <a:satOff val="29896"/>
                  <a:lumOff val="29240"/>
                </a:schemeClr>
              </a:gs>
              <a:gs pos="35000">
                <a:srgbClr val="D8C9EE"/>
              </a:gs>
              <a:gs pos="100000">
                <a:schemeClr val="accent4">
                  <a:hueOff val="-242556"/>
                  <a:satOff val="32941"/>
                  <a:lumOff val="43328"/>
                </a:schemeClr>
              </a:gs>
            </a:gsLst>
            <a:lin ang="16200000"/>
          </a:gradFill>
          <a:ln>
            <a:solidFill>
              <a:srgbClr val="7D60A0"/>
            </a:solidFill>
          </a:ln>
          <a:effectLst>
            <a:outerShdw sx="100000" sy="100000" kx="0" ky="0" algn="b" rotWithShape="0" blurRad="38100" dist="20000" dir="5400000">
              <a:srgbClr val="000000">
                <a:alpha val="38000"/>
              </a:srgbClr>
            </a:outerShdw>
          </a:effectLst>
        </p:spPr>
        <p:txBody>
          <a:bodyPr lIns="45719" rIns="45719" anchor="ctr"/>
          <a:lstStyle/>
          <a:p>
            <a:pPr algn="ctr"/>
          </a:p>
        </p:txBody>
      </p:sp>
      <p:pic>
        <p:nvPicPr>
          <p:cNvPr id="944" name="Object 12" descr="Object 12"/>
          <p:cNvPicPr>
            <a:picLocks noChangeAspect="1"/>
          </p:cNvPicPr>
          <p:nvPr/>
        </p:nvPicPr>
        <p:blipFill>
          <a:blip r:embed="rId2">
            <a:extLst/>
          </a:blip>
          <a:stretch>
            <a:fillRect/>
          </a:stretch>
        </p:blipFill>
        <p:spPr>
          <a:xfrm>
            <a:off x="1933527" y="3202595"/>
            <a:ext cx="325439" cy="461964"/>
          </a:xfrm>
          <a:prstGeom prst="rect">
            <a:avLst/>
          </a:prstGeom>
          <a:ln w="12700">
            <a:miter lim="400000"/>
          </a:ln>
        </p:spPr>
      </p:pic>
      <p:pic>
        <p:nvPicPr>
          <p:cNvPr id="945" name="Object 12" descr="Object 12"/>
          <p:cNvPicPr>
            <a:picLocks noChangeAspect="1"/>
          </p:cNvPicPr>
          <p:nvPr/>
        </p:nvPicPr>
        <p:blipFill>
          <a:blip r:embed="rId3">
            <a:extLst/>
          </a:blip>
          <a:stretch>
            <a:fillRect/>
          </a:stretch>
        </p:blipFill>
        <p:spPr>
          <a:xfrm>
            <a:off x="1938823" y="3785325"/>
            <a:ext cx="352426" cy="461964"/>
          </a:xfrm>
          <a:prstGeom prst="rect">
            <a:avLst/>
          </a:prstGeom>
          <a:ln w="12700">
            <a:miter lim="400000"/>
          </a:ln>
        </p:spPr>
      </p:pic>
      <p:sp>
        <p:nvSpPr>
          <p:cNvPr id="946" name="橢圓 99"/>
          <p:cNvSpPr/>
          <p:nvPr/>
        </p:nvSpPr>
        <p:spPr>
          <a:xfrm>
            <a:off x="3126836" y="3133843"/>
            <a:ext cx="574159" cy="574158"/>
          </a:xfrm>
          <a:prstGeom prst="ellipse">
            <a:avLst/>
          </a:prstGeom>
          <a:gradFill>
            <a:gsLst>
              <a:gs pos="0">
                <a:schemeClr val="accent1">
                  <a:hueOff val="357503"/>
                  <a:satOff val="54545"/>
                  <a:lumOff val="29273"/>
                </a:schemeClr>
              </a:gs>
              <a:gs pos="35000">
                <a:srgbClr val="BDD4FF"/>
              </a:gs>
              <a:gs pos="100000">
                <a:schemeClr val="accent1">
                  <a:hueOff val="418253"/>
                  <a:satOff val="54545"/>
                  <a:lumOff val="42493"/>
                </a:schemeClr>
              </a:gs>
            </a:gsLst>
            <a:lin ang="16200000"/>
          </a:gradFill>
          <a:ln>
            <a:solidFill>
              <a:srgbClr val="4A7EBB"/>
            </a:solidFill>
          </a:ln>
          <a:effectLst>
            <a:outerShdw sx="100000" sy="100000" kx="0" ky="0" algn="b" rotWithShape="0" blurRad="38100" dist="20000" dir="5400000">
              <a:srgbClr val="000000">
                <a:alpha val="38000"/>
              </a:srgbClr>
            </a:outerShdw>
          </a:effectLst>
        </p:spPr>
        <p:txBody>
          <a:bodyPr lIns="45719" rIns="45719" anchor="ctr"/>
          <a:lstStyle/>
          <a:p>
            <a:pPr algn="ctr"/>
          </a:p>
        </p:txBody>
      </p:sp>
      <p:sp>
        <p:nvSpPr>
          <p:cNvPr id="947" name="橢圓 100"/>
          <p:cNvSpPr/>
          <p:nvPr/>
        </p:nvSpPr>
        <p:spPr>
          <a:xfrm>
            <a:off x="3129177" y="3912413"/>
            <a:ext cx="574159" cy="574159"/>
          </a:xfrm>
          <a:prstGeom prst="ellipse">
            <a:avLst/>
          </a:prstGeom>
          <a:gradFill>
            <a:gsLst>
              <a:gs pos="0">
                <a:schemeClr val="accent1">
                  <a:hueOff val="357503"/>
                  <a:satOff val="54545"/>
                  <a:lumOff val="29273"/>
                </a:schemeClr>
              </a:gs>
              <a:gs pos="35000">
                <a:srgbClr val="BDD4FF"/>
              </a:gs>
              <a:gs pos="100000">
                <a:schemeClr val="accent1">
                  <a:hueOff val="418253"/>
                  <a:satOff val="54545"/>
                  <a:lumOff val="42493"/>
                </a:schemeClr>
              </a:gs>
            </a:gsLst>
            <a:lin ang="16200000"/>
          </a:gradFill>
          <a:ln>
            <a:solidFill>
              <a:srgbClr val="4A7EBB"/>
            </a:solidFill>
          </a:ln>
          <a:effectLst>
            <a:outerShdw sx="100000" sy="100000" kx="0" ky="0" algn="b" rotWithShape="0" blurRad="38100" dist="20000" dir="5400000">
              <a:srgbClr val="000000">
                <a:alpha val="38000"/>
              </a:srgbClr>
            </a:outerShdw>
          </a:effectLst>
        </p:spPr>
        <p:txBody>
          <a:bodyPr lIns="45719" rIns="45719" anchor="ctr"/>
          <a:lstStyle/>
          <a:p>
            <a:pPr algn="ctr"/>
          </a:p>
        </p:txBody>
      </p:sp>
      <p:sp>
        <p:nvSpPr>
          <p:cNvPr id="948" name="橢圓 101"/>
          <p:cNvSpPr/>
          <p:nvPr/>
        </p:nvSpPr>
        <p:spPr>
          <a:xfrm>
            <a:off x="3117544" y="5140424"/>
            <a:ext cx="574159" cy="574159"/>
          </a:xfrm>
          <a:prstGeom prst="ellipse">
            <a:avLst/>
          </a:prstGeom>
          <a:gradFill>
            <a:gsLst>
              <a:gs pos="0">
                <a:schemeClr val="accent1">
                  <a:hueOff val="357503"/>
                  <a:satOff val="54545"/>
                  <a:lumOff val="29273"/>
                </a:schemeClr>
              </a:gs>
              <a:gs pos="35000">
                <a:srgbClr val="BDD4FF"/>
              </a:gs>
              <a:gs pos="100000">
                <a:schemeClr val="accent1">
                  <a:hueOff val="418253"/>
                  <a:satOff val="54545"/>
                  <a:lumOff val="42493"/>
                </a:schemeClr>
              </a:gs>
            </a:gsLst>
            <a:lin ang="16200000"/>
          </a:gradFill>
          <a:ln>
            <a:solidFill>
              <a:srgbClr val="4A7EBB"/>
            </a:solidFill>
          </a:ln>
          <a:effectLst>
            <a:outerShdw sx="100000" sy="100000" kx="0" ky="0" algn="b" rotWithShape="0" blurRad="38100" dist="20000" dir="5400000">
              <a:srgbClr val="000000">
                <a:alpha val="38000"/>
              </a:srgbClr>
            </a:outerShdw>
          </a:effectLst>
        </p:spPr>
        <p:txBody>
          <a:bodyPr lIns="45719" rIns="45719" anchor="ctr"/>
          <a:lstStyle/>
          <a:p>
            <a:pPr algn="ctr"/>
          </a:p>
        </p:txBody>
      </p:sp>
      <p:sp>
        <p:nvSpPr>
          <p:cNvPr id="949" name="文字方塊 102"/>
          <p:cNvSpPr txBox="1"/>
          <p:nvPr/>
        </p:nvSpPr>
        <p:spPr>
          <a:xfrm rot="5400000">
            <a:off x="3199748" y="4601949"/>
            <a:ext cx="677818" cy="444758"/>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sz="2800"/>
            </a:lvl1pPr>
          </a:lstStyle>
          <a:p>
            <a:pPr/>
            <a:r>
              <a:t>……</a:t>
            </a:r>
          </a:p>
        </p:txBody>
      </p:sp>
      <p:sp>
        <p:nvSpPr>
          <p:cNvPr id="950" name="矩形 103"/>
          <p:cNvSpPr/>
          <p:nvPr/>
        </p:nvSpPr>
        <p:spPr>
          <a:xfrm>
            <a:off x="1924536" y="5265932"/>
            <a:ext cx="342901" cy="342901"/>
          </a:xfrm>
          <a:prstGeom prst="rect">
            <a:avLst/>
          </a:prstGeom>
          <a:gradFill>
            <a:gsLst>
              <a:gs pos="0">
                <a:schemeClr val="accent4">
                  <a:hueOff val="-206663"/>
                  <a:satOff val="29896"/>
                  <a:lumOff val="29240"/>
                </a:schemeClr>
              </a:gs>
              <a:gs pos="35000">
                <a:srgbClr val="D8C9EE"/>
              </a:gs>
              <a:gs pos="100000">
                <a:schemeClr val="accent4">
                  <a:hueOff val="-242556"/>
                  <a:satOff val="32941"/>
                  <a:lumOff val="43328"/>
                </a:schemeClr>
              </a:gs>
            </a:gsLst>
            <a:lin ang="16200000"/>
          </a:gradFill>
          <a:ln>
            <a:solidFill>
              <a:srgbClr val="7D60A0"/>
            </a:solidFill>
          </a:ln>
          <a:effectLst>
            <a:outerShdw sx="100000" sy="100000" kx="0" ky="0" algn="b" rotWithShape="0" blurRad="38100" dist="20000" dir="5400000">
              <a:srgbClr val="000000">
                <a:alpha val="38000"/>
              </a:srgbClr>
            </a:outerShdw>
          </a:effectLst>
        </p:spPr>
        <p:txBody>
          <a:bodyPr lIns="45719" rIns="45719" anchor="ctr"/>
          <a:lstStyle/>
          <a:p>
            <a:pPr algn="ctr"/>
          </a:p>
        </p:txBody>
      </p:sp>
      <p:pic>
        <p:nvPicPr>
          <p:cNvPr id="951" name="Object 12" descr="Object 12"/>
          <p:cNvPicPr>
            <a:picLocks noChangeAspect="1"/>
          </p:cNvPicPr>
          <p:nvPr/>
        </p:nvPicPr>
        <p:blipFill>
          <a:blip r:embed="rId4">
            <a:extLst/>
          </a:blip>
          <a:stretch>
            <a:fillRect/>
          </a:stretch>
        </p:blipFill>
        <p:spPr>
          <a:xfrm>
            <a:off x="1921419" y="5169677"/>
            <a:ext cx="407989" cy="488951"/>
          </a:xfrm>
          <a:prstGeom prst="rect">
            <a:avLst/>
          </a:prstGeom>
          <a:ln w="12700">
            <a:miter lim="400000"/>
          </a:ln>
        </p:spPr>
      </p:pic>
      <p:sp>
        <p:nvSpPr>
          <p:cNvPr id="952" name="文字方塊 105"/>
          <p:cNvSpPr txBox="1"/>
          <p:nvPr/>
        </p:nvSpPr>
        <p:spPr>
          <a:xfrm rot="5400000">
            <a:off x="1885419" y="4590105"/>
            <a:ext cx="677818" cy="44475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sz="2800"/>
            </a:lvl1pPr>
          </a:lstStyle>
          <a:p>
            <a:pPr/>
            <a:r>
              <a:t>……</a:t>
            </a:r>
          </a:p>
        </p:txBody>
      </p:sp>
      <p:sp>
        <p:nvSpPr>
          <p:cNvPr id="953" name="橢圓 106"/>
          <p:cNvSpPr/>
          <p:nvPr/>
        </p:nvSpPr>
        <p:spPr>
          <a:xfrm>
            <a:off x="4442397" y="3133843"/>
            <a:ext cx="574159" cy="574158"/>
          </a:xfrm>
          <a:prstGeom prst="ellipse">
            <a:avLst/>
          </a:prstGeom>
          <a:gradFill>
            <a:gsLst>
              <a:gs pos="0">
                <a:schemeClr val="accent2">
                  <a:hueOff val="-39879"/>
                  <a:satOff val="52282"/>
                  <a:lumOff val="29251"/>
                </a:schemeClr>
              </a:gs>
              <a:gs pos="35000">
                <a:srgbClr val="FFBFBE"/>
              </a:gs>
              <a:gs pos="100000">
                <a:schemeClr val="accent2">
                  <a:hueOff val="-44018"/>
                  <a:satOff val="52282"/>
                  <a:lumOff val="42346"/>
                </a:schemeClr>
              </a:gs>
            </a:gsLst>
            <a:lin ang="16200000"/>
          </a:gradFill>
          <a:ln>
            <a:solidFill>
              <a:srgbClr val="BE4B48"/>
            </a:solidFill>
          </a:ln>
          <a:effectLst>
            <a:outerShdw sx="100000" sy="100000" kx="0" ky="0" algn="b" rotWithShape="0" blurRad="38100" dist="20000" dir="5400000">
              <a:srgbClr val="000000">
                <a:alpha val="38000"/>
              </a:srgbClr>
            </a:outerShdw>
          </a:effectLst>
        </p:spPr>
        <p:txBody>
          <a:bodyPr lIns="45719" rIns="45719" anchor="ctr"/>
          <a:lstStyle/>
          <a:p>
            <a:pPr algn="ctr"/>
          </a:p>
        </p:txBody>
      </p:sp>
      <p:sp>
        <p:nvSpPr>
          <p:cNvPr id="954" name="橢圓 107"/>
          <p:cNvSpPr/>
          <p:nvPr/>
        </p:nvSpPr>
        <p:spPr>
          <a:xfrm>
            <a:off x="4444739" y="3912413"/>
            <a:ext cx="574159" cy="574159"/>
          </a:xfrm>
          <a:prstGeom prst="ellipse">
            <a:avLst/>
          </a:prstGeom>
          <a:gradFill>
            <a:gsLst>
              <a:gs pos="0">
                <a:schemeClr val="accent2">
                  <a:hueOff val="-39879"/>
                  <a:satOff val="52282"/>
                  <a:lumOff val="29251"/>
                </a:schemeClr>
              </a:gs>
              <a:gs pos="35000">
                <a:srgbClr val="FFBFBE"/>
              </a:gs>
              <a:gs pos="100000">
                <a:schemeClr val="accent2">
                  <a:hueOff val="-44018"/>
                  <a:satOff val="52282"/>
                  <a:lumOff val="42346"/>
                </a:schemeClr>
              </a:gs>
            </a:gsLst>
            <a:lin ang="16200000"/>
          </a:gradFill>
          <a:ln>
            <a:solidFill>
              <a:srgbClr val="BE4B48"/>
            </a:solidFill>
          </a:ln>
          <a:effectLst>
            <a:outerShdw sx="100000" sy="100000" kx="0" ky="0" algn="b" rotWithShape="0" blurRad="38100" dist="20000" dir="5400000">
              <a:srgbClr val="000000">
                <a:alpha val="38000"/>
              </a:srgbClr>
            </a:outerShdw>
          </a:effectLst>
        </p:spPr>
        <p:txBody>
          <a:bodyPr lIns="45719" rIns="45719" anchor="ctr"/>
          <a:lstStyle/>
          <a:p>
            <a:pPr algn="ctr"/>
          </a:p>
        </p:txBody>
      </p:sp>
      <p:sp>
        <p:nvSpPr>
          <p:cNvPr id="955" name="橢圓 108"/>
          <p:cNvSpPr/>
          <p:nvPr/>
        </p:nvSpPr>
        <p:spPr>
          <a:xfrm>
            <a:off x="4433106" y="5140424"/>
            <a:ext cx="574159" cy="574159"/>
          </a:xfrm>
          <a:prstGeom prst="ellipse">
            <a:avLst/>
          </a:prstGeom>
          <a:gradFill>
            <a:gsLst>
              <a:gs pos="0">
                <a:schemeClr val="accent2">
                  <a:hueOff val="-39879"/>
                  <a:satOff val="52282"/>
                  <a:lumOff val="29251"/>
                </a:schemeClr>
              </a:gs>
              <a:gs pos="35000">
                <a:srgbClr val="FFBFBE"/>
              </a:gs>
              <a:gs pos="100000">
                <a:schemeClr val="accent2">
                  <a:hueOff val="-44018"/>
                  <a:satOff val="52282"/>
                  <a:lumOff val="42346"/>
                </a:schemeClr>
              </a:gs>
            </a:gsLst>
            <a:lin ang="16200000"/>
          </a:gradFill>
          <a:ln>
            <a:solidFill>
              <a:srgbClr val="BE4B48"/>
            </a:solidFill>
          </a:ln>
          <a:effectLst>
            <a:outerShdw sx="100000" sy="100000" kx="0" ky="0" algn="b" rotWithShape="0" blurRad="38100" dist="20000" dir="5400000">
              <a:srgbClr val="000000">
                <a:alpha val="38000"/>
              </a:srgbClr>
            </a:outerShdw>
          </a:effectLst>
        </p:spPr>
        <p:txBody>
          <a:bodyPr lIns="45719" rIns="45719" anchor="ctr"/>
          <a:lstStyle/>
          <a:p>
            <a:pPr algn="ctr"/>
          </a:p>
        </p:txBody>
      </p:sp>
      <p:sp>
        <p:nvSpPr>
          <p:cNvPr id="956" name="文字方塊 109"/>
          <p:cNvSpPr txBox="1"/>
          <p:nvPr/>
        </p:nvSpPr>
        <p:spPr>
          <a:xfrm rot="5400000">
            <a:off x="4515310" y="4601949"/>
            <a:ext cx="677818" cy="444758"/>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sz="2800"/>
            </a:lvl1pPr>
          </a:lstStyle>
          <a:p>
            <a:pPr/>
            <a:r>
              <a:t>……</a:t>
            </a:r>
          </a:p>
        </p:txBody>
      </p:sp>
      <p:sp>
        <p:nvSpPr>
          <p:cNvPr id="957" name="橢圓 110"/>
          <p:cNvSpPr/>
          <p:nvPr/>
        </p:nvSpPr>
        <p:spPr>
          <a:xfrm>
            <a:off x="5842715" y="3114735"/>
            <a:ext cx="574159" cy="574159"/>
          </a:xfrm>
          <a:prstGeom prst="ellipse">
            <a:avLst/>
          </a:prstGeom>
          <a:gradFill>
            <a:gsLst>
              <a:gs pos="0">
                <a:schemeClr val="accent6">
                  <a:hueOff val="-456778"/>
                  <a:satOff val="8290"/>
                  <a:lumOff val="24503"/>
                </a:schemeClr>
              </a:gs>
              <a:gs pos="35000">
                <a:srgbClr val="FFDECF"/>
              </a:gs>
              <a:gs pos="100000">
                <a:schemeClr val="accent6">
                  <a:hueOff val="-556026"/>
                  <a:satOff val="8290"/>
                  <a:lumOff val="34267"/>
                </a:schemeClr>
              </a:gs>
            </a:gsLst>
            <a:lin ang="16200000"/>
          </a:gradFill>
          <a:ln>
            <a:solidFill>
              <a:srgbClr val="F69240"/>
            </a:solidFill>
          </a:ln>
          <a:effectLst>
            <a:outerShdw sx="100000" sy="100000" kx="0" ky="0" algn="b" rotWithShape="0" blurRad="38100" dist="20000" dir="5400000">
              <a:srgbClr val="000000">
                <a:alpha val="38000"/>
              </a:srgbClr>
            </a:outerShdw>
          </a:effectLst>
        </p:spPr>
        <p:txBody>
          <a:bodyPr lIns="45719" rIns="45719" anchor="ctr"/>
          <a:lstStyle/>
          <a:p>
            <a:pPr algn="ctr"/>
          </a:p>
        </p:txBody>
      </p:sp>
      <p:sp>
        <p:nvSpPr>
          <p:cNvPr id="958" name="橢圓 111"/>
          <p:cNvSpPr/>
          <p:nvPr/>
        </p:nvSpPr>
        <p:spPr>
          <a:xfrm>
            <a:off x="5845057" y="3874644"/>
            <a:ext cx="574159" cy="574159"/>
          </a:xfrm>
          <a:prstGeom prst="ellipse">
            <a:avLst/>
          </a:prstGeom>
          <a:gradFill>
            <a:gsLst>
              <a:gs pos="0">
                <a:schemeClr val="accent6">
                  <a:hueOff val="-456778"/>
                  <a:satOff val="8290"/>
                  <a:lumOff val="24503"/>
                </a:schemeClr>
              </a:gs>
              <a:gs pos="35000">
                <a:srgbClr val="FFDECF"/>
              </a:gs>
              <a:gs pos="100000">
                <a:schemeClr val="accent6">
                  <a:hueOff val="-556026"/>
                  <a:satOff val="8290"/>
                  <a:lumOff val="34267"/>
                </a:schemeClr>
              </a:gs>
            </a:gsLst>
            <a:lin ang="16200000"/>
          </a:gradFill>
          <a:ln>
            <a:solidFill>
              <a:srgbClr val="F69240"/>
            </a:solidFill>
          </a:ln>
          <a:effectLst>
            <a:outerShdw sx="100000" sy="100000" kx="0" ky="0" algn="b" rotWithShape="0" blurRad="38100" dist="20000" dir="5400000">
              <a:srgbClr val="000000">
                <a:alpha val="38000"/>
              </a:srgbClr>
            </a:outerShdw>
          </a:effectLst>
        </p:spPr>
        <p:txBody>
          <a:bodyPr lIns="45719" rIns="45719" anchor="ctr"/>
          <a:lstStyle/>
          <a:p>
            <a:pPr algn="ctr"/>
          </a:p>
        </p:txBody>
      </p:sp>
      <p:sp>
        <p:nvSpPr>
          <p:cNvPr id="959" name="橢圓 112"/>
          <p:cNvSpPr/>
          <p:nvPr/>
        </p:nvSpPr>
        <p:spPr>
          <a:xfrm>
            <a:off x="5852085" y="5121316"/>
            <a:ext cx="574159" cy="574159"/>
          </a:xfrm>
          <a:prstGeom prst="ellipse">
            <a:avLst/>
          </a:prstGeom>
          <a:gradFill>
            <a:gsLst>
              <a:gs pos="0">
                <a:schemeClr val="accent6">
                  <a:hueOff val="-456778"/>
                  <a:satOff val="8290"/>
                  <a:lumOff val="24503"/>
                </a:schemeClr>
              </a:gs>
              <a:gs pos="35000">
                <a:srgbClr val="FFDECF"/>
              </a:gs>
              <a:gs pos="100000">
                <a:schemeClr val="accent6">
                  <a:hueOff val="-556026"/>
                  <a:satOff val="8290"/>
                  <a:lumOff val="34267"/>
                </a:schemeClr>
              </a:gs>
            </a:gsLst>
            <a:lin ang="16200000"/>
          </a:gradFill>
          <a:ln>
            <a:solidFill>
              <a:srgbClr val="F69240"/>
            </a:solidFill>
          </a:ln>
          <a:effectLst>
            <a:outerShdw sx="100000" sy="100000" kx="0" ky="0" algn="b" rotWithShape="0" blurRad="38100" dist="20000" dir="5400000">
              <a:srgbClr val="000000">
                <a:alpha val="38000"/>
              </a:srgbClr>
            </a:outerShdw>
          </a:effectLst>
        </p:spPr>
        <p:txBody>
          <a:bodyPr lIns="45719" rIns="45719" anchor="ctr"/>
          <a:lstStyle/>
          <a:p>
            <a:pPr algn="ctr"/>
          </a:p>
        </p:txBody>
      </p:sp>
      <p:sp>
        <p:nvSpPr>
          <p:cNvPr id="960" name="文字方塊 113"/>
          <p:cNvSpPr txBox="1"/>
          <p:nvPr/>
        </p:nvSpPr>
        <p:spPr>
          <a:xfrm rot="5400000">
            <a:off x="5934289" y="4579677"/>
            <a:ext cx="677818" cy="44475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sz="2800"/>
            </a:lvl1pPr>
          </a:lstStyle>
          <a:p>
            <a:pPr/>
            <a:r>
              <a:t>……</a:t>
            </a:r>
          </a:p>
        </p:txBody>
      </p:sp>
      <p:sp>
        <p:nvSpPr>
          <p:cNvPr id="961" name="文字方塊 114"/>
          <p:cNvSpPr txBox="1"/>
          <p:nvPr/>
        </p:nvSpPr>
        <p:spPr>
          <a:xfrm>
            <a:off x="5060163" y="3075258"/>
            <a:ext cx="677818" cy="44475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sz="2800"/>
            </a:lvl1pPr>
          </a:lstStyle>
          <a:p>
            <a:pPr/>
            <a:r>
              <a:t>……</a:t>
            </a:r>
          </a:p>
        </p:txBody>
      </p:sp>
      <p:sp>
        <p:nvSpPr>
          <p:cNvPr id="962" name="文字方塊 115"/>
          <p:cNvSpPr txBox="1"/>
          <p:nvPr/>
        </p:nvSpPr>
        <p:spPr>
          <a:xfrm>
            <a:off x="5077786" y="3860758"/>
            <a:ext cx="677818" cy="44475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sz="2800"/>
            </a:lvl1pPr>
          </a:lstStyle>
          <a:p>
            <a:pPr/>
            <a:r>
              <a:t>……</a:t>
            </a:r>
          </a:p>
        </p:txBody>
      </p:sp>
      <p:sp>
        <p:nvSpPr>
          <p:cNvPr id="963" name="文字方塊 116"/>
          <p:cNvSpPr txBox="1"/>
          <p:nvPr/>
        </p:nvSpPr>
        <p:spPr>
          <a:xfrm>
            <a:off x="5089966" y="5117050"/>
            <a:ext cx="677818" cy="44475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sz="2800"/>
            </a:lvl1pPr>
          </a:lstStyle>
          <a:p>
            <a:pPr/>
            <a:r>
              <a:t>……</a:t>
            </a:r>
          </a:p>
        </p:txBody>
      </p:sp>
      <p:cxnSp>
        <p:nvCxnSpPr>
          <p:cNvPr id="964" name="直線單箭頭接點 117"/>
          <p:cNvCxnSpPr>
            <a:stCxn id="946" idx="0"/>
            <a:endCxn id="953" idx="0"/>
          </p:cNvCxnSpPr>
          <p:nvPr/>
        </p:nvCxnSpPr>
        <p:spPr>
          <a:xfrm>
            <a:off x="3413915" y="3420922"/>
            <a:ext cx="1315562" cy="1"/>
          </a:xfrm>
          <a:prstGeom prst="straightConnector1">
            <a:avLst/>
          </a:prstGeom>
          <a:ln w="25400">
            <a:solidFill>
              <a:srgbClr val="000000"/>
            </a:solidFill>
            <a:tailEnd type="triangle"/>
          </a:ln>
        </p:spPr>
      </p:cxnSp>
      <p:sp>
        <p:nvSpPr>
          <p:cNvPr id="965" name="直線單箭頭接點 118"/>
          <p:cNvSpPr/>
          <p:nvPr/>
        </p:nvSpPr>
        <p:spPr>
          <a:xfrm>
            <a:off x="3700993" y="4212673"/>
            <a:ext cx="741405" cy="1"/>
          </a:xfrm>
          <a:prstGeom prst="line">
            <a:avLst/>
          </a:prstGeom>
          <a:ln w="25400">
            <a:solidFill>
              <a:srgbClr val="000000"/>
            </a:solidFill>
            <a:tailEnd type="triangle"/>
          </a:ln>
        </p:spPr>
        <p:txBody>
          <a:bodyPr lIns="45719" rIns="45719"/>
          <a:lstStyle/>
          <a:p>
            <a:pPr/>
          </a:p>
        </p:txBody>
      </p:sp>
      <p:sp>
        <p:nvSpPr>
          <p:cNvPr id="966" name="直線單箭頭接點 119"/>
          <p:cNvSpPr/>
          <p:nvPr/>
        </p:nvSpPr>
        <p:spPr>
          <a:xfrm>
            <a:off x="3691702" y="5434643"/>
            <a:ext cx="741405" cy="1"/>
          </a:xfrm>
          <a:prstGeom prst="line">
            <a:avLst/>
          </a:prstGeom>
          <a:ln w="25400">
            <a:solidFill>
              <a:srgbClr val="000000"/>
            </a:solidFill>
            <a:tailEnd type="triangle"/>
          </a:ln>
        </p:spPr>
        <p:txBody>
          <a:bodyPr lIns="45719" rIns="45719"/>
          <a:lstStyle/>
          <a:p>
            <a:pPr/>
          </a:p>
        </p:txBody>
      </p:sp>
      <p:cxnSp>
        <p:nvCxnSpPr>
          <p:cNvPr id="967" name="直線單箭頭接點 120"/>
          <p:cNvCxnSpPr>
            <a:stCxn id="947" idx="0"/>
            <a:endCxn id="953" idx="0"/>
          </p:cNvCxnSpPr>
          <p:nvPr/>
        </p:nvCxnSpPr>
        <p:spPr>
          <a:xfrm flipV="1">
            <a:off x="3416256" y="3420922"/>
            <a:ext cx="1313221" cy="778571"/>
          </a:xfrm>
          <a:prstGeom prst="straightConnector1">
            <a:avLst/>
          </a:prstGeom>
          <a:ln w="25400">
            <a:solidFill>
              <a:srgbClr val="000000"/>
            </a:solidFill>
            <a:tailEnd type="triangle"/>
          </a:ln>
        </p:spPr>
      </p:cxnSp>
      <p:cxnSp>
        <p:nvCxnSpPr>
          <p:cNvPr id="968" name="直線單箭頭接點 121"/>
          <p:cNvCxnSpPr>
            <a:stCxn id="946" idx="0"/>
            <a:endCxn id="954" idx="0"/>
          </p:cNvCxnSpPr>
          <p:nvPr/>
        </p:nvCxnSpPr>
        <p:spPr>
          <a:xfrm>
            <a:off x="3413915" y="3420922"/>
            <a:ext cx="1317904" cy="778571"/>
          </a:xfrm>
          <a:prstGeom prst="straightConnector1">
            <a:avLst/>
          </a:prstGeom>
          <a:ln w="25400">
            <a:solidFill>
              <a:srgbClr val="000000"/>
            </a:solidFill>
            <a:tailEnd type="triangle"/>
          </a:ln>
        </p:spPr>
      </p:cxnSp>
      <p:cxnSp>
        <p:nvCxnSpPr>
          <p:cNvPr id="969" name="直線單箭頭接點 122"/>
          <p:cNvCxnSpPr>
            <a:stCxn id="946" idx="0"/>
            <a:endCxn id="955" idx="0"/>
          </p:cNvCxnSpPr>
          <p:nvPr/>
        </p:nvCxnSpPr>
        <p:spPr>
          <a:xfrm>
            <a:off x="3413915" y="3420922"/>
            <a:ext cx="1306271" cy="2006582"/>
          </a:xfrm>
          <a:prstGeom prst="straightConnector1">
            <a:avLst/>
          </a:prstGeom>
          <a:ln w="25400">
            <a:solidFill>
              <a:srgbClr val="000000"/>
            </a:solidFill>
            <a:tailEnd type="triangle"/>
          </a:ln>
        </p:spPr>
      </p:cxnSp>
      <p:cxnSp>
        <p:nvCxnSpPr>
          <p:cNvPr id="970" name="直線單箭頭接點 123"/>
          <p:cNvCxnSpPr>
            <a:stCxn id="947" idx="0"/>
            <a:endCxn id="955" idx="0"/>
          </p:cNvCxnSpPr>
          <p:nvPr/>
        </p:nvCxnSpPr>
        <p:spPr>
          <a:xfrm>
            <a:off x="3416256" y="4199492"/>
            <a:ext cx="1303930" cy="1228012"/>
          </a:xfrm>
          <a:prstGeom prst="straightConnector1">
            <a:avLst/>
          </a:prstGeom>
          <a:ln w="25400">
            <a:solidFill>
              <a:srgbClr val="000000"/>
            </a:solidFill>
            <a:tailEnd type="triangle"/>
          </a:ln>
        </p:spPr>
      </p:cxnSp>
      <p:cxnSp>
        <p:nvCxnSpPr>
          <p:cNvPr id="971" name="直線單箭頭接點 124"/>
          <p:cNvCxnSpPr>
            <a:stCxn id="948" idx="0"/>
            <a:endCxn id="953" idx="0"/>
          </p:cNvCxnSpPr>
          <p:nvPr/>
        </p:nvCxnSpPr>
        <p:spPr>
          <a:xfrm flipV="1">
            <a:off x="3404623" y="3420922"/>
            <a:ext cx="1324854" cy="2006582"/>
          </a:xfrm>
          <a:prstGeom prst="straightConnector1">
            <a:avLst/>
          </a:prstGeom>
          <a:ln w="25400">
            <a:solidFill>
              <a:srgbClr val="000000"/>
            </a:solidFill>
            <a:tailEnd type="triangle"/>
          </a:ln>
        </p:spPr>
      </p:cxnSp>
      <p:cxnSp>
        <p:nvCxnSpPr>
          <p:cNvPr id="972" name="直線單箭頭接點 125"/>
          <p:cNvCxnSpPr>
            <a:stCxn id="948" idx="0"/>
            <a:endCxn id="954" idx="0"/>
          </p:cNvCxnSpPr>
          <p:nvPr/>
        </p:nvCxnSpPr>
        <p:spPr>
          <a:xfrm flipV="1">
            <a:off x="3404623" y="4199492"/>
            <a:ext cx="1327196" cy="1228012"/>
          </a:xfrm>
          <a:prstGeom prst="straightConnector1">
            <a:avLst/>
          </a:prstGeom>
          <a:ln w="25400">
            <a:solidFill>
              <a:srgbClr val="000000"/>
            </a:solidFill>
            <a:tailEnd type="triangle"/>
          </a:ln>
        </p:spPr>
      </p:cxnSp>
      <p:sp>
        <p:nvSpPr>
          <p:cNvPr id="973" name="直線單箭頭接點 126"/>
          <p:cNvSpPr/>
          <p:nvPr/>
        </p:nvSpPr>
        <p:spPr>
          <a:xfrm flipV="1">
            <a:off x="2267436" y="3420921"/>
            <a:ext cx="859400" cy="29994"/>
          </a:xfrm>
          <a:prstGeom prst="line">
            <a:avLst/>
          </a:prstGeom>
          <a:ln w="25400">
            <a:solidFill>
              <a:srgbClr val="000000"/>
            </a:solidFill>
            <a:tailEnd type="triangle"/>
          </a:ln>
        </p:spPr>
        <p:txBody>
          <a:bodyPr lIns="45719" rIns="45719"/>
          <a:lstStyle/>
          <a:p>
            <a:pPr/>
          </a:p>
        </p:txBody>
      </p:sp>
      <p:cxnSp>
        <p:nvCxnSpPr>
          <p:cNvPr id="974" name="直線單箭頭接點 127"/>
          <p:cNvCxnSpPr>
            <a:stCxn id="943" idx="0"/>
            <a:endCxn id="947" idx="0"/>
          </p:cNvCxnSpPr>
          <p:nvPr/>
        </p:nvCxnSpPr>
        <p:spPr>
          <a:xfrm>
            <a:off x="2092279" y="3469295"/>
            <a:ext cx="1323978" cy="730198"/>
          </a:xfrm>
          <a:prstGeom prst="straightConnector1">
            <a:avLst/>
          </a:prstGeom>
          <a:ln w="25400">
            <a:solidFill>
              <a:srgbClr val="000000"/>
            </a:solidFill>
            <a:tailEnd type="triangle"/>
          </a:ln>
        </p:spPr>
      </p:cxnSp>
      <p:cxnSp>
        <p:nvCxnSpPr>
          <p:cNvPr id="975" name="直線單箭頭接點 128"/>
          <p:cNvCxnSpPr>
            <a:stCxn id="943" idx="0"/>
            <a:endCxn id="948" idx="0"/>
          </p:cNvCxnSpPr>
          <p:nvPr/>
        </p:nvCxnSpPr>
        <p:spPr>
          <a:xfrm>
            <a:off x="2092279" y="3469295"/>
            <a:ext cx="1312345" cy="1958209"/>
          </a:xfrm>
          <a:prstGeom prst="straightConnector1">
            <a:avLst/>
          </a:prstGeom>
          <a:ln w="25400">
            <a:solidFill>
              <a:srgbClr val="000000"/>
            </a:solidFill>
            <a:tailEnd type="triangle"/>
          </a:ln>
        </p:spPr>
      </p:cxnSp>
      <p:sp>
        <p:nvSpPr>
          <p:cNvPr id="1015" name="直線單箭頭接點 129"/>
          <p:cNvSpPr/>
          <p:nvPr/>
        </p:nvSpPr>
        <p:spPr>
          <a:xfrm>
            <a:off x="2291248" y="3542537"/>
            <a:ext cx="857353" cy="39299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0"/>
                </a:lnTo>
              </a:path>
            </a:pathLst>
          </a:custGeom>
          <a:ln w="25400">
            <a:solidFill>
              <a:srgbClr val="000000"/>
            </a:solidFill>
            <a:tailEnd type="triangle"/>
          </a:ln>
        </p:spPr>
        <p:txBody>
          <a:bodyPr/>
          <a:lstStyle/>
          <a:p>
            <a:pPr/>
          </a:p>
        </p:txBody>
      </p:sp>
      <p:cxnSp>
        <p:nvCxnSpPr>
          <p:cNvPr id="977" name="直線單箭頭接點 130"/>
          <p:cNvCxnSpPr>
            <a:stCxn id="942" idx="0"/>
            <a:endCxn id="947" idx="0"/>
          </p:cNvCxnSpPr>
          <p:nvPr/>
        </p:nvCxnSpPr>
        <p:spPr>
          <a:xfrm>
            <a:off x="2086461" y="4039625"/>
            <a:ext cx="1329796" cy="159868"/>
          </a:xfrm>
          <a:prstGeom prst="straightConnector1">
            <a:avLst/>
          </a:prstGeom>
          <a:ln w="25400">
            <a:solidFill>
              <a:srgbClr val="000000"/>
            </a:solidFill>
            <a:tailEnd type="triangle"/>
          </a:ln>
        </p:spPr>
      </p:cxnSp>
      <p:cxnSp>
        <p:nvCxnSpPr>
          <p:cNvPr id="978" name="直線單箭頭接點 131"/>
          <p:cNvCxnSpPr>
            <a:stCxn id="942" idx="0"/>
            <a:endCxn id="948" idx="0"/>
          </p:cNvCxnSpPr>
          <p:nvPr/>
        </p:nvCxnSpPr>
        <p:spPr>
          <a:xfrm>
            <a:off x="2086461" y="4039625"/>
            <a:ext cx="1318163" cy="1387879"/>
          </a:xfrm>
          <a:prstGeom prst="straightConnector1">
            <a:avLst/>
          </a:prstGeom>
          <a:ln w="25400">
            <a:solidFill>
              <a:srgbClr val="000000"/>
            </a:solidFill>
            <a:tailEnd type="triangle"/>
          </a:ln>
        </p:spPr>
      </p:cxnSp>
      <p:sp>
        <p:nvSpPr>
          <p:cNvPr id="1016" name="直線單箭頭接點 132"/>
          <p:cNvSpPr/>
          <p:nvPr/>
        </p:nvSpPr>
        <p:spPr>
          <a:xfrm>
            <a:off x="2283451" y="3666039"/>
            <a:ext cx="972011" cy="150363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0"/>
                </a:lnTo>
              </a:path>
            </a:pathLst>
          </a:custGeom>
          <a:ln w="25400">
            <a:solidFill>
              <a:srgbClr val="000000"/>
            </a:solidFill>
            <a:tailEnd type="triangle"/>
          </a:ln>
        </p:spPr>
        <p:txBody>
          <a:bodyPr/>
          <a:lstStyle/>
          <a:p>
            <a:pPr/>
          </a:p>
        </p:txBody>
      </p:sp>
      <p:sp>
        <p:nvSpPr>
          <p:cNvPr id="1017" name="直線單箭頭接點 133"/>
          <p:cNvSpPr/>
          <p:nvPr/>
        </p:nvSpPr>
        <p:spPr>
          <a:xfrm>
            <a:off x="2329407" y="4399504"/>
            <a:ext cx="874294" cy="82269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0"/>
                </a:lnTo>
              </a:path>
            </a:pathLst>
          </a:custGeom>
          <a:ln w="25400">
            <a:solidFill>
              <a:srgbClr val="000000"/>
            </a:solidFill>
            <a:tailEnd type="triangle"/>
          </a:ln>
        </p:spPr>
        <p:txBody>
          <a:bodyPr/>
          <a:lstStyle/>
          <a:p>
            <a:pPr/>
          </a:p>
        </p:txBody>
      </p:sp>
      <p:sp>
        <p:nvSpPr>
          <p:cNvPr id="1018" name="直線單箭頭接點 134"/>
          <p:cNvSpPr/>
          <p:nvPr/>
        </p:nvSpPr>
        <p:spPr>
          <a:xfrm>
            <a:off x="2329407" y="5416281"/>
            <a:ext cx="783391" cy="817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21600"/>
                </a:lnTo>
              </a:path>
            </a:pathLst>
          </a:custGeom>
          <a:ln w="25400">
            <a:solidFill>
              <a:srgbClr val="000000"/>
            </a:solidFill>
            <a:tailEnd type="triangle"/>
          </a:ln>
        </p:spPr>
        <p:txBody>
          <a:bodyPr/>
          <a:lstStyle/>
          <a:p>
            <a:pPr/>
          </a:p>
        </p:txBody>
      </p:sp>
      <p:sp>
        <p:nvSpPr>
          <p:cNvPr id="982" name="文字方塊 135"/>
          <p:cNvSpPr txBox="1"/>
          <p:nvPr/>
        </p:nvSpPr>
        <p:spPr>
          <a:xfrm rot="5400000">
            <a:off x="7207307" y="4610650"/>
            <a:ext cx="677818" cy="44475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sz="2800"/>
            </a:lvl1pPr>
          </a:lstStyle>
          <a:p>
            <a:pPr/>
            <a:r>
              <a:t>……</a:t>
            </a:r>
          </a:p>
        </p:txBody>
      </p:sp>
      <p:sp>
        <p:nvSpPr>
          <p:cNvPr id="983" name="文字方塊 136"/>
          <p:cNvSpPr txBox="1"/>
          <p:nvPr/>
        </p:nvSpPr>
        <p:spPr>
          <a:xfrm>
            <a:off x="7237168" y="3052597"/>
            <a:ext cx="539630" cy="51232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2800"/>
            </a:pPr>
            <a:r>
              <a:t>y</a:t>
            </a:r>
            <a:r>
              <a:rPr baseline="-25000"/>
              <a:t>1</a:t>
            </a:r>
          </a:p>
        </p:txBody>
      </p:sp>
      <p:sp>
        <p:nvSpPr>
          <p:cNvPr id="984" name="文字方塊 137"/>
          <p:cNvSpPr txBox="1"/>
          <p:nvPr/>
        </p:nvSpPr>
        <p:spPr>
          <a:xfrm>
            <a:off x="7225886" y="3850818"/>
            <a:ext cx="539630" cy="51232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2800"/>
            </a:pPr>
            <a:r>
              <a:t>y</a:t>
            </a:r>
            <a:r>
              <a:rPr baseline="-25000"/>
              <a:t>2</a:t>
            </a:r>
          </a:p>
        </p:txBody>
      </p:sp>
      <p:sp>
        <p:nvSpPr>
          <p:cNvPr id="985" name="文字方塊 138"/>
          <p:cNvSpPr txBox="1"/>
          <p:nvPr/>
        </p:nvSpPr>
        <p:spPr>
          <a:xfrm>
            <a:off x="7225886" y="5117050"/>
            <a:ext cx="539630" cy="51232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2800"/>
            </a:pPr>
            <a:r>
              <a:t>y</a:t>
            </a:r>
            <a:r>
              <a:rPr baseline="-25000"/>
              <a:t>M</a:t>
            </a:r>
          </a:p>
        </p:txBody>
      </p:sp>
      <p:grpSp>
        <p:nvGrpSpPr>
          <p:cNvPr id="988" name="矩形 69"/>
          <p:cNvGrpSpPr/>
          <p:nvPr/>
        </p:nvGrpSpPr>
        <p:grpSpPr>
          <a:xfrm>
            <a:off x="2318543" y="3702110"/>
            <a:ext cx="807844" cy="832400"/>
            <a:chOff x="0" y="0"/>
            <a:chExt cx="807843" cy="832398"/>
          </a:xfrm>
        </p:grpSpPr>
        <p:sp>
          <p:nvSpPr>
            <p:cNvPr id="986" name="Rectangle"/>
            <p:cNvSpPr/>
            <p:nvPr/>
          </p:nvSpPr>
          <p:spPr>
            <a:xfrm>
              <a:off x="-1" y="0"/>
              <a:ext cx="807845" cy="832399"/>
            </a:xfrm>
            <a:prstGeom prst="rect">
              <a:avLst/>
            </a:prstGeom>
            <a:gradFill flip="none" rotWithShape="1">
              <a:gsLst>
                <a:gs pos="0">
                  <a:schemeClr val="accent4">
                    <a:hueOff val="-206663"/>
                    <a:satOff val="29896"/>
                    <a:lumOff val="29240"/>
                  </a:schemeClr>
                </a:gs>
                <a:gs pos="35000">
                  <a:srgbClr val="D8C9EE"/>
                </a:gs>
                <a:gs pos="100000">
                  <a:schemeClr val="accent4">
                    <a:hueOff val="-242556"/>
                    <a:satOff val="32941"/>
                    <a:lumOff val="43328"/>
                  </a:schemeClr>
                </a:gs>
              </a:gsLst>
              <a:lin ang="16200000" scaled="0"/>
            </a:gradFill>
            <a:ln w="9525" cap="flat">
              <a:solidFill>
                <a:srgbClr val="7D60A0"/>
              </a:solidFill>
              <a:prstDash val="solid"/>
              <a:round/>
            </a:ln>
            <a:effectLst>
              <a:outerShdw sx="100000" sy="100000" kx="0" ky="0" algn="b" rotWithShape="0" blurRad="38100" dist="20000" dir="5400000">
                <a:srgbClr val="000000">
                  <a:alpha val="38000"/>
                </a:srgbClr>
              </a:outerShdw>
            </a:effectLst>
          </p:spPr>
          <p:txBody>
            <a:bodyPr wrap="square" lIns="45719" tIns="45719" rIns="45719" bIns="45719" numCol="1" anchor="ctr">
              <a:noAutofit/>
            </a:bodyPr>
            <a:lstStyle/>
            <a:p>
              <a:pPr algn="ctr">
                <a:defRPr baseline="30000" sz="2400"/>
              </a:pPr>
            </a:p>
          </p:txBody>
        </p:sp>
        <p:sp>
          <p:nvSpPr>
            <p:cNvPr id="987" name="W1"/>
            <p:cNvSpPr txBox="1"/>
            <p:nvPr/>
          </p:nvSpPr>
          <p:spPr>
            <a:xfrm>
              <a:off x="50482" y="219964"/>
              <a:ext cx="706879" cy="39247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p>
              <a:pPr algn="ctr">
                <a:defRPr sz="2400"/>
              </a:pPr>
              <a:r>
                <a:t>W</a:t>
              </a:r>
              <a:r>
                <a:rPr baseline="30000"/>
                <a:t>1</a:t>
              </a:r>
            </a:p>
          </p:txBody>
        </p:sp>
      </p:grpSp>
      <p:grpSp>
        <p:nvGrpSpPr>
          <p:cNvPr id="991" name="矩形 87"/>
          <p:cNvGrpSpPr/>
          <p:nvPr/>
        </p:nvGrpSpPr>
        <p:grpSpPr>
          <a:xfrm>
            <a:off x="2292896" y="5097355"/>
            <a:ext cx="441360" cy="877077"/>
            <a:chOff x="0" y="0"/>
            <a:chExt cx="441359" cy="877076"/>
          </a:xfrm>
        </p:grpSpPr>
        <p:sp>
          <p:nvSpPr>
            <p:cNvPr id="989" name="Rectangle"/>
            <p:cNvSpPr/>
            <p:nvPr/>
          </p:nvSpPr>
          <p:spPr>
            <a:xfrm>
              <a:off x="-1" y="-1"/>
              <a:ext cx="441361" cy="877078"/>
            </a:xfrm>
            <a:prstGeom prst="rect">
              <a:avLst/>
            </a:prstGeom>
            <a:gradFill flip="none" rotWithShape="1">
              <a:gsLst>
                <a:gs pos="0">
                  <a:schemeClr val="accent5">
                    <a:hueOff val="249502"/>
                    <a:satOff val="48101"/>
                    <a:lumOff val="28891"/>
                  </a:schemeClr>
                </a:gs>
                <a:gs pos="35000">
                  <a:srgbClr val="BFEDFF"/>
                </a:gs>
                <a:gs pos="100000">
                  <a:schemeClr val="accent5">
                    <a:hueOff val="308963"/>
                    <a:satOff val="48101"/>
                    <a:lumOff val="41680"/>
                  </a:schemeClr>
                </a:gs>
              </a:gsLst>
              <a:lin ang="16200000" scaled="0"/>
            </a:gradFill>
            <a:ln w="9525" cap="flat">
              <a:solidFill>
                <a:srgbClr val="46AAC4"/>
              </a:solidFill>
              <a:prstDash val="solid"/>
              <a:round/>
            </a:ln>
            <a:effectLst>
              <a:outerShdw sx="100000" sy="100000" kx="0" ky="0" algn="b" rotWithShape="0" blurRad="38100" dist="20000" dir="5400000">
                <a:srgbClr val="000000">
                  <a:alpha val="38000"/>
                </a:srgbClr>
              </a:outerShdw>
            </a:effectLst>
          </p:spPr>
          <p:txBody>
            <a:bodyPr wrap="square" lIns="45719" tIns="45719" rIns="45719" bIns="45719" numCol="1" anchor="ctr">
              <a:noAutofit/>
            </a:bodyPr>
            <a:lstStyle/>
            <a:p>
              <a:pPr algn="ctr">
                <a:defRPr sz="2400"/>
              </a:pPr>
            </a:p>
          </p:txBody>
        </p:sp>
        <p:sp>
          <p:nvSpPr>
            <p:cNvPr id="990" name="x"/>
            <p:cNvSpPr txBox="1"/>
            <p:nvPr/>
          </p:nvSpPr>
          <p:spPr>
            <a:xfrm>
              <a:off x="50482" y="242303"/>
              <a:ext cx="340395" cy="39247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sz="2400"/>
              </a:lvl1pPr>
            </a:lstStyle>
            <a:p>
              <a:pPr/>
              <a:r>
                <a:t>x</a:t>
              </a:r>
            </a:p>
          </p:txBody>
        </p:sp>
      </p:grpSp>
      <p:grpSp>
        <p:nvGrpSpPr>
          <p:cNvPr id="994" name="矩形 88"/>
          <p:cNvGrpSpPr/>
          <p:nvPr/>
        </p:nvGrpSpPr>
        <p:grpSpPr>
          <a:xfrm>
            <a:off x="3540087" y="5097355"/>
            <a:ext cx="441360" cy="877077"/>
            <a:chOff x="0" y="0"/>
            <a:chExt cx="441359" cy="877076"/>
          </a:xfrm>
        </p:grpSpPr>
        <p:sp>
          <p:nvSpPr>
            <p:cNvPr id="992" name="Rectangle"/>
            <p:cNvSpPr/>
            <p:nvPr/>
          </p:nvSpPr>
          <p:spPr>
            <a:xfrm>
              <a:off x="-1" y="-1"/>
              <a:ext cx="441361" cy="877078"/>
            </a:xfrm>
            <a:prstGeom prst="rect">
              <a:avLst/>
            </a:prstGeom>
            <a:gradFill flip="none" rotWithShape="1">
              <a:gsLst>
                <a:gs pos="0">
                  <a:schemeClr val="accent5">
                    <a:hueOff val="249502"/>
                    <a:satOff val="48101"/>
                    <a:lumOff val="28891"/>
                  </a:schemeClr>
                </a:gs>
                <a:gs pos="35000">
                  <a:srgbClr val="BFEDFF"/>
                </a:gs>
                <a:gs pos="100000">
                  <a:schemeClr val="accent5">
                    <a:hueOff val="308963"/>
                    <a:satOff val="48101"/>
                    <a:lumOff val="41680"/>
                  </a:schemeClr>
                </a:gs>
              </a:gsLst>
              <a:lin ang="16200000" scaled="0"/>
            </a:gradFill>
            <a:ln w="9525" cap="flat">
              <a:solidFill>
                <a:srgbClr val="46AAC4"/>
              </a:solidFill>
              <a:prstDash val="solid"/>
              <a:round/>
            </a:ln>
            <a:effectLst>
              <a:outerShdw sx="100000" sy="100000" kx="0" ky="0" algn="b" rotWithShape="0" blurRad="38100" dist="20000" dir="5400000">
                <a:srgbClr val="000000">
                  <a:alpha val="38000"/>
                </a:srgbClr>
              </a:outerShdw>
            </a:effectLst>
          </p:spPr>
          <p:txBody>
            <a:bodyPr wrap="square" lIns="45719" tIns="45719" rIns="45719" bIns="45719" numCol="1" anchor="ctr">
              <a:noAutofit/>
            </a:bodyPr>
            <a:lstStyle/>
            <a:p>
              <a:pPr algn="ctr">
                <a:defRPr baseline="30000" sz="2400"/>
              </a:pPr>
            </a:p>
          </p:txBody>
        </p:sp>
        <p:sp>
          <p:nvSpPr>
            <p:cNvPr id="993" name="a1"/>
            <p:cNvSpPr txBox="1"/>
            <p:nvPr/>
          </p:nvSpPr>
          <p:spPr>
            <a:xfrm>
              <a:off x="50482" y="58153"/>
              <a:ext cx="340395" cy="76077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p>
              <a:pPr algn="ctr">
                <a:defRPr sz="2400"/>
              </a:pPr>
              <a:r>
                <a:t>a</a:t>
              </a:r>
              <a:r>
                <a:rPr baseline="30000"/>
                <a:t>1</a:t>
              </a:r>
            </a:p>
          </p:txBody>
        </p:sp>
      </p:grpSp>
      <p:grpSp>
        <p:nvGrpSpPr>
          <p:cNvPr id="1006" name="群組 3"/>
          <p:cNvGrpSpPr/>
          <p:nvPr/>
        </p:nvGrpSpPr>
        <p:grpSpPr>
          <a:xfrm>
            <a:off x="2997506" y="6453475"/>
            <a:ext cx="4052255" cy="877077"/>
            <a:chOff x="0" y="0"/>
            <a:chExt cx="4052253" cy="877076"/>
          </a:xfrm>
        </p:grpSpPr>
        <p:grpSp>
          <p:nvGrpSpPr>
            <p:cNvPr id="997" name="矩形 70"/>
            <p:cNvGrpSpPr/>
            <p:nvPr/>
          </p:nvGrpSpPr>
          <p:grpSpPr>
            <a:xfrm>
              <a:off x="2880985" y="1802"/>
              <a:ext cx="450868" cy="854553"/>
              <a:chOff x="0" y="0"/>
              <a:chExt cx="450867" cy="854551"/>
            </a:xfrm>
          </p:grpSpPr>
          <p:sp>
            <p:nvSpPr>
              <p:cNvPr id="995" name="Rectangle"/>
              <p:cNvSpPr/>
              <p:nvPr/>
            </p:nvSpPr>
            <p:spPr>
              <a:xfrm>
                <a:off x="-1" y="-1"/>
                <a:ext cx="450869" cy="854553"/>
              </a:xfrm>
              <a:prstGeom prst="rect">
                <a:avLst/>
              </a:prstGeom>
              <a:gradFill flip="none" rotWithShape="1">
                <a:gsLst>
                  <a:gs pos="0">
                    <a:schemeClr val="accent6">
                      <a:hueOff val="-456778"/>
                      <a:satOff val="8290"/>
                      <a:lumOff val="24503"/>
                    </a:schemeClr>
                  </a:gs>
                  <a:gs pos="35000">
                    <a:srgbClr val="FFDECF"/>
                  </a:gs>
                  <a:gs pos="100000">
                    <a:schemeClr val="accent6">
                      <a:hueOff val="-556026"/>
                      <a:satOff val="8290"/>
                      <a:lumOff val="34267"/>
                    </a:schemeClr>
                  </a:gs>
                </a:gsLst>
                <a:lin ang="16200000" scaled="0"/>
              </a:gradFill>
              <a:ln w="9525" cap="flat">
                <a:solidFill>
                  <a:srgbClr val="F69240"/>
                </a:solidFill>
                <a:prstDash val="solid"/>
                <a:round/>
              </a:ln>
              <a:effectLst>
                <a:outerShdw sx="100000" sy="100000" kx="0" ky="0" algn="b" rotWithShape="0" blurRad="38100" dist="20000" dir="5400000">
                  <a:srgbClr val="000000">
                    <a:alpha val="38000"/>
                  </a:srgbClr>
                </a:outerShdw>
              </a:effectLst>
            </p:spPr>
            <p:txBody>
              <a:bodyPr wrap="square" lIns="45719" tIns="45719" rIns="45719" bIns="45719" numCol="1" anchor="ctr">
                <a:noAutofit/>
              </a:bodyPr>
              <a:lstStyle/>
              <a:p>
                <a:pPr algn="ctr">
                  <a:defRPr baseline="30000" sz="2400"/>
                </a:pPr>
              </a:p>
            </p:txBody>
          </p:sp>
          <p:sp>
            <p:nvSpPr>
              <p:cNvPr id="996" name="b1"/>
              <p:cNvSpPr txBox="1"/>
              <p:nvPr/>
            </p:nvSpPr>
            <p:spPr>
              <a:xfrm>
                <a:off x="50482" y="46890"/>
                <a:ext cx="349903" cy="76077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p>
                <a:pPr algn="ctr">
                  <a:defRPr sz="2400"/>
                </a:pPr>
                <a:r>
                  <a:t>b</a:t>
                </a:r>
                <a:r>
                  <a:rPr baseline="30000"/>
                  <a:t>1</a:t>
                </a:r>
              </a:p>
            </p:txBody>
          </p:sp>
        </p:grpSp>
        <p:grpSp>
          <p:nvGrpSpPr>
            <p:cNvPr id="1000" name="矩形 142"/>
            <p:cNvGrpSpPr/>
            <p:nvPr/>
          </p:nvGrpSpPr>
          <p:grpSpPr>
            <a:xfrm>
              <a:off x="1059500" y="23955"/>
              <a:ext cx="807843" cy="832400"/>
              <a:chOff x="0" y="0"/>
              <a:chExt cx="807842" cy="832398"/>
            </a:xfrm>
          </p:grpSpPr>
          <p:sp>
            <p:nvSpPr>
              <p:cNvPr id="998" name="Rectangle"/>
              <p:cNvSpPr/>
              <p:nvPr/>
            </p:nvSpPr>
            <p:spPr>
              <a:xfrm>
                <a:off x="-1" y="0"/>
                <a:ext cx="807844" cy="832399"/>
              </a:xfrm>
              <a:prstGeom prst="rect">
                <a:avLst/>
              </a:prstGeom>
              <a:gradFill flip="none" rotWithShape="1">
                <a:gsLst>
                  <a:gs pos="0">
                    <a:schemeClr val="accent4">
                      <a:hueOff val="-206663"/>
                      <a:satOff val="29896"/>
                      <a:lumOff val="29240"/>
                    </a:schemeClr>
                  </a:gs>
                  <a:gs pos="35000">
                    <a:srgbClr val="D8C9EE"/>
                  </a:gs>
                  <a:gs pos="100000">
                    <a:schemeClr val="accent4">
                      <a:hueOff val="-242556"/>
                      <a:satOff val="32941"/>
                      <a:lumOff val="43328"/>
                    </a:schemeClr>
                  </a:gs>
                </a:gsLst>
                <a:lin ang="16200000" scaled="0"/>
              </a:gradFill>
              <a:ln w="9525" cap="flat">
                <a:solidFill>
                  <a:srgbClr val="7D60A0"/>
                </a:solidFill>
                <a:prstDash val="solid"/>
                <a:round/>
              </a:ln>
              <a:effectLst>
                <a:outerShdw sx="100000" sy="100000" kx="0" ky="0" algn="b" rotWithShape="0" blurRad="38100" dist="20000" dir="5400000">
                  <a:srgbClr val="000000">
                    <a:alpha val="38000"/>
                  </a:srgbClr>
                </a:outerShdw>
              </a:effectLst>
            </p:spPr>
            <p:txBody>
              <a:bodyPr wrap="square" lIns="45719" tIns="45719" rIns="45719" bIns="45719" numCol="1" anchor="ctr">
                <a:noAutofit/>
              </a:bodyPr>
              <a:lstStyle/>
              <a:p>
                <a:pPr algn="ctr">
                  <a:defRPr baseline="30000" sz="2400"/>
                </a:pPr>
              </a:p>
            </p:txBody>
          </p:sp>
          <p:sp>
            <p:nvSpPr>
              <p:cNvPr id="999" name="W1"/>
              <p:cNvSpPr txBox="1"/>
              <p:nvPr/>
            </p:nvSpPr>
            <p:spPr>
              <a:xfrm>
                <a:off x="50482" y="219964"/>
                <a:ext cx="706878" cy="39247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p>
                <a:pPr algn="ctr">
                  <a:defRPr sz="2400"/>
                </a:pPr>
                <a:r>
                  <a:t>W</a:t>
                </a:r>
                <a:r>
                  <a:rPr baseline="30000"/>
                  <a:t>1</a:t>
                </a:r>
              </a:p>
            </p:txBody>
          </p:sp>
        </p:grpSp>
        <p:grpSp>
          <p:nvGrpSpPr>
            <p:cNvPr id="1003" name="矩形 143"/>
            <p:cNvGrpSpPr/>
            <p:nvPr/>
          </p:nvGrpSpPr>
          <p:grpSpPr>
            <a:xfrm>
              <a:off x="1960442" y="0"/>
              <a:ext cx="441359" cy="877077"/>
              <a:chOff x="0" y="0"/>
              <a:chExt cx="441357" cy="877076"/>
            </a:xfrm>
          </p:grpSpPr>
          <p:sp>
            <p:nvSpPr>
              <p:cNvPr id="1001" name="Rectangle"/>
              <p:cNvSpPr/>
              <p:nvPr/>
            </p:nvSpPr>
            <p:spPr>
              <a:xfrm>
                <a:off x="0" y="-1"/>
                <a:ext cx="441358" cy="877078"/>
              </a:xfrm>
              <a:prstGeom prst="rect">
                <a:avLst/>
              </a:prstGeom>
              <a:gradFill flip="none" rotWithShape="1">
                <a:gsLst>
                  <a:gs pos="0">
                    <a:schemeClr val="accent5">
                      <a:hueOff val="249502"/>
                      <a:satOff val="48101"/>
                      <a:lumOff val="28891"/>
                    </a:schemeClr>
                  </a:gs>
                  <a:gs pos="35000">
                    <a:srgbClr val="BFEDFF"/>
                  </a:gs>
                  <a:gs pos="100000">
                    <a:schemeClr val="accent5">
                      <a:hueOff val="308963"/>
                      <a:satOff val="48101"/>
                      <a:lumOff val="41680"/>
                    </a:schemeClr>
                  </a:gs>
                </a:gsLst>
                <a:lin ang="16200000" scaled="0"/>
              </a:gradFill>
              <a:ln w="9525" cap="flat">
                <a:solidFill>
                  <a:srgbClr val="46AAC4"/>
                </a:solidFill>
                <a:prstDash val="solid"/>
                <a:round/>
              </a:ln>
              <a:effectLst>
                <a:outerShdw sx="100000" sy="100000" kx="0" ky="0" algn="b" rotWithShape="0" blurRad="38100" dist="20000" dir="5400000">
                  <a:srgbClr val="000000">
                    <a:alpha val="38000"/>
                  </a:srgbClr>
                </a:outerShdw>
              </a:effectLst>
            </p:spPr>
            <p:txBody>
              <a:bodyPr wrap="square" lIns="45719" tIns="45719" rIns="45719" bIns="45719" numCol="1" anchor="ctr">
                <a:noAutofit/>
              </a:bodyPr>
              <a:lstStyle/>
              <a:p>
                <a:pPr algn="ctr">
                  <a:defRPr sz="2400"/>
                </a:pPr>
              </a:p>
            </p:txBody>
          </p:sp>
          <p:sp>
            <p:nvSpPr>
              <p:cNvPr id="1002" name="x"/>
              <p:cNvSpPr txBox="1"/>
              <p:nvPr/>
            </p:nvSpPr>
            <p:spPr>
              <a:xfrm>
                <a:off x="50482" y="242303"/>
                <a:ext cx="340394" cy="39247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sz="2400"/>
                </a:lvl1pPr>
              </a:lstStyle>
              <a:p>
                <a:pPr/>
                <a:r>
                  <a:t>x</a:t>
                </a:r>
              </a:p>
            </p:txBody>
          </p:sp>
        </p:grpSp>
        <p:sp>
          <p:nvSpPr>
            <p:cNvPr id="1004" name="文字方塊 2"/>
            <p:cNvSpPr txBox="1"/>
            <p:nvPr/>
          </p:nvSpPr>
          <p:spPr>
            <a:xfrm>
              <a:off x="2506802" y="195603"/>
              <a:ext cx="269181" cy="39247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lgn="ctr">
                <a:defRPr sz="2400"/>
              </a:lvl1pPr>
            </a:lstStyle>
            <a:p>
              <a:pPr/>
              <a:r>
                <a:t>+</a:t>
              </a:r>
            </a:p>
          </p:txBody>
        </p:sp>
        <p:sp>
          <p:nvSpPr>
            <p:cNvPr id="1005" name="文字方塊 144"/>
            <p:cNvSpPr txBox="1"/>
            <p:nvPr/>
          </p:nvSpPr>
          <p:spPr>
            <a:xfrm>
              <a:off x="0" y="202976"/>
              <a:ext cx="4052254" cy="35506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p>
              <a:pPr>
                <a:defRPr sz="2400"/>
              </a:pPr>
              <a:r>
                <a:t>      </a:t>
              </a:r>
              <a14:m>
                <m:oMath>
                  <m:r>
                    <a:rPr xmlns:a="http://schemas.openxmlformats.org/drawingml/2006/main" sz="2600" i="1">
                      <a:solidFill>
                        <a:srgbClr val="000000"/>
                      </a:solidFill>
                      <a:latin typeface="Cambria Math" panose="02040503050406030204" pitchFamily="18" charset="0"/>
                    </a:rPr>
                    <m:t>=</m:t>
                  </m:r>
                  <m:r>
                    <a:rPr xmlns:a="http://schemas.openxmlformats.org/drawingml/2006/main" sz="2600" i="1">
                      <a:solidFill>
                        <a:srgbClr val="000000"/>
                      </a:solidFill>
                      <a:latin typeface="Cambria Math" panose="02040503050406030204" pitchFamily="18" charset="0"/>
                    </a:rPr>
                    <m:t>𝜎</m:t>
                  </m:r>
                  <m:d>
                    <m:dPr>
                      <m:ctrlPr>
                        <a:rPr xmlns:a="http://schemas.openxmlformats.org/drawingml/2006/main" sz="2600" i="1">
                          <a:solidFill>
                            <a:srgbClr val="000000"/>
                          </a:solidFill>
                          <a:latin typeface="Cambria Math" panose="02040503050406030204" pitchFamily="18" charset="0"/>
                        </a:rPr>
                      </m:ctrlPr>
                    </m:dPr>
                    <m:e>
                      <m:r>
                        <a:rPr xmlns:a="http://schemas.openxmlformats.org/drawingml/2006/main" sz="2600" i="1">
                          <a:solidFill>
                            <a:srgbClr val="000000"/>
                          </a:solidFill>
                          <a:latin typeface="Cambria Math" panose="02040503050406030204" pitchFamily="18" charset="0"/>
                        </a:rPr>
                        <m:t/>
                      </m:r>
                      <m:r>
                        <a:rPr xmlns:a="http://schemas.openxmlformats.org/drawingml/2006/main" sz="2600" i="1">
                          <a:solidFill>
                            <a:srgbClr val="000000"/>
                          </a:solidFill>
                          <a:latin typeface="Cambria Math" panose="02040503050406030204" pitchFamily="18" charset="0"/>
                        </a:rPr>
                        <m:t/>
                      </m:r>
                      <m:r>
                        <a:rPr xmlns:a="http://schemas.openxmlformats.org/drawingml/2006/main" sz="2600" i="1">
                          <a:solidFill>
                            <a:srgbClr val="000000"/>
                          </a:solidFill>
                          <a:latin typeface="Cambria Math" panose="02040503050406030204" pitchFamily="18" charset="0"/>
                        </a:rPr>
                        <m:t/>
                      </m:r>
                      <m:r>
                        <a:rPr xmlns:a="http://schemas.openxmlformats.org/drawingml/2006/main" sz="2600" i="1">
                          <a:solidFill>
                            <a:srgbClr val="000000"/>
                          </a:solidFill>
                          <a:latin typeface="Cambria Math" panose="02040503050406030204" pitchFamily="18" charset="0"/>
                        </a:rPr>
                        <m:t/>
                      </m:r>
                      <m:r>
                        <a:rPr xmlns:a="http://schemas.openxmlformats.org/drawingml/2006/main" sz="2600" i="1">
                          <a:solidFill>
                            <a:srgbClr val="000000"/>
                          </a:solidFill>
                          <a:latin typeface="Cambria Math" panose="02040503050406030204" pitchFamily="18" charset="0"/>
                        </a:rPr>
                        <m:t/>
                      </m:r>
                      <m:r>
                        <a:rPr xmlns:a="http://schemas.openxmlformats.org/drawingml/2006/main" sz="2600" i="1">
                          <a:solidFill>
                            <a:srgbClr val="000000"/>
                          </a:solidFill>
                          <a:latin typeface="Cambria Math" panose="02040503050406030204" pitchFamily="18" charset="0"/>
                        </a:rPr>
                        <m:t/>
                      </m:r>
                      <m:r>
                        <a:rPr xmlns:a="http://schemas.openxmlformats.org/drawingml/2006/main" sz="2600" i="1">
                          <a:solidFill>
                            <a:srgbClr val="000000"/>
                          </a:solidFill>
                          <a:latin typeface="Cambria Math" panose="02040503050406030204" pitchFamily="18" charset="0"/>
                        </a:rPr>
                        <m:t/>
                      </m:r>
                      <m:r>
                        <a:rPr xmlns:a="http://schemas.openxmlformats.org/drawingml/2006/main" sz="2600" i="1">
                          <a:solidFill>
                            <a:srgbClr val="000000"/>
                          </a:solidFill>
                          <a:latin typeface="Cambria Math" panose="02040503050406030204" pitchFamily="18" charset="0"/>
                        </a:rPr>
                        <m:t/>
                      </m:r>
                      <m:r>
                        <a:rPr xmlns:a="http://schemas.openxmlformats.org/drawingml/2006/main" sz="2600" i="1">
                          <a:solidFill>
                            <a:srgbClr val="000000"/>
                          </a:solidFill>
                          <a:latin typeface="Cambria Math" panose="02040503050406030204" pitchFamily="18" charset="0"/>
                        </a:rPr>
                        <m:t/>
                      </m:r>
                      <m:r>
                        <a:rPr xmlns:a="http://schemas.openxmlformats.org/drawingml/2006/main" sz="2600" i="1">
                          <a:solidFill>
                            <a:srgbClr val="000000"/>
                          </a:solidFill>
                          <a:latin typeface="Cambria Math" panose="02040503050406030204" pitchFamily="18" charset="0"/>
                        </a:rPr>
                        <m:t/>
                      </m:r>
                      <m:r>
                        <a:rPr xmlns:a="http://schemas.openxmlformats.org/drawingml/2006/main" sz="2600" i="1">
                          <a:solidFill>
                            <a:srgbClr val="000000"/>
                          </a:solidFill>
                          <a:latin typeface="Cambria Math" panose="02040503050406030204" pitchFamily="18" charset="0"/>
                        </a:rPr>
                        <m:t/>
                      </m:r>
                      <m:r>
                        <a:rPr xmlns:a="http://schemas.openxmlformats.org/drawingml/2006/main" sz="2600" i="1">
                          <a:solidFill>
                            <a:srgbClr val="000000"/>
                          </a:solidFill>
                          <a:latin typeface="Cambria Math" panose="02040503050406030204" pitchFamily="18" charset="0"/>
                        </a:rPr>
                        <m:t/>
                      </m:r>
                      <m:r>
                        <a:rPr xmlns:a="http://schemas.openxmlformats.org/drawingml/2006/main" sz="2600" i="1">
                          <a:solidFill>
                            <a:srgbClr val="000000"/>
                          </a:solidFill>
                          <a:latin typeface="Cambria Math" panose="02040503050406030204" pitchFamily="18" charset="0"/>
                        </a:rPr>
                        <m:t/>
                      </m:r>
                      <m:r>
                        <a:rPr xmlns:a="http://schemas.openxmlformats.org/drawingml/2006/main" sz="2600" i="1">
                          <a:solidFill>
                            <a:srgbClr val="000000"/>
                          </a:solidFill>
                          <a:latin typeface="Cambria Math" panose="02040503050406030204" pitchFamily="18" charset="0"/>
                        </a:rPr>
                        <m:t/>
                      </m:r>
                      <m:r>
                        <a:rPr xmlns:a="http://schemas.openxmlformats.org/drawingml/2006/main" sz="2600" i="1">
                          <a:solidFill>
                            <a:srgbClr val="000000"/>
                          </a:solidFill>
                          <a:latin typeface="Cambria Math" panose="02040503050406030204" pitchFamily="18" charset="0"/>
                        </a:rPr>
                        <m:t/>
                      </m:r>
                      <m:r>
                        <a:rPr xmlns:a="http://schemas.openxmlformats.org/drawingml/2006/main" sz="2600" i="1">
                          <a:solidFill>
                            <a:srgbClr val="000000"/>
                          </a:solidFill>
                          <a:latin typeface="Cambria Math" panose="02040503050406030204" pitchFamily="18" charset="0"/>
                        </a:rPr>
                        <m:t/>
                      </m:r>
                      <m:r>
                        <a:rPr xmlns:a="http://schemas.openxmlformats.org/drawingml/2006/main" sz="2600" i="1">
                          <a:solidFill>
                            <a:srgbClr val="000000"/>
                          </a:solidFill>
                          <a:latin typeface="Cambria Math" panose="02040503050406030204" pitchFamily="18" charset="0"/>
                        </a:rPr>
                        <m:t/>
                      </m:r>
                      <m:r>
                        <a:rPr xmlns:a="http://schemas.openxmlformats.org/drawingml/2006/main" sz="2600" i="1">
                          <a:solidFill>
                            <a:srgbClr val="000000"/>
                          </a:solidFill>
                          <a:latin typeface="Cambria Math" panose="02040503050406030204" pitchFamily="18" charset="0"/>
                        </a:rPr>
                        <m:t/>
                      </m:r>
                      <m:r>
                        <a:rPr xmlns:a="http://schemas.openxmlformats.org/drawingml/2006/main" sz="2600" i="1">
                          <a:solidFill>
                            <a:srgbClr val="000000"/>
                          </a:solidFill>
                          <a:latin typeface="Cambria Math" panose="02040503050406030204" pitchFamily="18" charset="0"/>
                        </a:rPr>
                        <m:t/>
                      </m:r>
                      <m:r>
                        <a:rPr xmlns:a="http://schemas.openxmlformats.org/drawingml/2006/main" sz="2600" i="1">
                          <a:solidFill>
                            <a:srgbClr val="000000"/>
                          </a:solidFill>
                          <a:latin typeface="Cambria Math" panose="02040503050406030204" pitchFamily="18" charset="0"/>
                        </a:rPr>
                        <m:t/>
                      </m:r>
                      <m:r>
                        <a:rPr xmlns:a="http://schemas.openxmlformats.org/drawingml/2006/main" sz="2600" i="1">
                          <a:solidFill>
                            <a:srgbClr val="000000"/>
                          </a:solidFill>
                          <a:latin typeface="Cambria Math" panose="02040503050406030204" pitchFamily="18" charset="0"/>
                        </a:rPr>
                        <m:t/>
                      </m:r>
                      <m:r>
                        <a:rPr xmlns:a="http://schemas.openxmlformats.org/drawingml/2006/main" sz="2600" i="1">
                          <a:solidFill>
                            <a:srgbClr val="000000"/>
                          </a:solidFill>
                          <a:latin typeface="Cambria Math" panose="02040503050406030204" pitchFamily="18" charset="0"/>
                        </a:rPr>
                        <m:t/>
                      </m:r>
                      <m:r>
                        <a:rPr xmlns:a="http://schemas.openxmlformats.org/drawingml/2006/main" sz="2600" i="1">
                          <a:solidFill>
                            <a:srgbClr val="000000"/>
                          </a:solidFill>
                          <a:latin typeface="Cambria Math" panose="02040503050406030204" pitchFamily="18" charset="0"/>
                        </a:rPr>
                        <m:t/>
                      </m:r>
                      <m:r>
                        <a:rPr xmlns:a="http://schemas.openxmlformats.org/drawingml/2006/main" sz="2600" i="1">
                          <a:solidFill>
                            <a:srgbClr val="000000"/>
                          </a:solidFill>
                          <a:latin typeface="Cambria Math" panose="02040503050406030204" pitchFamily="18" charset="0"/>
                        </a:rPr>
                        <m:t/>
                      </m:r>
                      <m:r>
                        <a:rPr xmlns:a="http://schemas.openxmlformats.org/drawingml/2006/main" sz="2600" i="1">
                          <a:solidFill>
                            <a:srgbClr val="000000"/>
                          </a:solidFill>
                          <a:latin typeface="Cambria Math" panose="02040503050406030204" pitchFamily="18" charset="0"/>
                        </a:rPr>
                        <m:t/>
                      </m:r>
                      <m:r>
                        <a:rPr xmlns:a="http://schemas.openxmlformats.org/drawingml/2006/main" sz="2600" i="1">
                          <a:solidFill>
                            <a:srgbClr val="000000"/>
                          </a:solidFill>
                          <a:latin typeface="Cambria Math" panose="02040503050406030204" pitchFamily="18" charset="0"/>
                        </a:rPr>
                        <m:t/>
                      </m:r>
                      <m:r>
                        <a:rPr xmlns:a="http://schemas.openxmlformats.org/drawingml/2006/main" sz="2600" i="1">
                          <a:solidFill>
                            <a:srgbClr val="000000"/>
                          </a:solidFill>
                          <a:latin typeface="Cambria Math" panose="02040503050406030204" pitchFamily="18" charset="0"/>
                        </a:rPr>
                        <m:t/>
                      </m:r>
                      <m:r>
                        <a:rPr xmlns:a="http://schemas.openxmlformats.org/drawingml/2006/main" sz="2600" i="1">
                          <a:solidFill>
                            <a:srgbClr val="000000"/>
                          </a:solidFill>
                          <a:latin typeface="Cambria Math" panose="02040503050406030204" pitchFamily="18" charset="0"/>
                        </a:rPr>
                        <m:t/>
                      </m:r>
                      <m:r>
                        <a:rPr xmlns:a="http://schemas.openxmlformats.org/drawingml/2006/main" sz="2600" i="1">
                          <a:solidFill>
                            <a:srgbClr val="000000"/>
                          </a:solidFill>
                          <a:latin typeface="Cambria Math" panose="02040503050406030204" pitchFamily="18" charset="0"/>
                        </a:rPr>
                        <m:t/>
                      </m:r>
                      <m:r>
                        <a:rPr xmlns:a="http://schemas.openxmlformats.org/drawingml/2006/main" sz="2600" i="1">
                          <a:solidFill>
                            <a:srgbClr val="000000"/>
                          </a:solidFill>
                          <a:latin typeface="Cambria Math" panose="02040503050406030204" pitchFamily="18" charset="0"/>
                        </a:rPr>
                        <m:t/>
                      </m:r>
                      <m:r>
                        <a:rPr xmlns:a="http://schemas.openxmlformats.org/drawingml/2006/main" sz="2600" i="1">
                          <a:solidFill>
                            <a:srgbClr val="000000"/>
                          </a:solidFill>
                          <a:latin typeface="Cambria Math" panose="02040503050406030204" pitchFamily="18" charset="0"/>
                        </a:rPr>
                        <m:t/>
                      </m:r>
                      <m:r>
                        <a:rPr xmlns:a="http://schemas.openxmlformats.org/drawingml/2006/main" sz="2600" i="1">
                          <a:solidFill>
                            <a:srgbClr val="000000"/>
                          </a:solidFill>
                          <a:latin typeface="Cambria Math" panose="02040503050406030204" pitchFamily="18" charset="0"/>
                        </a:rPr>
                        <m:t/>
                      </m:r>
                      <m:r>
                        <a:rPr xmlns:a="http://schemas.openxmlformats.org/drawingml/2006/main" sz="2600" i="1">
                          <a:solidFill>
                            <a:srgbClr val="000000"/>
                          </a:solidFill>
                          <a:latin typeface="Cambria Math" panose="02040503050406030204" pitchFamily="18" charset="0"/>
                        </a:rPr>
                        <m:t/>
                      </m:r>
                      <m:r>
                        <a:rPr xmlns:a="http://schemas.openxmlformats.org/drawingml/2006/main" sz="2600" i="1">
                          <a:solidFill>
                            <a:srgbClr val="000000"/>
                          </a:solidFill>
                          <a:latin typeface="Cambria Math" panose="02040503050406030204" pitchFamily="18" charset="0"/>
                        </a:rPr>
                        <m:t/>
                      </m:r>
                    </m:e>
                  </m:d>
                </m:oMath>
              </a14:m>
            </a:p>
          </p:txBody>
        </p:sp>
      </p:grpSp>
      <p:grpSp>
        <p:nvGrpSpPr>
          <p:cNvPr id="1009" name="矩形 172"/>
          <p:cNvGrpSpPr/>
          <p:nvPr/>
        </p:nvGrpSpPr>
        <p:grpSpPr>
          <a:xfrm>
            <a:off x="2881003" y="4255785"/>
            <a:ext cx="450870" cy="854552"/>
            <a:chOff x="0" y="0"/>
            <a:chExt cx="450868" cy="854551"/>
          </a:xfrm>
        </p:grpSpPr>
        <p:sp>
          <p:nvSpPr>
            <p:cNvPr id="1007" name="Rectangle"/>
            <p:cNvSpPr/>
            <p:nvPr/>
          </p:nvSpPr>
          <p:spPr>
            <a:xfrm>
              <a:off x="-1" y="-1"/>
              <a:ext cx="450870" cy="854553"/>
            </a:xfrm>
            <a:prstGeom prst="rect">
              <a:avLst/>
            </a:prstGeom>
            <a:gradFill flip="none" rotWithShape="1">
              <a:gsLst>
                <a:gs pos="0">
                  <a:schemeClr val="accent6">
                    <a:hueOff val="-456778"/>
                    <a:satOff val="8290"/>
                    <a:lumOff val="24503"/>
                  </a:schemeClr>
                </a:gs>
                <a:gs pos="35000">
                  <a:srgbClr val="FFDECF"/>
                </a:gs>
                <a:gs pos="100000">
                  <a:schemeClr val="accent6">
                    <a:hueOff val="-556026"/>
                    <a:satOff val="8290"/>
                    <a:lumOff val="34267"/>
                  </a:schemeClr>
                </a:gs>
              </a:gsLst>
              <a:lin ang="16200000" scaled="0"/>
            </a:gradFill>
            <a:ln w="9525" cap="flat">
              <a:solidFill>
                <a:srgbClr val="F69240"/>
              </a:solidFill>
              <a:prstDash val="solid"/>
              <a:round/>
            </a:ln>
            <a:effectLst>
              <a:outerShdw sx="100000" sy="100000" kx="0" ky="0" algn="b" rotWithShape="0" blurRad="38100" dist="20000" dir="5400000">
                <a:srgbClr val="000000">
                  <a:alpha val="38000"/>
                </a:srgbClr>
              </a:outerShdw>
            </a:effectLst>
          </p:spPr>
          <p:txBody>
            <a:bodyPr wrap="square" lIns="45719" tIns="45719" rIns="45719" bIns="45719" numCol="1" anchor="ctr">
              <a:noAutofit/>
            </a:bodyPr>
            <a:lstStyle/>
            <a:p>
              <a:pPr algn="ctr">
                <a:defRPr baseline="30000" sz="2400"/>
              </a:pPr>
            </a:p>
          </p:txBody>
        </p:sp>
        <p:sp>
          <p:nvSpPr>
            <p:cNvPr id="1008" name="b1"/>
            <p:cNvSpPr txBox="1"/>
            <p:nvPr/>
          </p:nvSpPr>
          <p:spPr>
            <a:xfrm>
              <a:off x="50482" y="46890"/>
              <a:ext cx="349904" cy="76077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p>
              <a:pPr algn="ctr">
                <a:defRPr sz="2400"/>
              </a:pPr>
              <a:r>
                <a:t>b</a:t>
              </a:r>
              <a:r>
                <a:rPr baseline="30000"/>
                <a:t>1</a:t>
              </a:r>
            </a:p>
          </p:txBody>
        </p:sp>
      </p:grpSp>
      <p:sp>
        <p:nvSpPr>
          <p:cNvPr id="1010" name="直線單箭頭接點 6"/>
          <p:cNvSpPr/>
          <p:nvPr/>
        </p:nvSpPr>
        <p:spPr>
          <a:xfrm flipV="1">
            <a:off x="3133899" y="5974431"/>
            <a:ext cx="626869" cy="811030"/>
          </a:xfrm>
          <a:prstGeom prst="line">
            <a:avLst/>
          </a:prstGeom>
          <a:ln w="38100">
            <a:solidFill>
              <a:srgbClr val="000000"/>
            </a:solidFill>
            <a:tailEnd type="triangle"/>
          </a:ln>
        </p:spPr>
        <p:txBody>
          <a:bodyPr lIns="45719" rIns="45719"/>
          <a:lstStyle/>
          <a:p>
            <a:pPr/>
          </a:p>
        </p:txBody>
      </p:sp>
      <p:grpSp>
        <p:nvGrpSpPr>
          <p:cNvPr id="1013" name="矩形 88"/>
          <p:cNvGrpSpPr/>
          <p:nvPr/>
        </p:nvGrpSpPr>
        <p:grpSpPr>
          <a:xfrm>
            <a:off x="2889361" y="6415637"/>
            <a:ext cx="441360" cy="877077"/>
            <a:chOff x="0" y="0"/>
            <a:chExt cx="441359" cy="877076"/>
          </a:xfrm>
        </p:grpSpPr>
        <p:sp>
          <p:nvSpPr>
            <p:cNvPr id="1011" name="Rectangle"/>
            <p:cNvSpPr/>
            <p:nvPr/>
          </p:nvSpPr>
          <p:spPr>
            <a:xfrm>
              <a:off x="-1" y="-1"/>
              <a:ext cx="441361" cy="877078"/>
            </a:xfrm>
            <a:prstGeom prst="rect">
              <a:avLst/>
            </a:prstGeom>
            <a:gradFill flip="none" rotWithShape="1">
              <a:gsLst>
                <a:gs pos="0">
                  <a:schemeClr val="accent5">
                    <a:hueOff val="249502"/>
                    <a:satOff val="48101"/>
                    <a:lumOff val="28891"/>
                  </a:schemeClr>
                </a:gs>
                <a:gs pos="35000">
                  <a:srgbClr val="BFEDFF"/>
                </a:gs>
                <a:gs pos="100000">
                  <a:schemeClr val="accent5">
                    <a:hueOff val="308963"/>
                    <a:satOff val="48101"/>
                    <a:lumOff val="41680"/>
                  </a:schemeClr>
                </a:gs>
              </a:gsLst>
              <a:lin ang="16200000" scaled="0"/>
            </a:gradFill>
            <a:ln w="9525" cap="flat">
              <a:solidFill>
                <a:srgbClr val="46AAC4"/>
              </a:solidFill>
              <a:prstDash val="solid"/>
              <a:round/>
            </a:ln>
            <a:effectLst>
              <a:outerShdw sx="100000" sy="100000" kx="0" ky="0" algn="b" rotWithShape="0" blurRad="38100" dist="20000" dir="5400000">
                <a:srgbClr val="000000">
                  <a:alpha val="38000"/>
                </a:srgbClr>
              </a:outerShdw>
            </a:effectLst>
          </p:spPr>
          <p:txBody>
            <a:bodyPr wrap="square" lIns="45719" tIns="45719" rIns="45719" bIns="45719" numCol="1" anchor="ctr">
              <a:noAutofit/>
            </a:bodyPr>
            <a:lstStyle/>
            <a:p>
              <a:pPr algn="ctr">
                <a:defRPr baseline="30000" sz="2400"/>
              </a:pPr>
            </a:p>
          </p:txBody>
        </p:sp>
        <p:sp>
          <p:nvSpPr>
            <p:cNvPr id="1012" name="a1"/>
            <p:cNvSpPr txBox="1"/>
            <p:nvPr/>
          </p:nvSpPr>
          <p:spPr>
            <a:xfrm>
              <a:off x="50482" y="58153"/>
              <a:ext cx="340395" cy="76077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p>
              <a:pPr algn="ctr">
                <a:defRPr sz="2400"/>
              </a:pPr>
              <a:r>
                <a:t>a</a:t>
              </a:r>
              <a:r>
                <a:rPr baseline="30000"/>
                <a:t>1</a:t>
              </a:r>
            </a:p>
          </p:txBody>
        </p:sp>
      </p:grpSp>
      <p:sp>
        <p:nvSpPr>
          <p:cNvPr id="1014" name="TextBox 70"/>
          <p:cNvSpPr txBox="1"/>
          <p:nvPr/>
        </p:nvSpPr>
        <p:spPr>
          <a:xfrm>
            <a:off x="1618535" y="7526179"/>
            <a:ext cx="6821329" cy="22851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sz="1000"/>
            </a:lvl1pPr>
          </a:lstStyle>
          <a:p>
            <a:pPr/>
            <a:r>
              <a:t>Slide credit: Hung-yi Lee – Deep Learning Tutorial</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988"/>
                                        </p:tgtEl>
                                        <p:attrNameLst>
                                          <p:attrName>style.visibility</p:attrName>
                                        </p:attrNameLst>
                                      </p:cBhvr>
                                      <p:to>
                                        <p:strVal val="visible"/>
                                      </p:to>
                                    </p:set>
                                  </p:childTnLst>
                                </p:cTn>
                              </p:par>
                            </p:childTnLst>
                          </p:cTn>
                        </p:par>
                        <p:par>
                          <p:cTn id="7" fill="hold">
                            <p:stCondLst>
                              <p:cond delay="0"/>
                            </p:stCondLst>
                            <p:childTnLst>
                              <p:par>
                                <p:cTn id="8" presetClass="entr" nodeType="afterEffect" presetSubtype="0" presetID="1" grpId="2" fill="hold">
                                  <p:stCondLst>
                                    <p:cond delay="0"/>
                                  </p:stCondLst>
                                  <p:iterate type="el" backwards="0">
                                    <p:tmAbs val="0"/>
                                  </p:iterate>
                                  <p:childTnLst>
                                    <p:set>
                                      <p:cBhvr>
                                        <p:cTn id="9" fill="hold"/>
                                        <p:tgtEl>
                                          <p:spTgt spid="1009"/>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Class="entr" nodeType="clickEffect" presetSubtype="0" presetID="1" grpId="3" fill="hold">
                                  <p:stCondLst>
                                    <p:cond delay="0"/>
                                  </p:stCondLst>
                                  <p:iterate type="el" backwards="0">
                                    <p:tmAbs val="0"/>
                                  </p:iterate>
                                  <p:childTnLst>
                                    <p:set>
                                      <p:cBhvr>
                                        <p:cTn id="13" fill="hold"/>
                                        <p:tgtEl>
                                          <p:spTgt spid="991"/>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Class="entr" nodeType="clickEffect" presetSubtype="0" presetID="1" grpId="4" fill="hold">
                                  <p:stCondLst>
                                    <p:cond delay="0"/>
                                  </p:stCondLst>
                                  <p:iterate type="el" backwards="0">
                                    <p:tmAbs val="0"/>
                                  </p:iterate>
                                  <p:childTnLst>
                                    <p:set>
                                      <p:cBhvr>
                                        <p:cTn id="17" fill="hold"/>
                                        <p:tgtEl>
                                          <p:spTgt spid="1006"/>
                                        </p:tgtEl>
                                        <p:attrNameLst>
                                          <p:attrName>style.visibility</p:attrName>
                                        </p:attrNameLst>
                                      </p:cBhvr>
                                      <p:to>
                                        <p:strVal val="visible"/>
                                      </p:to>
                                    </p:set>
                                  </p:childTnLst>
                                </p:cTn>
                              </p:par>
                            </p:childTnLst>
                          </p:cTn>
                        </p:par>
                        <p:par>
                          <p:cTn id="18" fill="hold">
                            <p:stCondLst>
                              <p:cond delay="0"/>
                            </p:stCondLst>
                            <p:childTnLst>
                              <p:par>
                                <p:cTn id="19" presetClass="entr" nodeType="afterEffect" presetSubtype="0" presetID="1" grpId="5" fill="hold">
                                  <p:stCondLst>
                                    <p:cond delay="0"/>
                                  </p:stCondLst>
                                  <p:iterate type="el" backwards="0">
                                    <p:tmAbs val="0"/>
                                  </p:iterate>
                                  <p:childTnLst>
                                    <p:set>
                                      <p:cBhvr>
                                        <p:cTn id="20" fill="hold"/>
                                        <p:tgtEl>
                                          <p:spTgt spid="994"/>
                                        </p:tgtEl>
                                        <p:attrNameLst>
                                          <p:attrName>style.visibility</p:attrName>
                                        </p:attrNameLst>
                                      </p:cBhvr>
                                      <p:to>
                                        <p:strVal val="visible"/>
                                      </p:to>
                                    </p:set>
                                  </p:childTnLst>
                                </p:cTn>
                              </p:par>
                            </p:childTnLst>
                          </p:cTn>
                        </p:par>
                        <p:par>
                          <p:cTn id="21" fill="hold">
                            <p:stCondLst>
                              <p:cond delay="0"/>
                            </p:stCondLst>
                            <p:childTnLst>
                              <p:par>
                                <p:cTn id="22" presetClass="entr" nodeType="afterEffect" presetSubtype="0" presetID="1" grpId="6" fill="hold">
                                  <p:stCondLst>
                                    <p:cond delay="0"/>
                                  </p:stCondLst>
                                  <p:iterate type="el" backwards="0">
                                    <p:tmAbs val="0"/>
                                  </p:iterate>
                                  <p:childTnLst>
                                    <p:set>
                                      <p:cBhvr>
                                        <p:cTn id="23" fill="hold"/>
                                        <p:tgtEl>
                                          <p:spTgt spid="1010"/>
                                        </p:tgtEl>
                                        <p:attrNameLst>
                                          <p:attrName>style.visibility</p:attrName>
                                        </p:attrNameLst>
                                      </p:cBhvr>
                                      <p:to>
                                        <p:strVal val="visible"/>
                                      </p:to>
                                    </p:set>
                                  </p:childTnLst>
                                </p:cTn>
                              </p:par>
                            </p:childTnLst>
                          </p:cTn>
                        </p:par>
                        <p:par>
                          <p:cTn id="24" fill="hold">
                            <p:stCondLst>
                              <p:cond delay="0"/>
                            </p:stCondLst>
                            <p:childTnLst>
                              <p:par>
                                <p:cTn id="25" presetClass="entr" nodeType="afterEffect" presetSubtype="0" presetID="1" grpId="7" fill="hold">
                                  <p:stCondLst>
                                    <p:cond delay="0"/>
                                  </p:stCondLst>
                                  <p:iterate type="el" backwards="0">
                                    <p:tmAbs val="0"/>
                                  </p:iterate>
                                  <p:childTnLst>
                                    <p:set>
                                      <p:cBhvr>
                                        <p:cTn id="26" fill="hold"/>
                                        <p:tgtEl>
                                          <p:spTgt spid="101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988" grpId="1"/>
      <p:bldP build="whole" bldLvl="1" animBg="1" rev="0" advAuto="0" spid="991" grpId="3"/>
      <p:bldP build="whole" bldLvl="1" animBg="1" rev="0" advAuto="0" spid="994" grpId="5"/>
      <p:bldP build="whole" bldLvl="1" animBg="1" rev="0" advAuto="0" spid="1009" grpId="2"/>
      <p:bldP build="whole" bldLvl="1" animBg="1" rev="0" advAuto="0" spid="1010" grpId="6"/>
      <p:bldP build="whole" bldLvl="1" animBg="1" rev="0" advAuto="0" spid="1013" grpId="7"/>
      <p:bldP build="whole" bldLvl="1" animBg="1" rev="0" advAuto="0" spid="1006" grpId="4"/>
    </p:bldLst>
  </p:timing>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20" name="TextBox 3"/>
          <p:cNvSpPr txBox="1"/>
          <p:nvPr>
            <p:ph type="sldNum" sz="quarter" idx="2"/>
          </p:nvPr>
        </p:nvSpPr>
        <p:spPr>
          <a:xfrm>
            <a:off x="9760731" y="7458470"/>
            <a:ext cx="258625" cy="24830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021" name="Title 1"/>
          <p:cNvSpPr txBox="1"/>
          <p:nvPr>
            <p:ph type="title"/>
          </p:nvPr>
        </p:nvSpPr>
        <p:spPr>
          <a:prstGeom prst="rect">
            <a:avLst/>
          </a:prstGeom>
        </p:spPr>
        <p:txBody>
          <a:bodyPr/>
          <a:lstStyle/>
          <a:p>
            <a:pPr/>
            <a:r>
              <a:t>Matrix Operation</a:t>
            </a:r>
          </a:p>
        </p:txBody>
      </p:sp>
      <p:sp>
        <p:nvSpPr>
          <p:cNvPr id="1022" name="Content Placeholder 2"/>
          <p:cNvSpPr txBox="1"/>
          <p:nvPr>
            <p:ph type="body" idx="1"/>
          </p:nvPr>
        </p:nvSpPr>
        <p:spPr>
          <a:xfrm>
            <a:off x="276672" y="2090802"/>
            <a:ext cx="9584267" cy="5367668"/>
          </a:xfrm>
          <a:prstGeom prst="rect">
            <a:avLst/>
          </a:prstGeom>
        </p:spPr>
        <p:txBody>
          <a:bodyPr/>
          <a:lstStyle/>
          <a:p>
            <a:pPr/>
            <a:r>
              <a:t>Multilayer NN, matrix calculations for all layers</a:t>
            </a:r>
          </a:p>
        </p:txBody>
      </p:sp>
      <p:sp>
        <p:nvSpPr>
          <p:cNvPr id="1023" name="Content Placeholder 88"/>
          <p:cNvSpPr txBox="1"/>
          <p:nvPr/>
        </p:nvSpPr>
        <p:spPr>
          <a:xfrm>
            <a:off x="322392" y="1509936"/>
            <a:ext cx="6101248" cy="350294"/>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defTabSz="914322">
              <a:spcBef>
                <a:spcPts val="300"/>
              </a:spcBef>
              <a:defRPr i="1" sz="1400">
                <a:latin typeface="Arial"/>
                <a:ea typeface="Arial"/>
                <a:cs typeface="Arial"/>
                <a:sym typeface="Arial"/>
              </a:defRPr>
            </a:lvl1pPr>
          </a:lstStyle>
          <a:p>
            <a:pPr/>
            <a:r>
              <a:t>Introduction to Neural Networks</a:t>
            </a:r>
          </a:p>
        </p:txBody>
      </p:sp>
      <p:sp>
        <p:nvSpPr>
          <p:cNvPr id="1024" name="矩形 77"/>
          <p:cNvSpPr/>
          <p:nvPr/>
        </p:nvSpPr>
        <p:spPr>
          <a:xfrm>
            <a:off x="7180166" y="2607880"/>
            <a:ext cx="498952" cy="2625053"/>
          </a:xfrm>
          <a:prstGeom prst="rect">
            <a:avLst/>
          </a:prstGeom>
          <a:solidFill>
            <a:srgbClr val="D9D9D9"/>
          </a:solidFill>
          <a:ln w="12700">
            <a:miter lim="400000"/>
          </a:ln>
          <a:effectLst>
            <a:outerShdw sx="100000" sy="100000" kx="0" ky="0" algn="b" rotWithShape="0" blurRad="38100" dist="20000" dir="5400000">
              <a:srgbClr val="000000">
                <a:alpha val="38000"/>
              </a:srgbClr>
            </a:outerShdw>
          </a:effectLst>
        </p:spPr>
        <p:txBody>
          <a:bodyPr lIns="45719" rIns="45719" anchor="ctr"/>
          <a:lstStyle/>
          <a:p>
            <a:pPr algn="ctr"/>
          </a:p>
        </p:txBody>
      </p:sp>
      <p:sp>
        <p:nvSpPr>
          <p:cNvPr id="1025" name="矩形 73"/>
          <p:cNvSpPr/>
          <p:nvPr/>
        </p:nvSpPr>
        <p:spPr>
          <a:xfrm>
            <a:off x="3029725" y="2660299"/>
            <a:ext cx="746343" cy="2675869"/>
          </a:xfrm>
          <a:prstGeom prst="rect">
            <a:avLst/>
          </a:prstGeom>
          <a:solidFill>
            <a:srgbClr val="D9D9D9"/>
          </a:solidFill>
          <a:ln w="12700">
            <a:miter lim="400000"/>
          </a:ln>
          <a:effectLst>
            <a:outerShdw sx="100000" sy="100000" kx="0" ky="0" algn="b" rotWithShape="0" blurRad="38100" dist="20000" dir="5400000">
              <a:srgbClr val="000000">
                <a:alpha val="38000"/>
              </a:srgbClr>
            </a:outerShdw>
          </a:effectLst>
        </p:spPr>
        <p:txBody>
          <a:bodyPr lIns="45719" rIns="45719" anchor="ctr"/>
          <a:lstStyle/>
          <a:p>
            <a:pPr algn="ctr"/>
          </a:p>
        </p:txBody>
      </p:sp>
      <p:sp>
        <p:nvSpPr>
          <p:cNvPr id="1026" name="矩形 74"/>
          <p:cNvSpPr/>
          <p:nvPr/>
        </p:nvSpPr>
        <p:spPr>
          <a:xfrm>
            <a:off x="4355312" y="2643951"/>
            <a:ext cx="746343" cy="2675870"/>
          </a:xfrm>
          <a:prstGeom prst="rect">
            <a:avLst/>
          </a:prstGeom>
          <a:solidFill>
            <a:srgbClr val="D9D9D9"/>
          </a:solidFill>
          <a:ln w="12700">
            <a:miter lim="400000"/>
          </a:ln>
          <a:effectLst>
            <a:outerShdw sx="100000" sy="100000" kx="0" ky="0" algn="b" rotWithShape="0" blurRad="38100" dist="20000" dir="5400000">
              <a:srgbClr val="000000">
                <a:alpha val="38000"/>
              </a:srgbClr>
            </a:outerShdw>
          </a:effectLst>
        </p:spPr>
        <p:txBody>
          <a:bodyPr lIns="45719" rIns="45719" anchor="ctr"/>
          <a:lstStyle/>
          <a:p>
            <a:pPr algn="ctr"/>
          </a:p>
        </p:txBody>
      </p:sp>
      <p:sp>
        <p:nvSpPr>
          <p:cNvPr id="1027" name="矩形 75"/>
          <p:cNvSpPr/>
          <p:nvPr/>
        </p:nvSpPr>
        <p:spPr>
          <a:xfrm>
            <a:off x="5766870" y="2660299"/>
            <a:ext cx="746343" cy="2675869"/>
          </a:xfrm>
          <a:prstGeom prst="rect">
            <a:avLst/>
          </a:prstGeom>
          <a:solidFill>
            <a:srgbClr val="D9D9D9"/>
          </a:solidFill>
          <a:ln w="12700">
            <a:miter lim="400000"/>
          </a:ln>
          <a:effectLst>
            <a:outerShdw sx="100000" sy="100000" kx="0" ky="0" algn="b" rotWithShape="0" blurRad="38100" dist="20000" dir="5400000">
              <a:srgbClr val="000000">
                <a:alpha val="38000"/>
              </a:srgbClr>
            </a:outerShdw>
          </a:effectLst>
        </p:spPr>
        <p:txBody>
          <a:bodyPr lIns="45719" rIns="45719" anchor="ctr"/>
          <a:lstStyle/>
          <a:p>
            <a:pPr algn="ctr"/>
          </a:p>
        </p:txBody>
      </p:sp>
      <p:sp>
        <p:nvSpPr>
          <p:cNvPr id="1028" name="矩形 76"/>
          <p:cNvSpPr/>
          <p:nvPr/>
        </p:nvSpPr>
        <p:spPr>
          <a:xfrm>
            <a:off x="1846622" y="2687940"/>
            <a:ext cx="498952" cy="2625052"/>
          </a:xfrm>
          <a:prstGeom prst="rect">
            <a:avLst/>
          </a:prstGeom>
          <a:solidFill>
            <a:srgbClr val="D9D9D9"/>
          </a:solidFill>
          <a:ln w="12700">
            <a:miter lim="400000"/>
          </a:ln>
          <a:effectLst>
            <a:outerShdw sx="100000" sy="100000" kx="0" ky="0" algn="b" rotWithShape="0" blurRad="38100" dist="20000" dir="5400000">
              <a:srgbClr val="000000">
                <a:alpha val="38000"/>
              </a:srgbClr>
            </a:outerShdw>
          </a:effectLst>
        </p:spPr>
        <p:txBody>
          <a:bodyPr lIns="45719" rIns="45719" anchor="ctr"/>
          <a:lstStyle/>
          <a:p>
            <a:pPr algn="ctr"/>
          </a:p>
        </p:txBody>
      </p:sp>
      <p:sp>
        <p:nvSpPr>
          <p:cNvPr id="1029" name="直線單箭頭接點 92"/>
          <p:cNvSpPr/>
          <p:nvPr/>
        </p:nvSpPr>
        <p:spPr>
          <a:xfrm>
            <a:off x="6153677" y="3708718"/>
            <a:ext cx="1018600" cy="1"/>
          </a:xfrm>
          <a:prstGeom prst="line">
            <a:avLst/>
          </a:prstGeom>
          <a:ln w="25400">
            <a:solidFill>
              <a:srgbClr val="000000"/>
            </a:solidFill>
            <a:tailEnd type="triangle"/>
          </a:ln>
        </p:spPr>
        <p:txBody>
          <a:bodyPr lIns="45719" rIns="45719"/>
          <a:lstStyle/>
          <a:p>
            <a:pPr/>
          </a:p>
        </p:txBody>
      </p:sp>
      <p:sp>
        <p:nvSpPr>
          <p:cNvPr id="1030" name="直線單箭頭接點 93"/>
          <p:cNvSpPr/>
          <p:nvPr/>
        </p:nvSpPr>
        <p:spPr>
          <a:xfrm>
            <a:off x="6262994" y="4954608"/>
            <a:ext cx="905749" cy="1"/>
          </a:xfrm>
          <a:prstGeom prst="line">
            <a:avLst/>
          </a:prstGeom>
          <a:ln w="25400">
            <a:solidFill>
              <a:srgbClr val="000000"/>
            </a:solidFill>
            <a:tailEnd type="triangle"/>
          </a:ln>
        </p:spPr>
        <p:txBody>
          <a:bodyPr lIns="45719" rIns="45719"/>
          <a:lstStyle/>
          <a:p>
            <a:pPr/>
          </a:p>
        </p:txBody>
      </p:sp>
      <p:sp>
        <p:nvSpPr>
          <p:cNvPr id="1031" name="直線單箭頭接點 94"/>
          <p:cNvSpPr/>
          <p:nvPr/>
        </p:nvSpPr>
        <p:spPr>
          <a:xfrm>
            <a:off x="6129794" y="2929915"/>
            <a:ext cx="1050373" cy="1"/>
          </a:xfrm>
          <a:prstGeom prst="line">
            <a:avLst/>
          </a:prstGeom>
          <a:ln w="25400">
            <a:solidFill>
              <a:srgbClr val="000000"/>
            </a:solidFill>
            <a:tailEnd type="triangle"/>
          </a:ln>
        </p:spPr>
        <p:txBody>
          <a:bodyPr lIns="45719" rIns="45719"/>
          <a:lstStyle/>
          <a:p>
            <a:pPr/>
          </a:p>
        </p:txBody>
      </p:sp>
      <p:sp>
        <p:nvSpPr>
          <p:cNvPr id="1032" name="矩形 95"/>
          <p:cNvSpPr/>
          <p:nvPr/>
        </p:nvSpPr>
        <p:spPr>
          <a:xfrm>
            <a:off x="1915011" y="3405632"/>
            <a:ext cx="342901" cy="342901"/>
          </a:xfrm>
          <a:prstGeom prst="rect">
            <a:avLst/>
          </a:prstGeom>
          <a:gradFill>
            <a:gsLst>
              <a:gs pos="0">
                <a:schemeClr val="accent4">
                  <a:hueOff val="-206663"/>
                  <a:satOff val="29896"/>
                  <a:lumOff val="29240"/>
                </a:schemeClr>
              </a:gs>
              <a:gs pos="35000">
                <a:srgbClr val="D8C9EE"/>
              </a:gs>
              <a:gs pos="100000">
                <a:schemeClr val="accent4">
                  <a:hueOff val="-242556"/>
                  <a:satOff val="32941"/>
                  <a:lumOff val="43328"/>
                </a:schemeClr>
              </a:gs>
            </a:gsLst>
            <a:lin ang="16200000"/>
          </a:gradFill>
          <a:ln>
            <a:solidFill>
              <a:srgbClr val="7D60A0"/>
            </a:solidFill>
          </a:ln>
          <a:effectLst>
            <a:outerShdw sx="100000" sy="100000" kx="0" ky="0" algn="b" rotWithShape="0" blurRad="38100" dist="20000" dir="5400000">
              <a:srgbClr val="000000">
                <a:alpha val="38000"/>
              </a:srgbClr>
            </a:outerShdw>
          </a:effectLst>
        </p:spPr>
        <p:txBody>
          <a:bodyPr lIns="45719" rIns="45719" anchor="ctr"/>
          <a:lstStyle/>
          <a:p>
            <a:pPr algn="ctr"/>
          </a:p>
        </p:txBody>
      </p:sp>
      <p:sp>
        <p:nvSpPr>
          <p:cNvPr id="1033" name="矩形 96"/>
          <p:cNvSpPr/>
          <p:nvPr/>
        </p:nvSpPr>
        <p:spPr>
          <a:xfrm>
            <a:off x="1920829" y="2835304"/>
            <a:ext cx="342901" cy="342901"/>
          </a:xfrm>
          <a:prstGeom prst="rect">
            <a:avLst/>
          </a:prstGeom>
          <a:gradFill>
            <a:gsLst>
              <a:gs pos="0">
                <a:schemeClr val="accent4">
                  <a:hueOff val="-206663"/>
                  <a:satOff val="29896"/>
                  <a:lumOff val="29240"/>
                </a:schemeClr>
              </a:gs>
              <a:gs pos="35000">
                <a:srgbClr val="D8C9EE"/>
              </a:gs>
              <a:gs pos="100000">
                <a:schemeClr val="accent4">
                  <a:hueOff val="-242556"/>
                  <a:satOff val="32941"/>
                  <a:lumOff val="43328"/>
                </a:schemeClr>
              </a:gs>
            </a:gsLst>
            <a:lin ang="16200000"/>
          </a:gradFill>
          <a:ln>
            <a:solidFill>
              <a:srgbClr val="7D60A0"/>
            </a:solidFill>
          </a:ln>
          <a:effectLst>
            <a:outerShdw sx="100000" sy="100000" kx="0" ky="0" algn="b" rotWithShape="0" blurRad="38100" dist="20000" dir="5400000">
              <a:srgbClr val="000000">
                <a:alpha val="38000"/>
              </a:srgbClr>
            </a:outerShdw>
          </a:effectLst>
        </p:spPr>
        <p:txBody>
          <a:bodyPr lIns="45719" rIns="45719" anchor="ctr"/>
          <a:lstStyle/>
          <a:p>
            <a:pPr algn="ctr"/>
          </a:p>
        </p:txBody>
      </p:sp>
      <p:pic>
        <p:nvPicPr>
          <p:cNvPr id="1034" name="Object 12" descr="Object 12"/>
          <p:cNvPicPr>
            <a:picLocks noChangeAspect="1"/>
          </p:cNvPicPr>
          <p:nvPr/>
        </p:nvPicPr>
        <p:blipFill>
          <a:blip r:embed="rId2">
            <a:extLst/>
          </a:blip>
          <a:stretch>
            <a:fillRect/>
          </a:stretch>
        </p:blipFill>
        <p:spPr>
          <a:xfrm>
            <a:off x="1933527" y="2740054"/>
            <a:ext cx="325439" cy="461963"/>
          </a:xfrm>
          <a:prstGeom prst="rect">
            <a:avLst/>
          </a:prstGeom>
          <a:ln w="12700">
            <a:miter lim="400000"/>
          </a:ln>
        </p:spPr>
      </p:pic>
      <p:pic>
        <p:nvPicPr>
          <p:cNvPr id="1035" name="Object 12" descr="Object 12"/>
          <p:cNvPicPr>
            <a:picLocks noChangeAspect="1"/>
          </p:cNvPicPr>
          <p:nvPr/>
        </p:nvPicPr>
        <p:blipFill>
          <a:blip r:embed="rId3">
            <a:extLst/>
          </a:blip>
          <a:stretch>
            <a:fillRect/>
          </a:stretch>
        </p:blipFill>
        <p:spPr>
          <a:xfrm>
            <a:off x="1938823" y="3322782"/>
            <a:ext cx="352426" cy="461964"/>
          </a:xfrm>
          <a:prstGeom prst="rect">
            <a:avLst/>
          </a:prstGeom>
          <a:ln w="12700">
            <a:miter lim="400000"/>
          </a:ln>
        </p:spPr>
      </p:pic>
      <p:sp>
        <p:nvSpPr>
          <p:cNvPr id="1036" name="橢圓 99"/>
          <p:cNvSpPr/>
          <p:nvPr/>
        </p:nvSpPr>
        <p:spPr>
          <a:xfrm>
            <a:off x="3126836" y="2671301"/>
            <a:ext cx="574159" cy="574159"/>
          </a:xfrm>
          <a:prstGeom prst="ellipse">
            <a:avLst/>
          </a:prstGeom>
          <a:gradFill>
            <a:gsLst>
              <a:gs pos="0">
                <a:schemeClr val="accent1">
                  <a:hueOff val="357503"/>
                  <a:satOff val="54545"/>
                  <a:lumOff val="29273"/>
                </a:schemeClr>
              </a:gs>
              <a:gs pos="35000">
                <a:srgbClr val="BDD4FF"/>
              </a:gs>
              <a:gs pos="100000">
                <a:schemeClr val="accent1">
                  <a:hueOff val="418253"/>
                  <a:satOff val="54545"/>
                  <a:lumOff val="42493"/>
                </a:schemeClr>
              </a:gs>
            </a:gsLst>
            <a:lin ang="16200000"/>
          </a:gradFill>
          <a:ln>
            <a:solidFill>
              <a:srgbClr val="4A7EBB"/>
            </a:solidFill>
          </a:ln>
          <a:effectLst>
            <a:outerShdw sx="100000" sy="100000" kx="0" ky="0" algn="b" rotWithShape="0" blurRad="38100" dist="20000" dir="5400000">
              <a:srgbClr val="000000">
                <a:alpha val="38000"/>
              </a:srgbClr>
            </a:outerShdw>
          </a:effectLst>
        </p:spPr>
        <p:txBody>
          <a:bodyPr lIns="45719" rIns="45719" anchor="ctr"/>
          <a:lstStyle/>
          <a:p>
            <a:pPr algn="ctr"/>
          </a:p>
        </p:txBody>
      </p:sp>
      <p:sp>
        <p:nvSpPr>
          <p:cNvPr id="1037" name="橢圓 100"/>
          <p:cNvSpPr/>
          <p:nvPr/>
        </p:nvSpPr>
        <p:spPr>
          <a:xfrm>
            <a:off x="3129177" y="3449870"/>
            <a:ext cx="574159" cy="574159"/>
          </a:xfrm>
          <a:prstGeom prst="ellipse">
            <a:avLst/>
          </a:prstGeom>
          <a:gradFill>
            <a:gsLst>
              <a:gs pos="0">
                <a:schemeClr val="accent1">
                  <a:hueOff val="357503"/>
                  <a:satOff val="54545"/>
                  <a:lumOff val="29273"/>
                </a:schemeClr>
              </a:gs>
              <a:gs pos="35000">
                <a:srgbClr val="BDD4FF"/>
              </a:gs>
              <a:gs pos="100000">
                <a:schemeClr val="accent1">
                  <a:hueOff val="418253"/>
                  <a:satOff val="54545"/>
                  <a:lumOff val="42493"/>
                </a:schemeClr>
              </a:gs>
            </a:gsLst>
            <a:lin ang="16200000"/>
          </a:gradFill>
          <a:ln>
            <a:solidFill>
              <a:srgbClr val="4A7EBB"/>
            </a:solidFill>
          </a:ln>
          <a:effectLst>
            <a:outerShdw sx="100000" sy="100000" kx="0" ky="0" algn="b" rotWithShape="0" blurRad="38100" dist="20000" dir="5400000">
              <a:srgbClr val="000000">
                <a:alpha val="38000"/>
              </a:srgbClr>
            </a:outerShdw>
          </a:effectLst>
        </p:spPr>
        <p:txBody>
          <a:bodyPr lIns="45719" rIns="45719" anchor="ctr"/>
          <a:lstStyle/>
          <a:p>
            <a:pPr algn="ctr"/>
          </a:p>
        </p:txBody>
      </p:sp>
      <p:sp>
        <p:nvSpPr>
          <p:cNvPr id="1038" name="橢圓 101"/>
          <p:cNvSpPr/>
          <p:nvPr/>
        </p:nvSpPr>
        <p:spPr>
          <a:xfrm>
            <a:off x="3117544" y="4677883"/>
            <a:ext cx="574159" cy="574159"/>
          </a:xfrm>
          <a:prstGeom prst="ellipse">
            <a:avLst/>
          </a:prstGeom>
          <a:gradFill>
            <a:gsLst>
              <a:gs pos="0">
                <a:schemeClr val="accent1">
                  <a:hueOff val="357503"/>
                  <a:satOff val="54545"/>
                  <a:lumOff val="29273"/>
                </a:schemeClr>
              </a:gs>
              <a:gs pos="35000">
                <a:srgbClr val="BDD4FF"/>
              </a:gs>
              <a:gs pos="100000">
                <a:schemeClr val="accent1">
                  <a:hueOff val="418253"/>
                  <a:satOff val="54545"/>
                  <a:lumOff val="42493"/>
                </a:schemeClr>
              </a:gs>
            </a:gsLst>
            <a:lin ang="16200000"/>
          </a:gradFill>
          <a:ln>
            <a:solidFill>
              <a:srgbClr val="4A7EBB"/>
            </a:solidFill>
          </a:ln>
          <a:effectLst>
            <a:outerShdw sx="100000" sy="100000" kx="0" ky="0" algn="b" rotWithShape="0" blurRad="38100" dist="20000" dir="5400000">
              <a:srgbClr val="000000">
                <a:alpha val="38000"/>
              </a:srgbClr>
            </a:outerShdw>
          </a:effectLst>
        </p:spPr>
        <p:txBody>
          <a:bodyPr lIns="45719" rIns="45719" anchor="ctr"/>
          <a:lstStyle/>
          <a:p>
            <a:pPr algn="ctr"/>
          </a:p>
        </p:txBody>
      </p:sp>
      <p:sp>
        <p:nvSpPr>
          <p:cNvPr id="1039" name="文字方塊 102"/>
          <p:cNvSpPr txBox="1"/>
          <p:nvPr/>
        </p:nvSpPr>
        <p:spPr>
          <a:xfrm rot="5400000">
            <a:off x="3199748" y="4139407"/>
            <a:ext cx="677818" cy="44475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sz="2800"/>
            </a:lvl1pPr>
          </a:lstStyle>
          <a:p>
            <a:pPr/>
            <a:r>
              <a:t>……</a:t>
            </a:r>
          </a:p>
        </p:txBody>
      </p:sp>
      <p:sp>
        <p:nvSpPr>
          <p:cNvPr id="1040" name="矩形 103"/>
          <p:cNvSpPr/>
          <p:nvPr/>
        </p:nvSpPr>
        <p:spPr>
          <a:xfrm>
            <a:off x="1924536" y="4803390"/>
            <a:ext cx="342901" cy="342901"/>
          </a:xfrm>
          <a:prstGeom prst="rect">
            <a:avLst/>
          </a:prstGeom>
          <a:gradFill>
            <a:gsLst>
              <a:gs pos="0">
                <a:schemeClr val="accent4">
                  <a:hueOff val="-206663"/>
                  <a:satOff val="29896"/>
                  <a:lumOff val="29240"/>
                </a:schemeClr>
              </a:gs>
              <a:gs pos="35000">
                <a:srgbClr val="D8C9EE"/>
              </a:gs>
              <a:gs pos="100000">
                <a:schemeClr val="accent4">
                  <a:hueOff val="-242556"/>
                  <a:satOff val="32941"/>
                  <a:lumOff val="43328"/>
                </a:schemeClr>
              </a:gs>
            </a:gsLst>
            <a:lin ang="16200000"/>
          </a:gradFill>
          <a:ln>
            <a:solidFill>
              <a:srgbClr val="7D60A0"/>
            </a:solidFill>
          </a:ln>
          <a:effectLst>
            <a:outerShdw sx="100000" sy="100000" kx="0" ky="0" algn="b" rotWithShape="0" blurRad="38100" dist="20000" dir="5400000">
              <a:srgbClr val="000000">
                <a:alpha val="38000"/>
              </a:srgbClr>
            </a:outerShdw>
          </a:effectLst>
        </p:spPr>
        <p:txBody>
          <a:bodyPr lIns="45719" rIns="45719" anchor="ctr"/>
          <a:lstStyle/>
          <a:p>
            <a:pPr algn="ctr"/>
          </a:p>
        </p:txBody>
      </p:sp>
      <p:pic>
        <p:nvPicPr>
          <p:cNvPr id="1041" name="Object 12" descr="Object 12"/>
          <p:cNvPicPr>
            <a:picLocks noChangeAspect="1"/>
          </p:cNvPicPr>
          <p:nvPr/>
        </p:nvPicPr>
        <p:blipFill>
          <a:blip r:embed="rId4">
            <a:extLst/>
          </a:blip>
          <a:stretch>
            <a:fillRect/>
          </a:stretch>
        </p:blipFill>
        <p:spPr>
          <a:xfrm>
            <a:off x="1921419" y="4707135"/>
            <a:ext cx="407989" cy="488951"/>
          </a:xfrm>
          <a:prstGeom prst="rect">
            <a:avLst/>
          </a:prstGeom>
          <a:ln w="12700">
            <a:miter lim="400000"/>
          </a:ln>
        </p:spPr>
      </p:pic>
      <p:sp>
        <p:nvSpPr>
          <p:cNvPr id="1042" name="文字方塊 105"/>
          <p:cNvSpPr txBox="1"/>
          <p:nvPr/>
        </p:nvSpPr>
        <p:spPr>
          <a:xfrm rot="5400000">
            <a:off x="1885419" y="4127562"/>
            <a:ext cx="677818" cy="44475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sz="2800"/>
            </a:lvl1pPr>
          </a:lstStyle>
          <a:p>
            <a:pPr/>
            <a:r>
              <a:t>……</a:t>
            </a:r>
          </a:p>
        </p:txBody>
      </p:sp>
      <p:sp>
        <p:nvSpPr>
          <p:cNvPr id="1043" name="橢圓 106"/>
          <p:cNvSpPr/>
          <p:nvPr/>
        </p:nvSpPr>
        <p:spPr>
          <a:xfrm>
            <a:off x="4442397" y="2671301"/>
            <a:ext cx="574159" cy="574159"/>
          </a:xfrm>
          <a:prstGeom prst="ellipse">
            <a:avLst/>
          </a:prstGeom>
          <a:gradFill>
            <a:gsLst>
              <a:gs pos="0">
                <a:schemeClr val="accent2">
                  <a:hueOff val="-39879"/>
                  <a:satOff val="52282"/>
                  <a:lumOff val="29251"/>
                </a:schemeClr>
              </a:gs>
              <a:gs pos="35000">
                <a:srgbClr val="FFBFBE"/>
              </a:gs>
              <a:gs pos="100000">
                <a:schemeClr val="accent2">
                  <a:hueOff val="-44018"/>
                  <a:satOff val="52282"/>
                  <a:lumOff val="42346"/>
                </a:schemeClr>
              </a:gs>
            </a:gsLst>
            <a:lin ang="16200000"/>
          </a:gradFill>
          <a:ln>
            <a:solidFill>
              <a:srgbClr val="BE4B48"/>
            </a:solidFill>
          </a:ln>
          <a:effectLst>
            <a:outerShdw sx="100000" sy="100000" kx="0" ky="0" algn="b" rotWithShape="0" blurRad="38100" dist="20000" dir="5400000">
              <a:srgbClr val="000000">
                <a:alpha val="38000"/>
              </a:srgbClr>
            </a:outerShdw>
          </a:effectLst>
        </p:spPr>
        <p:txBody>
          <a:bodyPr lIns="45719" rIns="45719" anchor="ctr"/>
          <a:lstStyle/>
          <a:p>
            <a:pPr algn="ctr"/>
          </a:p>
        </p:txBody>
      </p:sp>
      <p:sp>
        <p:nvSpPr>
          <p:cNvPr id="1044" name="橢圓 107"/>
          <p:cNvSpPr/>
          <p:nvPr/>
        </p:nvSpPr>
        <p:spPr>
          <a:xfrm>
            <a:off x="4444739" y="3449870"/>
            <a:ext cx="574159" cy="574159"/>
          </a:xfrm>
          <a:prstGeom prst="ellipse">
            <a:avLst/>
          </a:prstGeom>
          <a:gradFill>
            <a:gsLst>
              <a:gs pos="0">
                <a:schemeClr val="accent2">
                  <a:hueOff val="-39879"/>
                  <a:satOff val="52282"/>
                  <a:lumOff val="29251"/>
                </a:schemeClr>
              </a:gs>
              <a:gs pos="35000">
                <a:srgbClr val="FFBFBE"/>
              </a:gs>
              <a:gs pos="100000">
                <a:schemeClr val="accent2">
                  <a:hueOff val="-44018"/>
                  <a:satOff val="52282"/>
                  <a:lumOff val="42346"/>
                </a:schemeClr>
              </a:gs>
            </a:gsLst>
            <a:lin ang="16200000"/>
          </a:gradFill>
          <a:ln>
            <a:solidFill>
              <a:srgbClr val="BE4B48"/>
            </a:solidFill>
          </a:ln>
          <a:effectLst>
            <a:outerShdw sx="100000" sy="100000" kx="0" ky="0" algn="b" rotWithShape="0" blurRad="38100" dist="20000" dir="5400000">
              <a:srgbClr val="000000">
                <a:alpha val="38000"/>
              </a:srgbClr>
            </a:outerShdw>
          </a:effectLst>
        </p:spPr>
        <p:txBody>
          <a:bodyPr lIns="45719" rIns="45719" anchor="ctr"/>
          <a:lstStyle/>
          <a:p>
            <a:pPr algn="ctr"/>
          </a:p>
        </p:txBody>
      </p:sp>
      <p:sp>
        <p:nvSpPr>
          <p:cNvPr id="1045" name="橢圓 108"/>
          <p:cNvSpPr/>
          <p:nvPr/>
        </p:nvSpPr>
        <p:spPr>
          <a:xfrm>
            <a:off x="4433106" y="4677883"/>
            <a:ext cx="574159" cy="574159"/>
          </a:xfrm>
          <a:prstGeom prst="ellipse">
            <a:avLst/>
          </a:prstGeom>
          <a:gradFill>
            <a:gsLst>
              <a:gs pos="0">
                <a:schemeClr val="accent2">
                  <a:hueOff val="-39879"/>
                  <a:satOff val="52282"/>
                  <a:lumOff val="29251"/>
                </a:schemeClr>
              </a:gs>
              <a:gs pos="35000">
                <a:srgbClr val="FFBFBE"/>
              </a:gs>
              <a:gs pos="100000">
                <a:schemeClr val="accent2">
                  <a:hueOff val="-44018"/>
                  <a:satOff val="52282"/>
                  <a:lumOff val="42346"/>
                </a:schemeClr>
              </a:gs>
            </a:gsLst>
            <a:lin ang="16200000"/>
          </a:gradFill>
          <a:ln>
            <a:solidFill>
              <a:srgbClr val="BE4B48"/>
            </a:solidFill>
          </a:ln>
          <a:effectLst>
            <a:outerShdw sx="100000" sy="100000" kx="0" ky="0" algn="b" rotWithShape="0" blurRad="38100" dist="20000" dir="5400000">
              <a:srgbClr val="000000">
                <a:alpha val="38000"/>
              </a:srgbClr>
            </a:outerShdw>
          </a:effectLst>
        </p:spPr>
        <p:txBody>
          <a:bodyPr lIns="45719" rIns="45719" anchor="ctr"/>
          <a:lstStyle/>
          <a:p>
            <a:pPr algn="ctr"/>
          </a:p>
        </p:txBody>
      </p:sp>
      <p:sp>
        <p:nvSpPr>
          <p:cNvPr id="1046" name="文字方塊 109"/>
          <p:cNvSpPr txBox="1"/>
          <p:nvPr/>
        </p:nvSpPr>
        <p:spPr>
          <a:xfrm rot="5400000">
            <a:off x="4515310" y="4139407"/>
            <a:ext cx="677818" cy="44475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sz="2800"/>
            </a:lvl1pPr>
          </a:lstStyle>
          <a:p>
            <a:pPr/>
            <a:r>
              <a:t>……</a:t>
            </a:r>
          </a:p>
        </p:txBody>
      </p:sp>
      <p:sp>
        <p:nvSpPr>
          <p:cNvPr id="1047" name="橢圓 110"/>
          <p:cNvSpPr/>
          <p:nvPr/>
        </p:nvSpPr>
        <p:spPr>
          <a:xfrm>
            <a:off x="5842715" y="2652192"/>
            <a:ext cx="574159" cy="574159"/>
          </a:xfrm>
          <a:prstGeom prst="ellipse">
            <a:avLst/>
          </a:prstGeom>
          <a:gradFill>
            <a:gsLst>
              <a:gs pos="0">
                <a:schemeClr val="accent6">
                  <a:hueOff val="-456778"/>
                  <a:satOff val="8290"/>
                  <a:lumOff val="24503"/>
                </a:schemeClr>
              </a:gs>
              <a:gs pos="35000">
                <a:srgbClr val="FFDECF"/>
              </a:gs>
              <a:gs pos="100000">
                <a:schemeClr val="accent6">
                  <a:hueOff val="-556026"/>
                  <a:satOff val="8290"/>
                  <a:lumOff val="34267"/>
                </a:schemeClr>
              </a:gs>
            </a:gsLst>
            <a:lin ang="16200000"/>
          </a:gradFill>
          <a:ln>
            <a:solidFill>
              <a:srgbClr val="F69240"/>
            </a:solidFill>
          </a:ln>
          <a:effectLst>
            <a:outerShdw sx="100000" sy="100000" kx="0" ky="0" algn="b" rotWithShape="0" blurRad="38100" dist="20000" dir="5400000">
              <a:srgbClr val="000000">
                <a:alpha val="38000"/>
              </a:srgbClr>
            </a:outerShdw>
          </a:effectLst>
        </p:spPr>
        <p:txBody>
          <a:bodyPr lIns="45719" rIns="45719" anchor="ctr"/>
          <a:lstStyle/>
          <a:p>
            <a:pPr algn="ctr"/>
          </a:p>
        </p:txBody>
      </p:sp>
      <p:sp>
        <p:nvSpPr>
          <p:cNvPr id="1048" name="橢圓 111"/>
          <p:cNvSpPr/>
          <p:nvPr/>
        </p:nvSpPr>
        <p:spPr>
          <a:xfrm>
            <a:off x="5845057" y="3412101"/>
            <a:ext cx="574159" cy="574159"/>
          </a:xfrm>
          <a:prstGeom prst="ellipse">
            <a:avLst/>
          </a:prstGeom>
          <a:gradFill>
            <a:gsLst>
              <a:gs pos="0">
                <a:schemeClr val="accent6">
                  <a:hueOff val="-456778"/>
                  <a:satOff val="8290"/>
                  <a:lumOff val="24503"/>
                </a:schemeClr>
              </a:gs>
              <a:gs pos="35000">
                <a:srgbClr val="FFDECF"/>
              </a:gs>
              <a:gs pos="100000">
                <a:schemeClr val="accent6">
                  <a:hueOff val="-556026"/>
                  <a:satOff val="8290"/>
                  <a:lumOff val="34267"/>
                </a:schemeClr>
              </a:gs>
            </a:gsLst>
            <a:lin ang="16200000"/>
          </a:gradFill>
          <a:ln>
            <a:solidFill>
              <a:srgbClr val="F69240"/>
            </a:solidFill>
          </a:ln>
          <a:effectLst>
            <a:outerShdw sx="100000" sy="100000" kx="0" ky="0" algn="b" rotWithShape="0" blurRad="38100" dist="20000" dir="5400000">
              <a:srgbClr val="000000">
                <a:alpha val="38000"/>
              </a:srgbClr>
            </a:outerShdw>
          </a:effectLst>
        </p:spPr>
        <p:txBody>
          <a:bodyPr lIns="45719" rIns="45719" anchor="ctr"/>
          <a:lstStyle/>
          <a:p>
            <a:pPr algn="ctr"/>
          </a:p>
        </p:txBody>
      </p:sp>
      <p:sp>
        <p:nvSpPr>
          <p:cNvPr id="1049" name="橢圓 112"/>
          <p:cNvSpPr/>
          <p:nvPr/>
        </p:nvSpPr>
        <p:spPr>
          <a:xfrm>
            <a:off x="5852085" y="4658774"/>
            <a:ext cx="574159" cy="574159"/>
          </a:xfrm>
          <a:prstGeom prst="ellipse">
            <a:avLst/>
          </a:prstGeom>
          <a:gradFill>
            <a:gsLst>
              <a:gs pos="0">
                <a:schemeClr val="accent6">
                  <a:hueOff val="-456778"/>
                  <a:satOff val="8290"/>
                  <a:lumOff val="24503"/>
                </a:schemeClr>
              </a:gs>
              <a:gs pos="35000">
                <a:srgbClr val="FFDECF"/>
              </a:gs>
              <a:gs pos="100000">
                <a:schemeClr val="accent6">
                  <a:hueOff val="-556026"/>
                  <a:satOff val="8290"/>
                  <a:lumOff val="34267"/>
                </a:schemeClr>
              </a:gs>
            </a:gsLst>
            <a:lin ang="16200000"/>
          </a:gradFill>
          <a:ln>
            <a:solidFill>
              <a:srgbClr val="F69240"/>
            </a:solidFill>
          </a:ln>
          <a:effectLst>
            <a:outerShdw sx="100000" sy="100000" kx="0" ky="0" algn="b" rotWithShape="0" blurRad="38100" dist="20000" dir="5400000">
              <a:srgbClr val="000000">
                <a:alpha val="38000"/>
              </a:srgbClr>
            </a:outerShdw>
          </a:effectLst>
        </p:spPr>
        <p:txBody>
          <a:bodyPr lIns="45719" rIns="45719" anchor="ctr"/>
          <a:lstStyle/>
          <a:p>
            <a:pPr algn="ctr"/>
          </a:p>
        </p:txBody>
      </p:sp>
      <p:sp>
        <p:nvSpPr>
          <p:cNvPr id="1050" name="文字方塊 113"/>
          <p:cNvSpPr txBox="1"/>
          <p:nvPr/>
        </p:nvSpPr>
        <p:spPr>
          <a:xfrm rot="5400000">
            <a:off x="5934289" y="4117135"/>
            <a:ext cx="677818" cy="44475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sz="2800"/>
            </a:lvl1pPr>
          </a:lstStyle>
          <a:p>
            <a:pPr/>
            <a:r>
              <a:t>……</a:t>
            </a:r>
          </a:p>
        </p:txBody>
      </p:sp>
      <p:sp>
        <p:nvSpPr>
          <p:cNvPr id="1051" name="文字方塊 114"/>
          <p:cNvSpPr txBox="1"/>
          <p:nvPr/>
        </p:nvSpPr>
        <p:spPr>
          <a:xfrm>
            <a:off x="5060163" y="2612717"/>
            <a:ext cx="677818" cy="44475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sz="2800"/>
            </a:lvl1pPr>
          </a:lstStyle>
          <a:p>
            <a:pPr/>
            <a:r>
              <a:t>……</a:t>
            </a:r>
          </a:p>
        </p:txBody>
      </p:sp>
      <p:sp>
        <p:nvSpPr>
          <p:cNvPr id="1052" name="文字方塊 115"/>
          <p:cNvSpPr txBox="1"/>
          <p:nvPr/>
        </p:nvSpPr>
        <p:spPr>
          <a:xfrm>
            <a:off x="5077786" y="3398215"/>
            <a:ext cx="677818" cy="44475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sz="2800"/>
            </a:lvl1pPr>
          </a:lstStyle>
          <a:p>
            <a:pPr/>
            <a:r>
              <a:t>……</a:t>
            </a:r>
          </a:p>
        </p:txBody>
      </p:sp>
      <p:sp>
        <p:nvSpPr>
          <p:cNvPr id="1053" name="文字方塊 116"/>
          <p:cNvSpPr txBox="1"/>
          <p:nvPr/>
        </p:nvSpPr>
        <p:spPr>
          <a:xfrm>
            <a:off x="5089966" y="4654508"/>
            <a:ext cx="677818" cy="44475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sz="2800"/>
            </a:lvl1pPr>
          </a:lstStyle>
          <a:p>
            <a:pPr/>
            <a:r>
              <a:t>……</a:t>
            </a:r>
          </a:p>
        </p:txBody>
      </p:sp>
      <p:cxnSp>
        <p:nvCxnSpPr>
          <p:cNvPr id="1054" name="直線單箭頭接點 117"/>
          <p:cNvCxnSpPr>
            <a:stCxn id="1036" idx="0"/>
            <a:endCxn id="1043" idx="0"/>
          </p:cNvCxnSpPr>
          <p:nvPr/>
        </p:nvCxnSpPr>
        <p:spPr>
          <a:xfrm>
            <a:off x="3413915" y="2958380"/>
            <a:ext cx="1315562" cy="1"/>
          </a:xfrm>
          <a:prstGeom prst="straightConnector1">
            <a:avLst/>
          </a:prstGeom>
          <a:ln w="25400">
            <a:solidFill>
              <a:srgbClr val="000000"/>
            </a:solidFill>
            <a:tailEnd type="triangle"/>
          </a:ln>
        </p:spPr>
      </p:cxnSp>
      <p:sp>
        <p:nvSpPr>
          <p:cNvPr id="1055" name="直線單箭頭接點 118"/>
          <p:cNvSpPr/>
          <p:nvPr/>
        </p:nvSpPr>
        <p:spPr>
          <a:xfrm>
            <a:off x="3700993" y="3750131"/>
            <a:ext cx="741405" cy="1"/>
          </a:xfrm>
          <a:prstGeom prst="line">
            <a:avLst/>
          </a:prstGeom>
          <a:ln w="25400">
            <a:solidFill>
              <a:srgbClr val="000000"/>
            </a:solidFill>
            <a:tailEnd type="triangle"/>
          </a:ln>
        </p:spPr>
        <p:txBody>
          <a:bodyPr lIns="45719" rIns="45719"/>
          <a:lstStyle/>
          <a:p>
            <a:pPr/>
          </a:p>
        </p:txBody>
      </p:sp>
      <p:sp>
        <p:nvSpPr>
          <p:cNvPr id="1056" name="直線單箭頭接點 119"/>
          <p:cNvSpPr/>
          <p:nvPr/>
        </p:nvSpPr>
        <p:spPr>
          <a:xfrm>
            <a:off x="3691702" y="4972101"/>
            <a:ext cx="741405" cy="1"/>
          </a:xfrm>
          <a:prstGeom prst="line">
            <a:avLst/>
          </a:prstGeom>
          <a:ln w="25400">
            <a:solidFill>
              <a:srgbClr val="000000"/>
            </a:solidFill>
            <a:tailEnd type="triangle"/>
          </a:ln>
        </p:spPr>
        <p:txBody>
          <a:bodyPr lIns="45719" rIns="45719"/>
          <a:lstStyle/>
          <a:p>
            <a:pPr/>
          </a:p>
        </p:txBody>
      </p:sp>
      <p:cxnSp>
        <p:nvCxnSpPr>
          <p:cNvPr id="1057" name="直線單箭頭接點 120"/>
          <p:cNvCxnSpPr>
            <a:stCxn id="1037" idx="0"/>
            <a:endCxn id="1043" idx="0"/>
          </p:cNvCxnSpPr>
          <p:nvPr/>
        </p:nvCxnSpPr>
        <p:spPr>
          <a:xfrm flipV="1">
            <a:off x="3416256" y="2958380"/>
            <a:ext cx="1313221" cy="778570"/>
          </a:xfrm>
          <a:prstGeom prst="straightConnector1">
            <a:avLst/>
          </a:prstGeom>
          <a:ln w="25400">
            <a:solidFill>
              <a:srgbClr val="000000"/>
            </a:solidFill>
            <a:tailEnd type="triangle"/>
          </a:ln>
        </p:spPr>
      </p:cxnSp>
      <p:cxnSp>
        <p:nvCxnSpPr>
          <p:cNvPr id="1058" name="直線單箭頭接點 121"/>
          <p:cNvCxnSpPr>
            <a:stCxn id="1036" idx="0"/>
            <a:endCxn id="1044" idx="0"/>
          </p:cNvCxnSpPr>
          <p:nvPr/>
        </p:nvCxnSpPr>
        <p:spPr>
          <a:xfrm>
            <a:off x="3413915" y="2958380"/>
            <a:ext cx="1317904" cy="778570"/>
          </a:xfrm>
          <a:prstGeom prst="straightConnector1">
            <a:avLst/>
          </a:prstGeom>
          <a:ln w="25400">
            <a:solidFill>
              <a:srgbClr val="000000"/>
            </a:solidFill>
            <a:tailEnd type="triangle"/>
          </a:ln>
        </p:spPr>
      </p:cxnSp>
      <p:cxnSp>
        <p:nvCxnSpPr>
          <p:cNvPr id="1059" name="直線單箭頭接點 122"/>
          <p:cNvCxnSpPr>
            <a:stCxn id="1036" idx="0"/>
            <a:endCxn id="1045" idx="0"/>
          </p:cNvCxnSpPr>
          <p:nvPr/>
        </p:nvCxnSpPr>
        <p:spPr>
          <a:xfrm>
            <a:off x="3413915" y="2958380"/>
            <a:ext cx="1306271" cy="2006583"/>
          </a:xfrm>
          <a:prstGeom prst="straightConnector1">
            <a:avLst/>
          </a:prstGeom>
          <a:ln w="25400">
            <a:solidFill>
              <a:srgbClr val="000000"/>
            </a:solidFill>
            <a:tailEnd type="triangle"/>
          </a:ln>
        </p:spPr>
      </p:cxnSp>
      <p:cxnSp>
        <p:nvCxnSpPr>
          <p:cNvPr id="1060" name="直線單箭頭接點 123"/>
          <p:cNvCxnSpPr>
            <a:stCxn id="1037" idx="0"/>
            <a:endCxn id="1045" idx="0"/>
          </p:cNvCxnSpPr>
          <p:nvPr/>
        </p:nvCxnSpPr>
        <p:spPr>
          <a:xfrm>
            <a:off x="3416256" y="3736949"/>
            <a:ext cx="1303930" cy="1228014"/>
          </a:xfrm>
          <a:prstGeom prst="straightConnector1">
            <a:avLst/>
          </a:prstGeom>
          <a:ln w="25400">
            <a:solidFill>
              <a:srgbClr val="000000"/>
            </a:solidFill>
            <a:tailEnd type="triangle"/>
          </a:ln>
        </p:spPr>
      </p:cxnSp>
      <p:cxnSp>
        <p:nvCxnSpPr>
          <p:cNvPr id="1061" name="直線單箭頭接點 124"/>
          <p:cNvCxnSpPr>
            <a:stCxn id="1038" idx="0"/>
            <a:endCxn id="1043" idx="0"/>
          </p:cNvCxnSpPr>
          <p:nvPr/>
        </p:nvCxnSpPr>
        <p:spPr>
          <a:xfrm flipV="1">
            <a:off x="3404623" y="2958380"/>
            <a:ext cx="1324854" cy="2006583"/>
          </a:xfrm>
          <a:prstGeom prst="straightConnector1">
            <a:avLst/>
          </a:prstGeom>
          <a:ln w="25400">
            <a:solidFill>
              <a:srgbClr val="000000"/>
            </a:solidFill>
            <a:tailEnd type="triangle"/>
          </a:ln>
        </p:spPr>
      </p:cxnSp>
      <p:cxnSp>
        <p:nvCxnSpPr>
          <p:cNvPr id="1062" name="直線單箭頭接點 125"/>
          <p:cNvCxnSpPr>
            <a:stCxn id="1038" idx="0"/>
            <a:endCxn id="1044" idx="0"/>
          </p:cNvCxnSpPr>
          <p:nvPr/>
        </p:nvCxnSpPr>
        <p:spPr>
          <a:xfrm flipV="1">
            <a:off x="3404623" y="3736949"/>
            <a:ext cx="1327196" cy="1228014"/>
          </a:xfrm>
          <a:prstGeom prst="straightConnector1">
            <a:avLst/>
          </a:prstGeom>
          <a:ln w="25400">
            <a:solidFill>
              <a:srgbClr val="000000"/>
            </a:solidFill>
            <a:tailEnd type="triangle"/>
          </a:ln>
        </p:spPr>
      </p:cxnSp>
      <p:sp>
        <p:nvSpPr>
          <p:cNvPr id="1063" name="直線單箭頭接點 126"/>
          <p:cNvSpPr/>
          <p:nvPr/>
        </p:nvSpPr>
        <p:spPr>
          <a:xfrm flipV="1">
            <a:off x="2267436" y="2958380"/>
            <a:ext cx="859400" cy="29994"/>
          </a:xfrm>
          <a:prstGeom prst="line">
            <a:avLst/>
          </a:prstGeom>
          <a:ln w="25400">
            <a:solidFill>
              <a:srgbClr val="000000"/>
            </a:solidFill>
            <a:tailEnd type="triangle"/>
          </a:ln>
        </p:spPr>
        <p:txBody>
          <a:bodyPr lIns="45719" rIns="45719"/>
          <a:lstStyle/>
          <a:p>
            <a:pPr/>
          </a:p>
        </p:txBody>
      </p:sp>
      <p:cxnSp>
        <p:nvCxnSpPr>
          <p:cNvPr id="1064" name="直線單箭頭接點 127"/>
          <p:cNvCxnSpPr>
            <a:stCxn id="1033" idx="0"/>
            <a:endCxn id="1037" idx="0"/>
          </p:cNvCxnSpPr>
          <p:nvPr/>
        </p:nvCxnSpPr>
        <p:spPr>
          <a:xfrm>
            <a:off x="2092279" y="3006754"/>
            <a:ext cx="1323978" cy="730196"/>
          </a:xfrm>
          <a:prstGeom prst="straightConnector1">
            <a:avLst/>
          </a:prstGeom>
          <a:ln w="25400">
            <a:solidFill>
              <a:srgbClr val="000000"/>
            </a:solidFill>
            <a:tailEnd type="triangle"/>
          </a:ln>
        </p:spPr>
      </p:cxnSp>
      <p:cxnSp>
        <p:nvCxnSpPr>
          <p:cNvPr id="1065" name="直線單箭頭接點 128"/>
          <p:cNvCxnSpPr>
            <a:stCxn id="1033" idx="0"/>
            <a:endCxn id="1038" idx="0"/>
          </p:cNvCxnSpPr>
          <p:nvPr/>
        </p:nvCxnSpPr>
        <p:spPr>
          <a:xfrm>
            <a:off x="2092279" y="3006754"/>
            <a:ext cx="1312345" cy="1958209"/>
          </a:xfrm>
          <a:prstGeom prst="straightConnector1">
            <a:avLst/>
          </a:prstGeom>
          <a:ln w="25400">
            <a:solidFill>
              <a:srgbClr val="000000"/>
            </a:solidFill>
            <a:tailEnd type="triangle"/>
          </a:ln>
        </p:spPr>
      </p:cxnSp>
      <p:sp>
        <p:nvSpPr>
          <p:cNvPr id="1145" name="直線單箭頭接點 129"/>
          <p:cNvSpPr/>
          <p:nvPr/>
        </p:nvSpPr>
        <p:spPr>
          <a:xfrm>
            <a:off x="2291248" y="3079995"/>
            <a:ext cx="857353" cy="39299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0"/>
                </a:lnTo>
              </a:path>
            </a:pathLst>
          </a:custGeom>
          <a:ln w="25400">
            <a:solidFill>
              <a:srgbClr val="000000"/>
            </a:solidFill>
            <a:tailEnd type="triangle"/>
          </a:ln>
        </p:spPr>
        <p:txBody>
          <a:bodyPr/>
          <a:lstStyle/>
          <a:p>
            <a:pPr/>
          </a:p>
        </p:txBody>
      </p:sp>
      <p:cxnSp>
        <p:nvCxnSpPr>
          <p:cNvPr id="1067" name="直線單箭頭接點 130"/>
          <p:cNvCxnSpPr>
            <a:stCxn id="1032" idx="0"/>
            <a:endCxn id="1037" idx="0"/>
          </p:cNvCxnSpPr>
          <p:nvPr/>
        </p:nvCxnSpPr>
        <p:spPr>
          <a:xfrm>
            <a:off x="2086461" y="3577082"/>
            <a:ext cx="1329796" cy="159868"/>
          </a:xfrm>
          <a:prstGeom prst="straightConnector1">
            <a:avLst/>
          </a:prstGeom>
          <a:ln w="25400">
            <a:solidFill>
              <a:srgbClr val="000000"/>
            </a:solidFill>
            <a:tailEnd type="triangle"/>
          </a:ln>
        </p:spPr>
      </p:cxnSp>
      <p:cxnSp>
        <p:nvCxnSpPr>
          <p:cNvPr id="1068" name="直線單箭頭接點 131"/>
          <p:cNvCxnSpPr>
            <a:stCxn id="1032" idx="0"/>
            <a:endCxn id="1038" idx="0"/>
          </p:cNvCxnSpPr>
          <p:nvPr/>
        </p:nvCxnSpPr>
        <p:spPr>
          <a:xfrm>
            <a:off x="2086461" y="3577082"/>
            <a:ext cx="1318163" cy="1387881"/>
          </a:xfrm>
          <a:prstGeom prst="straightConnector1">
            <a:avLst/>
          </a:prstGeom>
          <a:ln w="25400">
            <a:solidFill>
              <a:srgbClr val="000000"/>
            </a:solidFill>
            <a:tailEnd type="triangle"/>
          </a:ln>
        </p:spPr>
      </p:cxnSp>
      <p:sp>
        <p:nvSpPr>
          <p:cNvPr id="1146" name="直線單箭頭接點 132"/>
          <p:cNvSpPr/>
          <p:nvPr/>
        </p:nvSpPr>
        <p:spPr>
          <a:xfrm>
            <a:off x="2283451" y="3203498"/>
            <a:ext cx="972011" cy="150363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0"/>
                </a:lnTo>
              </a:path>
            </a:pathLst>
          </a:custGeom>
          <a:ln w="25400">
            <a:solidFill>
              <a:srgbClr val="000000"/>
            </a:solidFill>
            <a:tailEnd type="triangle"/>
          </a:ln>
        </p:spPr>
        <p:txBody>
          <a:bodyPr/>
          <a:lstStyle/>
          <a:p>
            <a:pPr/>
          </a:p>
        </p:txBody>
      </p:sp>
      <p:sp>
        <p:nvSpPr>
          <p:cNvPr id="1147" name="直線單箭頭接點 133"/>
          <p:cNvSpPr/>
          <p:nvPr/>
        </p:nvSpPr>
        <p:spPr>
          <a:xfrm>
            <a:off x="2329407" y="3936962"/>
            <a:ext cx="874294" cy="82269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0"/>
                </a:lnTo>
              </a:path>
            </a:pathLst>
          </a:custGeom>
          <a:ln w="25400">
            <a:solidFill>
              <a:srgbClr val="000000"/>
            </a:solidFill>
            <a:tailEnd type="triangle"/>
          </a:ln>
        </p:spPr>
        <p:txBody>
          <a:bodyPr/>
          <a:lstStyle/>
          <a:p>
            <a:pPr/>
          </a:p>
        </p:txBody>
      </p:sp>
      <p:sp>
        <p:nvSpPr>
          <p:cNvPr id="1148" name="直線單箭頭接點 134"/>
          <p:cNvSpPr/>
          <p:nvPr/>
        </p:nvSpPr>
        <p:spPr>
          <a:xfrm>
            <a:off x="2329407" y="4953740"/>
            <a:ext cx="783391" cy="817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21600"/>
                </a:lnTo>
              </a:path>
            </a:pathLst>
          </a:custGeom>
          <a:ln w="25400">
            <a:solidFill>
              <a:srgbClr val="000000"/>
            </a:solidFill>
            <a:tailEnd type="triangle"/>
          </a:ln>
        </p:spPr>
        <p:txBody>
          <a:bodyPr/>
          <a:lstStyle/>
          <a:p>
            <a:pPr/>
          </a:p>
        </p:txBody>
      </p:sp>
      <p:sp>
        <p:nvSpPr>
          <p:cNvPr id="1072" name="文字方塊 135"/>
          <p:cNvSpPr txBox="1"/>
          <p:nvPr/>
        </p:nvSpPr>
        <p:spPr>
          <a:xfrm rot="5400000">
            <a:off x="7207307" y="4148108"/>
            <a:ext cx="677818" cy="44475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sz="2800"/>
            </a:lvl1pPr>
          </a:lstStyle>
          <a:p>
            <a:pPr/>
            <a:r>
              <a:t>……</a:t>
            </a:r>
          </a:p>
        </p:txBody>
      </p:sp>
      <p:sp>
        <p:nvSpPr>
          <p:cNvPr id="1073" name="文字方塊 136"/>
          <p:cNvSpPr txBox="1"/>
          <p:nvPr/>
        </p:nvSpPr>
        <p:spPr>
          <a:xfrm>
            <a:off x="7237168" y="2590056"/>
            <a:ext cx="539630" cy="51232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2800"/>
            </a:pPr>
            <a:r>
              <a:t>y</a:t>
            </a:r>
            <a:r>
              <a:rPr baseline="-25000"/>
              <a:t>1</a:t>
            </a:r>
          </a:p>
        </p:txBody>
      </p:sp>
      <p:sp>
        <p:nvSpPr>
          <p:cNvPr id="1074" name="文字方塊 137"/>
          <p:cNvSpPr txBox="1"/>
          <p:nvPr/>
        </p:nvSpPr>
        <p:spPr>
          <a:xfrm>
            <a:off x="7225886" y="3388276"/>
            <a:ext cx="539630" cy="51232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2800"/>
            </a:pPr>
            <a:r>
              <a:t>y</a:t>
            </a:r>
            <a:r>
              <a:rPr baseline="-25000"/>
              <a:t>2</a:t>
            </a:r>
          </a:p>
        </p:txBody>
      </p:sp>
      <p:sp>
        <p:nvSpPr>
          <p:cNvPr id="1075" name="文字方塊 138"/>
          <p:cNvSpPr txBox="1"/>
          <p:nvPr/>
        </p:nvSpPr>
        <p:spPr>
          <a:xfrm>
            <a:off x="7225886" y="4654508"/>
            <a:ext cx="539630" cy="51232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2800"/>
            </a:pPr>
            <a:r>
              <a:t>y</a:t>
            </a:r>
            <a:r>
              <a:rPr baseline="-25000"/>
              <a:t>M</a:t>
            </a:r>
          </a:p>
        </p:txBody>
      </p:sp>
      <p:grpSp>
        <p:nvGrpSpPr>
          <p:cNvPr id="1078" name="矩形 69"/>
          <p:cNvGrpSpPr/>
          <p:nvPr/>
        </p:nvGrpSpPr>
        <p:grpSpPr>
          <a:xfrm>
            <a:off x="2318543" y="3239567"/>
            <a:ext cx="807844" cy="832400"/>
            <a:chOff x="0" y="0"/>
            <a:chExt cx="807843" cy="832398"/>
          </a:xfrm>
        </p:grpSpPr>
        <p:sp>
          <p:nvSpPr>
            <p:cNvPr id="1076" name="Rectangle"/>
            <p:cNvSpPr/>
            <p:nvPr/>
          </p:nvSpPr>
          <p:spPr>
            <a:xfrm>
              <a:off x="-1" y="0"/>
              <a:ext cx="807845" cy="832399"/>
            </a:xfrm>
            <a:prstGeom prst="rect">
              <a:avLst/>
            </a:prstGeom>
            <a:gradFill flip="none" rotWithShape="1">
              <a:gsLst>
                <a:gs pos="0">
                  <a:schemeClr val="accent4">
                    <a:hueOff val="-206663"/>
                    <a:satOff val="29896"/>
                    <a:lumOff val="29240"/>
                  </a:schemeClr>
                </a:gs>
                <a:gs pos="35000">
                  <a:srgbClr val="D8C9EE"/>
                </a:gs>
                <a:gs pos="100000">
                  <a:schemeClr val="accent4">
                    <a:hueOff val="-242556"/>
                    <a:satOff val="32941"/>
                    <a:lumOff val="43328"/>
                  </a:schemeClr>
                </a:gs>
              </a:gsLst>
              <a:lin ang="16200000" scaled="0"/>
            </a:gradFill>
            <a:ln w="9525" cap="flat">
              <a:solidFill>
                <a:srgbClr val="7D60A0"/>
              </a:solidFill>
              <a:prstDash val="solid"/>
              <a:round/>
            </a:ln>
            <a:effectLst>
              <a:outerShdw sx="100000" sy="100000" kx="0" ky="0" algn="b" rotWithShape="0" blurRad="38100" dist="20000" dir="5400000">
                <a:srgbClr val="000000">
                  <a:alpha val="38000"/>
                </a:srgbClr>
              </a:outerShdw>
            </a:effectLst>
          </p:spPr>
          <p:txBody>
            <a:bodyPr wrap="square" lIns="45719" tIns="45719" rIns="45719" bIns="45719" numCol="1" anchor="ctr">
              <a:noAutofit/>
            </a:bodyPr>
            <a:lstStyle/>
            <a:p>
              <a:pPr algn="ctr">
                <a:defRPr baseline="30000" sz="2400"/>
              </a:pPr>
            </a:p>
          </p:txBody>
        </p:sp>
        <p:sp>
          <p:nvSpPr>
            <p:cNvPr id="1077" name="W1"/>
            <p:cNvSpPr txBox="1"/>
            <p:nvPr/>
          </p:nvSpPr>
          <p:spPr>
            <a:xfrm>
              <a:off x="50482" y="219964"/>
              <a:ext cx="706879" cy="39247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p>
              <a:pPr algn="ctr">
                <a:defRPr sz="2400"/>
              </a:pPr>
              <a:r>
                <a:t>W</a:t>
              </a:r>
              <a:r>
                <a:rPr baseline="30000"/>
                <a:t>1</a:t>
              </a:r>
            </a:p>
          </p:txBody>
        </p:sp>
      </p:grpSp>
      <p:grpSp>
        <p:nvGrpSpPr>
          <p:cNvPr id="1081" name="矩形 78"/>
          <p:cNvGrpSpPr/>
          <p:nvPr/>
        </p:nvGrpSpPr>
        <p:grpSpPr>
          <a:xfrm>
            <a:off x="3706746" y="3247771"/>
            <a:ext cx="807845" cy="832400"/>
            <a:chOff x="0" y="0"/>
            <a:chExt cx="807843" cy="832398"/>
          </a:xfrm>
        </p:grpSpPr>
        <p:sp>
          <p:nvSpPr>
            <p:cNvPr id="1079" name="Rectangle"/>
            <p:cNvSpPr/>
            <p:nvPr/>
          </p:nvSpPr>
          <p:spPr>
            <a:xfrm>
              <a:off x="-1" y="0"/>
              <a:ext cx="807845" cy="832399"/>
            </a:xfrm>
            <a:prstGeom prst="rect">
              <a:avLst/>
            </a:prstGeom>
            <a:gradFill flip="none" rotWithShape="1">
              <a:gsLst>
                <a:gs pos="0">
                  <a:schemeClr val="accent4">
                    <a:hueOff val="-206663"/>
                    <a:satOff val="29896"/>
                    <a:lumOff val="29240"/>
                  </a:schemeClr>
                </a:gs>
                <a:gs pos="35000">
                  <a:srgbClr val="D8C9EE"/>
                </a:gs>
                <a:gs pos="100000">
                  <a:schemeClr val="accent4">
                    <a:hueOff val="-242556"/>
                    <a:satOff val="32941"/>
                    <a:lumOff val="43328"/>
                  </a:schemeClr>
                </a:gs>
              </a:gsLst>
              <a:lin ang="16200000" scaled="0"/>
            </a:gradFill>
            <a:ln w="9525" cap="flat">
              <a:solidFill>
                <a:srgbClr val="7D60A0"/>
              </a:solidFill>
              <a:prstDash val="solid"/>
              <a:round/>
            </a:ln>
            <a:effectLst>
              <a:outerShdw sx="100000" sy="100000" kx="0" ky="0" algn="b" rotWithShape="0" blurRad="38100" dist="20000" dir="5400000">
                <a:srgbClr val="000000">
                  <a:alpha val="38000"/>
                </a:srgbClr>
              </a:outerShdw>
            </a:effectLst>
          </p:spPr>
          <p:txBody>
            <a:bodyPr wrap="square" lIns="45719" tIns="45719" rIns="45719" bIns="45719" numCol="1" anchor="ctr">
              <a:noAutofit/>
            </a:bodyPr>
            <a:lstStyle/>
            <a:p>
              <a:pPr algn="ctr">
                <a:defRPr baseline="30000" sz="2400"/>
              </a:pPr>
            </a:p>
          </p:txBody>
        </p:sp>
        <p:sp>
          <p:nvSpPr>
            <p:cNvPr id="1080" name="W2"/>
            <p:cNvSpPr txBox="1"/>
            <p:nvPr/>
          </p:nvSpPr>
          <p:spPr>
            <a:xfrm>
              <a:off x="50482" y="219964"/>
              <a:ext cx="706879" cy="39247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p>
              <a:pPr algn="ctr">
                <a:defRPr sz="2400"/>
              </a:pPr>
              <a:r>
                <a:t>W</a:t>
              </a:r>
              <a:r>
                <a:rPr baseline="30000"/>
                <a:t>2</a:t>
              </a:r>
            </a:p>
          </p:txBody>
        </p:sp>
      </p:grpSp>
      <p:grpSp>
        <p:nvGrpSpPr>
          <p:cNvPr id="1084" name="矩形 79"/>
          <p:cNvGrpSpPr/>
          <p:nvPr/>
        </p:nvGrpSpPr>
        <p:grpSpPr>
          <a:xfrm>
            <a:off x="5172752" y="3240872"/>
            <a:ext cx="807844" cy="832400"/>
            <a:chOff x="0" y="0"/>
            <a:chExt cx="807843" cy="832398"/>
          </a:xfrm>
        </p:grpSpPr>
        <p:sp>
          <p:nvSpPr>
            <p:cNvPr id="1082" name="Rectangle"/>
            <p:cNvSpPr/>
            <p:nvPr/>
          </p:nvSpPr>
          <p:spPr>
            <a:xfrm>
              <a:off x="-1" y="0"/>
              <a:ext cx="807845" cy="832399"/>
            </a:xfrm>
            <a:prstGeom prst="rect">
              <a:avLst/>
            </a:prstGeom>
            <a:gradFill flip="none" rotWithShape="1">
              <a:gsLst>
                <a:gs pos="0">
                  <a:schemeClr val="accent4">
                    <a:hueOff val="-206663"/>
                    <a:satOff val="29896"/>
                    <a:lumOff val="29240"/>
                  </a:schemeClr>
                </a:gs>
                <a:gs pos="35000">
                  <a:srgbClr val="D8C9EE"/>
                </a:gs>
                <a:gs pos="100000">
                  <a:schemeClr val="accent4">
                    <a:hueOff val="-242556"/>
                    <a:satOff val="32941"/>
                    <a:lumOff val="43328"/>
                  </a:schemeClr>
                </a:gs>
              </a:gsLst>
              <a:lin ang="16200000" scaled="0"/>
            </a:gradFill>
            <a:ln w="9525" cap="flat">
              <a:solidFill>
                <a:srgbClr val="7D60A0"/>
              </a:solidFill>
              <a:prstDash val="solid"/>
              <a:round/>
            </a:ln>
            <a:effectLst>
              <a:outerShdw sx="100000" sy="100000" kx="0" ky="0" algn="b" rotWithShape="0" blurRad="38100" dist="20000" dir="5400000">
                <a:srgbClr val="000000">
                  <a:alpha val="38000"/>
                </a:srgbClr>
              </a:outerShdw>
            </a:effectLst>
          </p:spPr>
          <p:txBody>
            <a:bodyPr wrap="square" lIns="45719" tIns="45719" rIns="45719" bIns="45719" numCol="1" anchor="ctr">
              <a:noAutofit/>
            </a:bodyPr>
            <a:lstStyle/>
            <a:p>
              <a:pPr algn="ctr">
                <a:defRPr baseline="30000" sz="2400"/>
              </a:pPr>
            </a:p>
          </p:txBody>
        </p:sp>
        <p:sp>
          <p:nvSpPr>
            <p:cNvPr id="1083" name="WL"/>
            <p:cNvSpPr txBox="1"/>
            <p:nvPr/>
          </p:nvSpPr>
          <p:spPr>
            <a:xfrm>
              <a:off x="50482" y="219964"/>
              <a:ext cx="706879" cy="39247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p>
              <a:pPr algn="ctr">
                <a:defRPr sz="2400"/>
              </a:pPr>
              <a:r>
                <a:t>W</a:t>
              </a:r>
              <a:r>
                <a:rPr baseline="30000"/>
                <a:t>L</a:t>
              </a:r>
            </a:p>
          </p:txBody>
        </p:sp>
      </p:grpSp>
      <p:grpSp>
        <p:nvGrpSpPr>
          <p:cNvPr id="1087" name="矩形 81"/>
          <p:cNvGrpSpPr/>
          <p:nvPr/>
        </p:nvGrpSpPr>
        <p:grpSpPr>
          <a:xfrm>
            <a:off x="4322226" y="3581167"/>
            <a:ext cx="450869" cy="854552"/>
            <a:chOff x="0" y="0"/>
            <a:chExt cx="450868" cy="854551"/>
          </a:xfrm>
        </p:grpSpPr>
        <p:sp>
          <p:nvSpPr>
            <p:cNvPr id="1085" name="Rectangle"/>
            <p:cNvSpPr/>
            <p:nvPr/>
          </p:nvSpPr>
          <p:spPr>
            <a:xfrm>
              <a:off x="-1" y="-1"/>
              <a:ext cx="450870" cy="854553"/>
            </a:xfrm>
            <a:prstGeom prst="rect">
              <a:avLst/>
            </a:prstGeom>
            <a:gradFill flip="none" rotWithShape="1">
              <a:gsLst>
                <a:gs pos="0">
                  <a:schemeClr val="accent6">
                    <a:hueOff val="-456778"/>
                    <a:satOff val="8290"/>
                    <a:lumOff val="24503"/>
                  </a:schemeClr>
                </a:gs>
                <a:gs pos="35000">
                  <a:srgbClr val="FFDECF"/>
                </a:gs>
                <a:gs pos="100000">
                  <a:schemeClr val="accent6">
                    <a:hueOff val="-556026"/>
                    <a:satOff val="8290"/>
                    <a:lumOff val="34267"/>
                  </a:schemeClr>
                </a:gs>
              </a:gsLst>
              <a:lin ang="16200000" scaled="0"/>
            </a:gradFill>
            <a:ln w="9525" cap="flat">
              <a:solidFill>
                <a:srgbClr val="F69240"/>
              </a:solidFill>
              <a:prstDash val="solid"/>
              <a:round/>
            </a:ln>
            <a:effectLst>
              <a:outerShdw sx="100000" sy="100000" kx="0" ky="0" algn="b" rotWithShape="0" blurRad="38100" dist="20000" dir="5400000">
                <a:srgbClr val="000000">
                  <a:alpha val="38000"/>
                </a:srgbClr>
              </a:outerShdw>
            </a:effectLst>
          </p:spPr>
          <p:txBody>
            <a:bodyPr wrap="square" lIns="45719" tIns="45719" rIns="45719" bIns="45719" numCol="1" anchor="ctr">
              <a:noAutofit/>
            </a:bodyPr>
            <a:lstStyle/>
            <a:p>
              <a:pPr algn="ctr">
                <a:defRPr baseline="30000" sz="2400"/>
              </a:pPr>
            </a:p>
          </p:txBody>
        </p:sp>
        <p:sp>
          <p:nvSpPr>
            <p:cNvPr id="1086" name="b2"/>
            <p:cNvSpPr txBox="1"/>
            <p:nvPr/>
          </p:nvSpPr>
          <p:spPr>
            <a:xfrm>
              <a:off x="50482" y="46890"/>
              <a:ext cx="349904" cy="76077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p>
              <a:pPr algn="ctr">
                <a:defRPr sz="2400"/>
              </a:pPr>
              <a:r>
                <a:t>b</a:t>
              </a:r>
              <a:r>
                <a:rPr baseline="30000"/>
                <a:t>2</a:t>
              </a:r>
            </a:p>
          </p:txBody>
        </p:sp>
      </p:grpSp>
      <p:grpSp>
        <p:nvGrpSpPr>
          <p:cNvPr id="1090" name="矩形 82"/>
          <p:cNvGrpSpPr/>
          <p:nvPr/>
        </p:nvGrpSpPr>
        <p:grpSpPr>
          <a:xfrm>
            <a:off x="5812125" y="3557659"/>
            <a:ext cx="450869" cy="854552"/>
            <a:chOff x="0" y="0"/>
            <a:chExt cx="450868" cy="854551"/>
          </a:xfrm>
        </p:grpSpPr>
        <p:sp>
          <p:nvSpPr>
            <p:cNvPr id="1088" name="Rectangle"/>
            <p:cNvSpPr/>
            <p:nvPr/>
          </p:nvSpPr>
          <p:spPr>
            <a:xfrm>
              <a:off x="-1" y="-1"/>
              <a:ext cx="450870" cy="854553"/>
            </a:xfrm>
            <a:prstGeom prst="rect">
              <a:avLst/>
            </a:prstGeom>
            <a:gradFill flip="none" rotWithShape="1">
              <a:gsLst>
                <a:gs pos="0">
                  <a:schemeClr val="accent6">
                    <a:hueOff val="-456778"/>
                    <a:satOff val="8290"/>
                    <a:lumOff val="24503"/>
                  </a:schemeClr>
                </a:gs>
                <a:gs pos="35000">
                  <a:srgbClr val="FFDECF"/>
                </a:gs>
                <a:gs pos="100000">
                  <a:schemeClr val="accent6">
                    <a:hueOff val="-556026"/>
                    <a:satOff val="8290"/>
                    <a:lumOff val="34267"/>
                  </a:schemeClr>
                </a:gs>
              </a:gsLst>
              <a:lin ang="16200000" scaled="0"/>
            </a:gradFill>
            <a:ln w="9525" cap="flat">
              <a:solidFill>
                <a:srgbClr val="F69240"/>
              </a:solidFill>
              <a:prstDash val="solid"/>
              <a:round/>
            </a:ln>
            <a:effectLst>
              <a:outerShdw sx="100000" sy="100000" kx="0" ky="0" algn="b" rotWithShape="0" blurRad="38100" dist="20000" dir="5400000">
                <a:srgbClr val="000000">
                  <a:alpha val="38000"/>
                </a:srgbClr>
              </a:outerShdw>
            </a:effectLst>
          </p:spPr>
          <p:txBody>
            <a:bodyPr wrap="square" lIns="45719" tIns="45719" rIns="45719" bIns="45719" numCol="1" anchor="ctr">
              <a:noAutofit/>
            </a:bodyPr>
            <a:lstStyle/>
            <a:p>
              <a:pPr algn="ctr">
                <a:defRPr baseline="30000" sz="2400"/>
              </a:pPr>
            </a:p>
          </p:txBody>
        </p:sp>
        <p:sp>
          <p:nvSpPr>
            <p:cNvPr id="1089" name="bL"/>
            <p:cNvSpPr txBox="1"/>
            <p:nvPr/>
          </p:nvSpPr>
          <p:spPr>
            <a:xfrm>
              <a:off x="50482" y="231040"/>
              <a:ext cx="349904" cy="39247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p>
              <a:pPr algn="ctr">
                <a:defRPr sz="2400"/>
              </a:pPr>
              <a:r>
                <a:t>b</a:t>
              </a:r>
              <a:r>
                <a:rPr baseline="30000"/>
                <a:t>L</a:t>
              </a:r>
            </a:p>
          </p:txBody>
        </p:sp>
      </p:grpSp>
      <p:grpSp>
        <p:nvGrpSpPr>
          <p:cNvPr id="1093" name="矩形 87"/>
          <p:cNvGrpSpPr/>
          <p:nvPr/>
        </p:nvGrpSpPr>
        <p:grpSpPr>
          <a:xfrm>
            <a:off x="2230672" y="4634813"/>
            <a:ext cx="441360" cy="877078"/>
            <a:chOff x="0" y="0"/>
            <a:chExt cx="441359" cy="877076"/>
          </a:xfrm>
        </p:grpSpPr>
        <p:sp>
          <p:nvSpPr>
            <p:cNvPr id="1091" name="Rectangle"/>
            <p:cNvSpPr/>
            <p:nvPr/>
          </p:nvSpPr>
          <p:spPr>
            <a:xfrm>
              <a:off x="-1" y="-1"/>
              <a:ext cx="441361" cy="877078"/>
            </a:xfrm>
            <a:prstGeom prst="rect">
              <a:avLst/>
            </a:prstGeom>
            <a:gradFill flip="none" rotWithShape="1">
              <a:gsLst>
                <a:gs pos="0">
                  <a:schemeClr val="accent5">
                    <a:hueOff val="249502"/>
                    <a:satOff val="48101"/>
                    <a:lumOff val="28891"/>
                  </a:schemeClr>
                </a:gs>
                <a:gs pos="35000">
                  <a:srgbClr val="BFEDFF"/>
                </a:gs>
                <a:gs pos="100000">
                  <a:schemeClr val="accent5">
                    <a:hueOff val="308963"/>
                    <a:satOff val="48101"/>
                    <a:lumOff val="41680"/>
                  </a:schemeClr>
                </a:gs>
              </a:gsLst>
              <a:lin ang="16200000" scaled="0"/>
            </a:gradFill>
            <a:ln w="9525" cap="flat">
              <a:solidFill>
                <a:srgbClr val="46AAC4"/>
              </a:solidFill>
              <a:prstDash val="solid"/>
              <a:round/>
            </a:ln>
            <a:effectLst>
              <a:outerShdw sx="100000" sy="100000" kx="0" ky="0" algn="b" rotWithShape="0" blurRad="38100" dist="20000" dir="5400000">
                <a:srgbClr val="000000">
                  <a:alpha val="38000"/>
                </a:srgbClr>
              </a:outerShdw>
            </a:effectLst>
          </p:spPr>
          <p:txBody>
            <a:bodyPr wrap="square" lIns="45719" tIns="45719" rIns="45719" bIns="45719" numCol="1" anchor="ctr">
              <a:noAutofit/>
            </a:bodyPr>
            <a:lstStyle/>
            <a:p>
              <a:pPr algn="ctr">
                <a:defRPr sz="2400"/>
              </a:pPr>
            </a:p>
          </p:txBody>
        </p:sp>
        <p:sp>
          <p:nvSpPr>
            <p:cNvPr id="1092" name="x"/>
            <p:cNvSpPr txBox="1"/>
            <p:nvPr/>
          </p:nvSpPr>
          <p:spPr>
            <a:xfrm>
              <a:off x="50482" y="242303"/>
              <a:ext cx="340395" cy="39247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sz="2400"/>
              </a:lvl1pPr>
            </a:lstStyle>
            <a:p>
              <a:pPr/>
              <a:r>
                <a:t>x</a:t>
              </a:r>
            </a:p>
          </p:txBody>
        </p:sp>
      </p:grpSp>
      <p:grpSp>
        <p:nvGrpSpPr>
          <p:cNvPr id="1096" name="矩形 88"/>
          <p:cNvGrpSpPr/>
          <p:nvPr/>
        </p:nvGrpSpPr>
        <p:grpSpPr>
          <a:xfrm>
            <a:off x="3540087" y="4634813"/>
            <a:ext cx="441360" cy="877078"/>
            <a:chOff x="0" y="0"/>
            <a:chExt cx="441359" cy="877076"/>
          </a:xfrm>
        </p:grpSpPr>
        <p:sp>
          <p:nvSpPr>
            <p:cNvPr id="1094" name="Rectangle"/>
            <p:cNvSpPr/>
            <p:nvPr/>
          </p:nvSpPr>
          <p:spPr>
            <a:xfrm>
              <a:off x="-1" y="-1"/>
              <a:ext cx="441361" cy="877078"/>
            </a:xfrm>
            <a:prstGeom prst="rect">
              <a:avLst/>
            </a:prstGeom>
            <a:gradFill flip="none" rotWithShape="1">
              <a:gsLst>
                <a:gs pos="0">
                  <a:schemeClr val="accent5">
                    <a:hueOff val="249502"/>
                    <a:satOff val="48101"/>
                    <a:lumOff val="28891"/>
                  </a:schemeClr>
                </a:gs>
                <a:gs pos="35000">
                  <a:srgbClr val="BFEDFF"/>
                </a:gs>
                <a:gs pos="100000">
                  <a:schemeClr val="accent5">
                    <a:hueOff val="308963"/>
                    <a:satOff val="48101"/>
                    <a:lumOff val="41680"/>
                  </a:schemeClr>
                </a:gs>
              </a:gsLst>
              <a:lin ang="16200000" scaled="0"/>
            </a:gradFill>
            <a:ln w="9525" cap="flat">
              <a:solidFill>
                <a:srgbClr val="46AAC4"/>
              </a:solidFill>
              <a:prstDash val="solid"/>
              <a:round/>
            </a:ln>
            <a:effectLst>
              <a:outerShdw sx="100000" sy="100000" kx="0" ky="0" algn="b" rotWithShape="0" blurRad="38100" dist="20000" dir="5400000">
                <a:srgbClr val="000000">
                  <a:alpha val="38000"/>
                </a:srgbClr>
              </a:outerShdw>
            </a:effectLst>
          </p:spPr>
          <p:txBody>
            <a:bodyPr wrap="square" lIns="45719" tIns="45719" rIns="45719" bIns="45719" numCol="1" anchor="ctr">
              <a:noAutofit/>
            </a:bodyPr>
            <a:lstStyle/>
            <a:p>
              <a:pPr algn="ctr">
                <a:defRPr baseline="30000" sz="2400"/>
              </a:pPr>
            </a:p>
          </p:txBody>
        </p:sp>
        <p:sp>
          <p:nvSpPr>
            <p:cNvPr id="1095" name="a1"/>
            <p:cNvSpPr txBox="1"/>
            <p:nvPr/>
          </p:nvSpPr>
          <p:spPr>
            <a:xfrm>
              <a:off x="50482" y="58153"/>
              <a:ext cx="340395" cy="76077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p>
              <a:pPr algn="ctr">
                <a:defRPr sz="2400"/>
              </a:pPr>
              <a:r>
                <a:t>a</a:t>
              </a:r>
              <a:r>
                <a:rPr baseline="30000"/>
                <a:t>1</a:t>
              </a:r>
            </a:p>
          </p:txBody>
        </p:sp>
      </p:grpSp>
      <p:grpSp>
        <p:nvGrpSpPr>
          <p:cNvPr id="1099" name="矩形 89"/>
          <p:cNvGrpSpPr/>
          <p:nvPr/>
        </p:nvGrpSpPr>
        <p:grpSpPr>
          <a:xfrm>
            <a:off x="4875210" y="4648553"/>
            <a:ext cx="441360" cy="877077"/>
            <a:chOff x="0" y="0"/>
            <a:chExt cx="441359" cy="877076"/>
          </a:xfrm>
        </p:grpSpPr>
        <p:sp>
          <p:nvSpPr>
            <p:cNvPr id="1097" name="Rectangle"/>
            <p:cNvSpPr/>
            <p:nvPr/>
          </p:nvSpPr>
          <p:spPr>
            <a:xfrm>
              <a:off x="-1" y="-1"/>
              <a:ext cx="441361" cy="877078"/>
            </a:xfrm>
            <a:prstGeom prst="rect">
              <a:avLst/>
            </a:prstGeom>
            <a:gradFill flip="none" rotWithShape="1">
              <a:gsLst>
                <a:gs pos="0">
                  <a:schemeClr val="accent5">
                    <a:hueOff val="249502"/>
                    <a:satOff val="48101"/>
                    <a:lumOff val="28891"/>
                  </a:schemeClr>
                </a:gs>
                <a:gs pos="35000">
                  <a:srgbClr val="BFEDFF"/>
                </a:gs>
                <a:gs pos="100000">
                  <a:schemeClr val="accent5">
                    <a:hueOff val="308963"/>
                    <a:satOff val="48101"/>
                    <a:lumOff val="41680"/>
                  </a:schemeClr>
                </a:gs>
              </a:gsLst>
              <a:lin ang="16200000" scaled="0"/>
            </a:gradFill>
            <a:ln w="9525" cap="flat">
              <a:solidFill>
                <a:srgbClr val="46AAC4"/>
              </a:solidFill>
              <a:prstDash val="solid"/>
              <a:round/>
            </a:ln>
            <a:effectLst>
              <a:outerShdw sx="100000" sy="100000" kx="0" ky="0" algn="b" rotWithShape="0" blurRad="38100" dist="20000" dir="5400000">
                <a:srgbClr val="000000">
                  <a:alpha val="38000"/>
                </a:srgbClr>
              </a:outerShdw>
            </a:effectLst>
          </p:spPr>
          <p:txBody>
            <a:bodyPr wrap="square" lIns="45719" tIns="45719" rIns="45719" bIns="45719" numCol="1" anchor="ctr">
              <a:noAutofit/>
            </a:bodyPr>
            <a:lstStyle/>
            <a:p>
              <a:pPr algn="ctr">
                <a:defRPr baseline="30000" sz="2400"/>
              </a:pPr>
            </a:p>
          </p:txBody>
        </p:sp>
        <p:sp>
          <p:nvSpPr>
            <p:cNvPr id="1098" name="a2"/>
            <p:cNvSpPr txBox="1"/>
            <p:nvPr/>
          </p:nvSpPr>
          <p:spPr>
            <a:xfrm>
              <a:off x="50482" y="58153"/>
              <a:ext cx="340395" cy="76077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p>
              <a:pPr algn="ctr">
                <a:defRPr sz="2400"/>
              </a:pPr>
              <a:r>
                <a:t>a</a:t>
              </a:r>
              <a:r>
                <a:rPr baseline="30000"/>
                <a:t>2</a:t>
              </a:r>
            </a:p>
          </p:txBody>
        </p:sp>
      </p:grpSp>
      <p:grpSp>
        <p:nvGrpSpPr>
          <p:cNvPr id="1102" name="矩形 91"/>
          <p:cNvGrpSpPr/>
          <p:nvPr/>
        </p:nvGrpSpPr>
        <p:grpSpPr>
          <a:xfrm>
            <a:off x="6464825" y="4643497"/>
            <a:ext cx="441360" cy="877077"/>
            <a:chOff x="0" y="0"/>
            <a:chExt cx="441359" cy="877076"/>
          </a:xfrm>
        </p:grpSpPr>
        <p:sp>
          <p:nvSpPr>
            <p:cNvPr id="1100" name="Rectangle"/>
            <p:cNvSpPr/>
            <p:nvPr/>
          </p:nvSpPr>
          <p:spPr>
            <a:xfrm>
              <a:off x="-1" y="-1"/>
              <a:ext cx="441361" cy="877078"/>
            </a:xfrm>
            <a:prstGeom prst="rect">
              <a:avLst/>
            </a:prstGeom>
            <a:gradFill flip="none" rotWithShape="1">
              <a:gsLst>
                <a:gs pos="0">
                  <a:schemeClr val="accent5">
                    <a:hueOff val="249502"/>
                    <a:satOff val="48101"/>
                    <a:lumOff val="28891"/>
                  </a:schemeClr>
                </a:gs>
                <a:gs pos="35000">
                  <a:srgbClr val="BFEDFF"/>
                </a:gs>
                <a:gs pos="100000">
                  <a:schemeClr val="accent5">
                    <a:hueOff val="308963"/>
                    <a:satOff val="48101"/>
                    <a:lumOff val="41680"/>
                  </a:schemeClr>
                </a:gs>
              </a:gsLst>
              <a:lin ang="16200000" scaled="0"/>
            </a:gradFill>
            <a:ln w="9525" cap="flat">
              <a:solidFill>
                <a:srgbClr val="46AAC4"/>
              </a:solidFill>
              <a:prstDash val="solid"/>
              <a:round/>
            </a:ln>
            <a:effectLst>
              <a:outerShdw sx="100000" sy="100000" kx="0" ky="0" algn="b" rotWithShape="0" blurRad="38100" dist="20000" dir="5400000">
                <a:srgbClr val="000000">
                  <a:alpha val="38000"/>
                </a:srgbClr>
              </a:outerShdw>
            </a:effectLst>
          </p:spPr>
          <p:txBody>
            <a:bodyPr wrap="square" lIns="45719" tIns="45719" rIns="45719" bIns="45719" numCol="1" anchor="ctr">
              <a:noAutofit/>
            </a:bodyPr>
            <a:lstStyle/>
            <a:p>
              <a:pPr algn="ctr">
                <a:defRPr baseline="30000" sz="2400"/>
              </a:pPr>
            </a:p>
          </p:txBody>
        </p:sp>
        <p:sp>
          <p:nvSpPr>
            <p:cNvPr id="1101" name="y"/>
            <p:cNvSpPr txBox="1"/>
            <p:nvPr/>
          </p:nvSpPr>
          <p:spPr>
            <a:xfrm>
              <a:off x="50482" y="242303"/>
              <a:ext cx="340395" cy="39247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sz="2400"/>
              </a:lvl1pPr>
            </a:lstStyle>
            <a:p>
              <a:pPr/>
              <a:r>
                <a:t>y</a:t>
              </a:r>
            </a:p>
          </p:txBody>
        </p:sp>
      </p:grpSp>
      <p:grpSp>
        <p:nvGrpSpPr>
          <p:cNvPr id="1114" name="群組 3"/>
          <p:cNvGrpSpPr/>
          <p:nvPr/>
        </p:nvGrpSpPr>
        <p:grpSpPr>
          <a:xfrm>
            <a:off x="162372" y="5713865"/>
            <a:ext cx="3091708" cy="877077"/>
            <a:chOff x="0" y="0"/>
            <a:chExt cx="3091706" cy="877076"/>
          </a:xfrm>
        </p:grpSpPr>
        <p:grpSp>
          <p:nvGrpSpPr>
            <p:cNvPr id="1105" name="矩形 70"/>
            <p:cNvGrpSpPr/>
            <p:nvPr/>
          </p:nvGrpSpPr>
          <p:grpSpPr>
            <a:xfrm>
              <a:off x="2281955" y="1802"/>
              <a:ext cx="450869" cy="854553"/>
              <a:chOff x="0" y="0"/>
              <a:chExt cx="450868" cy="854551"/>
            </a:xfrm>
          </p:grpSpPr>
          <p:sp>
            <p:nvSpPr>
              <p:cNvPr id="1103" name="Rectangle"/>
              <p:cNvSpPr/>
              <p:nvPr/>
            </p:nvSpPr>
            <p:spPr>
              <a:xfrm>
                <a:off x="-1" y="-1"/>
                <a:ext cx="450870" cy="854553"/>
              </a:xfrm>
              <a:prstGeom prst="rect">
                <a:avLst/>
              </a:prstGeom>
              <a:gradFill flip="none" rotWithShape="1">
                <a:gsLst>
                  <a:gs pos="0">
                    <a:schemeClr val="accent6">
                      <a:hueOff val="-456778"/>
                      <a:satOff val="8290"/>
                      <a:lumOff val="24503"/>
                    </a:schemeClr>
                  </a:gs>
                  <a:gs pos="35000">
                    <a:srgbClr val="FFDECF"/>
                  </a:gs>
                  <a:gs pos="100000">
                    <a:schemeClr val="accent6">
                      <a:hueOff val="-556026"/>
                      <a:satOff val="8290"/>
                      <a:lumOff val="34267"/>
                    </a:schemeClr>
                  </a:gs>
                </a:gsLst>
                <a:lin ang="16200000" scaled="0"/>
              </a:gradFill>
              <a:ln w="9525" cap="flat">
                <a:solidFill>
                  <a:srgbClr val="F69240"/>
                </a:solidFill>
                <a:prstDash val="solid"/>
                <a:round/>
              </a:ln>
              <a:effectLst>
                <a:outerShdw sx="100000" sy="100000" kx="0" ky="0" algn="b" rotWithShape="0" blurRad="38100" dist="20000" dir="5400000">
                  <a:srgbClr val="000000">
                    <a:alpha val="38000"/>
                  </a:srgbClr>
                </a:outerShdw>
              </a:effectLst>
            </p:spPr>
            <p:txBody>
              <a:bodyPr wrap="square" lIns="45719" tIns="45719" rIns="45719" bIns="45719" numCol="1" anchor="ctr">
                <a:noAutofit/>
              </a:bodyPr>
              <a:lstStyle/>
              <a:p>
                <a:pPr algn="ctr">
                  <a:defRPr baseline="30000" sz="2400"/>
                </a:pPr>
              </a:p>
            </p:txBody>
          </p:sp>
          <p:sp>
            <p:nvSpPr>
              <p:cNvPr id="1104" name="b1"/>
              <p:cNvSpPr txBox="1"/>
              <p:nvPr/>
            </p:nvSpPr>
            <p:spPr>
              <a:xfrm>
                <a:off x="50482" y="46890"/>
                <a:ext cx="349904" cy="76077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p>
                <a:pPr algn="ctr">
                  <a:defRPr sz="2400"/>
                </a:pPr>
                <a:r>
                  <a:t>b</a:t>
                </a:r>
                <a:r>
                  <a:rPr baseline="30000"/>
                  <a:t>1</a:t>
                </a:r>
              </a:p>
            </p:txBody>
          </p:sp>
        </p:grpSp>
        <p:grpSp>
          <p:nvGrpSpPr>
            <p:cNvPr id="1108" name="矩形 142"/>
            <p:cNvGrpSpPr/>
            <p:nvPr/>
          </p:nvGrpSpPr>
          <p:grpSpPr>
            <a:xfrm>
              <a:off x="460470" y="23955"/>
              <a:ext cx="807843" cy="832400"/>
              <a:chOff x="0" y="0"/>
              <a:chExt cx="807842" cy="832398"/>
            </a:xfrm>
          </p:grpSpPr>
          <p:sp>
            <p:nvSpPr>
              <p:cNvPr id="1106" name="Rectangle"/>
              <p:cNvSpPr/>
              <p:nvPr/>
            </p:nvSpPr>
            <p:spPr>
              <a:xfrm>
                <a:off x="0" y="0"/>
                <a:ext cx="807843" cy="832399"/>
              </a:xfrm>
              <a:prstGeom prst="rect">
                <a:avLst/>
              </a:prstGeom>
              <a:gradFill flip="none" rotWithShape="1">
                <a:gsLst>
                  <a:gs pos="0">
                    <a:schemeClr val="accent4">
                      <a:hueOff val="-206663"/>
                      <a:satOff val="29896"/>
                      <a:lumOff val="29240"/>
                    </a:schemeClr>
                  </a:gs>
                  <a:gs pos="35000">
                    <a:srgbClr val="D8C9EE"/>
                  </a:gs>
                  <a:gs pos="100000">
                    <a:schemeClr val="accent4">
                      <a:hueOff val="-242556"/>
                      <a:satOff val="32941"/>
                      <a:lumOff val="43328"/>
                    </a:schemeClr>
                  </a:gs>
                </a:gsLst>
                <a:lin ang="16200000" scaled="0"/>
              </a:gradFill>
              <a:ln w="9525" cap="flat">
                <a:solidFill>
                  <a:srgbClr val="7D60A0"/>
                </a:solidFill>
                <a:prstDash val="solid"/>
                <a:round/>
              </a:ln>
              <a:effectLst>
                <a:outerShdw sx="100000" sy="100000" kx="0" ky="0" algn="b" rotWithShape="0" blurRad="38100" dist="20000" dir="5400000">
                  <a:srgbClr val="000000">
                    <a:alpha val="38000"/>
                  </a:srgbClr>
                </a:outerShdw>
              </a:effectLst>
            </p:spPr>
            <p:txBody>
              <a:bodyPr wrap="square" lIns="45719" tIns="45719" rIns="45719" bIns="45719" numCol="1" anchor="ctr">
                <a:noAutofit/>
              </a:bodyPr>
              <a:lstStyle/>
              <a:p>
                <a:pPr algn="ctr">
                  <a:defRPr baseline="30000" sz="2400"/>
                </a:pPr>
              </a:p>
            </p:txBody>
          </p:sp>
          <p:sp>
            <p:nvSpPr>
              <p:cNvPr id="1107" name="W1"/>
              <p:cNvSpPr txBox="1"/>
              <p:nvPr/>
            </p:nvSpPr>
            <p:spPr>
              <a:xfrm>
                <a:off x="50482" y="219964"/>
                <a:ext cx="706879" cy="39247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p>
                <a:pPr algn="ctr">
                  <a:defRPr sz="2400"/>
                </a:pPr>
                <a:r>
                  <a:t>W</a:t>
                </a:r>
                <a:r>
                  <a:rPr baseline="30000"/>
                  <a:t>1</a:t>
                </a:r>
              </a:p>
            </p:txBody>
          </p:sp>
        </p:grpSp>
        <p:grpSp>
          <p:nvGrpSpPr>
            <p:cNvPr id="1111" name="矩形 143"/>
            <p:cNvGrpSpPr/>
            <p:nvPr/>
          </p:nvGrpSpPr>
          <p:grpSpPr>
            <a:xfrm>
              <a:off x="1361411" y="0"/>
              <a:ext cx="441360" cy="877077"/>
              <a:chOff x="0" y="0"/>
              <a:chExt cx="441359" cy="877076"/>
            </a:xfrm>
          </p:grpSpPr>
          <p:sp>
            <p:nvSpPr>
              <p:cNvPr id="1109" name="Rectangle"/>
              <p:cNvSpPr/>
              <p:nvPr/>
            </p:nvSpPr>
            <p:spPr>
              <a:xfrm>
                <a:off x="-1" y="-1"/>
                <a:ext cx="441361" cy="877078"/>
              </a:xfrm>
              <a:prstGeom prst="rect">
                <a:avLst/>
              </a:prstGeom>
              <a:gradFill flip="none" rotWithShape="1">
                <a:gsLst>
                  <a:gs pos="0">
                    <a:schemeClr val="accent5">
                      <a:hueOff val="249502"/>
                      <a:satOff val="48101"/>
                      <a:lumOff val="28891"/>
                    </a:schemeClr>
                  </a:gs>
                  <a:gs pos="35000">
                    <a:srgbClr val="BFEDFF"/>
                  </a:gs>
                  <a:gs pos="100000">
                    <a:schemeClr val="accent5">
                      <a:hueOff val="308963"/>
                      <a:satOff val="48101"/>
                      <a:lumOff val="41680"/>
                    </a:schemeClr>
                  </a:gs>
                </a:gsLst>
                <a:lin ang="16200000" scaled="0"/>
              </a:gradFill>
              <a:ln w="9525" cap="flat">
                <a:solidFill>
                  <a:srgbClr val="46AAC4"/>
                </a:solidFill>
                <a:prstDash val="solid"/>
                <a:round/>
              </a:ln>
              <a:effectLst>
                <a:outerShdw sx="100000" sy="100000" kx="0" ky="0" algn="b" rotWithShape="0" blurRad="38100" dist="20000" dir="5400000">
                  <a:srgbClr val="000000">
                    <a:alpha val="38000"/>
                  </a:srgbClr>
                </a:outerShdw>
              </a:effectLst>
            </p:spPr>
            <p:txBody>
              <a:bodyPr wrap="square" lIns="45719" tIns="45719" rIns="45719" bIns="45719" numCol="1" anchor="ctr">
                <a:noAutofit/>
              </a:bodyPr>
              <a:lstStyle/>
              <a:p>
                <a:pPr algn="ctr">
                  <a:defRPr sz="2400"/>
                </a:pPr>
              </a:p>
            </p:txBody>
          </p:sp>
          <p:sp>
            <p:nvSpPr>
              <p:cNvPr id="1110" name="x"/>
              <p:cNvSpPr txBox="1"/>
              <p:nvPr/>
            </p:nvSpPr>
            <p:spPr>
              <a:xfrm>
                <a:off x="50482" y="242303"/>
                <a:ext cx="340395" cy="39247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sz="2400"/>
                </a:lvl1pPr>
              </a:lstStyle>
              <a:p>
                <a:pPr/>
                <a:r>
                  <a:t>x</a:t>
                </a:r>
              </a:p>
            </p:txBody>
          </p:sp>
        </p:grpSp>
        <p:sp>
          <p:nvSpPr>
            <p:cNvPr id="1112" name="文字方塊 2"/>
            <p:cNvSpPr txBox="1"/>
            <p:nvPr/>
          </p:nvSpPr>
          <p:spPr>
            <a:xfrm>
              <a:off x="1907771" y="195603"/>
              <a:ext cx="269182" cy="39247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lgn="ctr">
                <a:defRPr sz="2400"/>
              </a:lvl1pPr>
            </a:lstStyle>
            <a:p>
              <a:pPr/>
              <a:r>
                <a:t>+</a:t>
              </a:r>
            </a:p>
          </p:txBody>
        </p:sp>
        <p:sp>
          <p:nvSpPr>
            <p:cNvPr id="1113" name="文字方塊 144"/>
            <p:cNvSpPr txBox="1"/>
            <p:nvPr/>
          </p:nvSpPr>
          <p:spPr>
            <a:xfrm>
              <a:off x="0" y="253872"/>
              <a:ext cx="3091707" cy="259995"/>
            </a:xfrm>
            <a:prstGeom prst="rect">
              <a:avLst/>
            </a:prstGeom>
            <a:noFill/>
            <a:ln w="12700" cap="flat">
              <a:noFill/>
              <a:miter lim="400000"/>
            </a:ln>
            <a:effectLst/>
          </p:spPr>
          <p:txBody>
            <a:bodyPr wrap="none" lIns="0" tIns="0" rIns="0" bIns="0">
              <a:spAutoFit/>
            </a:bodyPr>
            <a:lstStyle/>
            <a:p>
              <a:pPr defTabSz="914400" latinLnBrk="1">
                <a:defRPr sz="1800"/>
              </a:pPr>
              <a14:m>
                <m:oMathPara>
                  <m:oMathParaPr>
                    <m:jc m:val="centerGroup"/>
                  </m:oMathParaPr>
                  <m:oMath>
                    <m:r>
                      <a:rPr xmlns:a="http://schemas.openxmlformats.org/drawingml/2006/main" sz="2400" i="1">
                        <a:solidFill>
                          <a:srgbClr val="000000"/>
                        </a:solidFill>
                        <a:latin typeface="Cambria Math" panose="02040503050406030204" pitchFamily="18" charset="0"/>
                      </a:rPr>
                      <m:t>𝜎</m:t>
                    </m:r>
                    <m:d>
                      <m:dPr>
                        <m:ctrlPr>
                          <a:rPr xmlns:a="http://schemas.openxmlformats.org/drawingml/2006/main" sz="2400" i="1">
                            <a:solidFill>
                              <a:srgbClr val="000000"/>
                            </a:solidFill>
                            <a:latin typeface="Cambria Math" panose="02040503050406030204" pitchFamily="18" charset="0"/>
                          </a:rPr>
                        </m:ctrlPr>
                      </m:dPr>
                      <m:e>
                        <m:r>
                          <a:rPr xmlns:a="http://schemas.openxmlformats.org/drawingml/2006/main" sz="2400" i="1">
                            <a:solidFill>
                              <a:srgbClr val="000000"/>
                            </a:solidFill>
                            <a:latin typeface="Cambria Math" panose="02040503050406030204" pitchFamily="18" charset="0"/>
                          </a:rPr>
                          <m:t/>
                        </m:r>
                        <m:r>
                          <a:rPr xmlns:a="http://schemas.openxmlformats.org/drawingml/2006/main" sz="2400" i="1">
                            <a:solidFill>
                              <a:srgbClr val="000000"/>
                            </a:solidFill>
                            <a:latin typeface="Cambria Math" panose="02040503050406030204" pitchFamily="18" charset="0"/>
                          </a:rPr>
                          <m:t/>
                        </m:r>
                        <m:r>
                          <a:rPr xmlns:a="http://schemas.openxmlformats.org/drawingml/2006/main" sz="2400" i="1">
                            <a:solidFill>
                              <a:srgbClr val="000000"/>
                            </a:solidFill>
                            <a:latin typeface="Cambria Math" panose="02040503050406030204" pitchFamily="18" charset="0"/>
                          </a:rPr>
                          <m:t/>
                        </m:r>
                        <m:r>
                          <a:rPr xmlns:a="http://schemas.openxmlformats.org/drawingml/2006/main" sz="2400" i="1">
                            <a:solidFill>
                              <a:srgbClr val="000000"/>
                            </a:solidFill>
                            <a:latin typeface="Cambria Math" panose="02040503050406030204" pitchFamily="18" charset="0"/>
                          </a:rPr>
                          <m:t/>
                        </m:r>
                        <m:r>
                          <a:rPr xmlns:a="http://schemas.openxmlformats.org/drawingml/2006/main" sz="2400" i="1">
                            <a:solidFill>
                              <a:srgbClr val="000000"/>
                            </a:solidFill>
                            <a:latin typeface="Cambria Math" panose="02040503050406030204" pitchFamily="18" charset="0"/>
                          </a:rPr>
                          <m:t/>
                        </m:r>
                        <m:r>
                          <a:rPr xmlns:a="http://schemas.openxmlformats.org/drawingml/2006/main" sz="2400" i="1">
                            <a:solidFill>
                              <a:srgbClr val="000000"/>
                            </a:solidFill>
                            <a:latin typeface="Cambria Math" panose="02040503050406030204" pitchFamily="18" charset="0"/>
                          </a:rPr>
                          <m:t/>
                        </m:r>
                        <m:r>
                          <a:rPr xmlns:a="http://schemas.openxmlformats.org/drawingml/2006/main" sz="2400" i="1">
                            <a:solidFill>
                              <a:srgbClr val="000000"/>
                            </a:solidFill>
                            <a:latin typeface="Cambria Math" panose="02040503050406030204" pitchFamily="18" charset="0"/>
                          </a:rPr>
                          <m:t/>
                        </m:r>
                        <m:r>
                          <a:rPr xmlns:a="http://schemas.openxmlformats.org/drawingml/2006/main" sz="2400" i="1">
                            <a:solidFill>
                              <a:srgbClr val="000000"/>
                            </a:solidFill>
                            <a:latin typeface="Cambria Math" panose="02040503050406030204" pitchFamily="18" charset="0"/>
                          </a:rPr>
                          <m:t/>
                        </m:r>
                        <m:r>
                          <a:rPr xmlns:a="http://schemas.openxmlformats.org/drawingml/2006/main" sz="2400" i="1">
                            <a:solidFill>
                              <a:srgbClr val="000000"/>
                            </a:solidFill>
                            <a:latin typeface="Cambria Math" panose="02040503050406030204" pitchFamily="18" charset="0"/>
                          </a:rPr>
                          <m:t/>
                        </m:r>
                        <m:r>
                          <a:rPr xmlns:a="http://schemas.openxmlformats.org/drawingml/2006/main" sz="2400" i="1">
                            <a:solidFill>
                              <a:srgbClr val="000000"/>
                            </a:solidFill>
                            <a:latin typeface="Cambria Math" panose="02040503050406030204" pitchFamily="18" charset="0"/>
                          </a:rPr>
                          <m:t/>
                        </m:r>
                        <m:r>
                          <a:rPr xmlns:a="http://schemas.openxmlformats.org/drawingml/2006/main" sz="2400" i="1">
                            <a:solidFill>
                              <a:srgbClr val="000000"/>
                            </a:solidFill>
                            <a:latin typeface="Cambria Math" panose="02040503050406030204" pitchFamily="18" charset="0"/>
                          </a:rPr>
                          <m:t/>
                        </m:r>
                        <m:r>
                          <a:rPr xmlns:a="http://schemas.openxmlformats.org/drawingml/2006/main" sz="2400" i="1">
                            <a:solidFill>
                              <a:srgbClr val="000000"/>
                            </a:solidFill>
                            <a:latin typeface="Cambria Math" panose="02040503050406030204" pitchFamily="18" charset="0"/>
                          </a:rPr>
                          <m:t/>
                        </m:r>
                        <m:r>
                          <a:rPr xmlns:a="http://schemas.openxmlformats.org/drawingml/2006/main" sz="2400" i="1">
                            <a:solidFill>
                              <a:srgbClr val="000000"/>
                            </a:solidFill>
                            <a:latin typeface="Cambria Math" panose="02040503050406030204" pitchFamily="18" charset="0"/>
                          </a:rPr>
                          <m:t/>
                        </m:r>
                        <m:r>
                          <a:rPr xmlns:a="http://schemas.openxmlformats.org/drawingml/2006/main" sz="2400" i="1">
                            <a:solidFill>
                              <a:srgbClr val="000000"/>
                            </a:solidFill>
                            <a:latin typeface="Cambria Math" panose="02040503050406030204" pitchFamily="18" charset="0"/>
                          </a:rPr>
                          <m:t/>
                        </m:r>
                        <m:r>
                          <a:rPr xmlns:a="http://schemas.openxmlformats.org/drawingml/2006/main" sz="2400" i="1">
                            <a:solidFill>
                              <a:srgbClr val="000000"/>
                            </a:solidFill>
                            <a:latin typeface="Cambria Math" panose="02040503050406030204" pitchFamily="18" charset="0"/>
                          </a:rPr>
                          <m:t/>
                        </m:r>
                        <m:r>
                          <a:rPr xmlns:a="http://schemas.openxmlformats.org/drawingml/2006/main" sz="2400" i="1">
                            <a:solidFill>
                              <a:srgbClr val="000000"/>
                            </a:solidFill>
                            <a:latin typeface="Cambria Math" panose="02040503050406030204" pitchFamily="18" charset="0"/>
                          </a:rPr>
                          <m:t/>
                        </m:r>
                        <m:r>
                          <a:rPr xmlns:a="http://schemas.openxmlformats.org/drawingml/2006/main" sz="2400" i="1">
                            <a:solidFill>
                              <a:srgbClr val="000000"/>
                            </a:solidFill>
                            <a:latin typeface="Cambria Math" panose="02040503050406030204" pitchFamily="18" charset="0"/>
                          </a:rPr>
                          <m:t/>
                        </m:r>
                        <m:r>
                          <a:rPr xmlns:a="http://schemas.openxmlformats.org/drawingml/2006/main" sz="2400" i="1">
                            <a:solidFill>
                              <a:srgbClr val="000000"/>
                            </a:solidFill>
                            <a:latin typeface="Cambria Math" panose="02040503050406030204" pitchFamily="18" charset="0"/>
                          </a:rPr>
                          <m:t/>
                        </m:r>
                        <m:r>
                          <a:rPr xmlns:a="http://schemas.openxmlformats.org/drawingml/2006/main" sz="2400" i="1">
                            <a:solidFill>
                              <a:srgbClr val="000000"/>
                            </a:solidFill>
                            <a:latin typeface="Cambria Math" panose="02040503050406030204" pitchFamily="18" charset="0"/>
                          </a:rPr>
                          <m:t/>
                        </m:r>
                        <m:r>
                          <a:rPr xmlns:a="http://schemas.openxmlformats.org/drawingml/2006/main" sz="2400" i="1">
                            <a:solidFill>
                              <a:srgbClr val="000000"/>
                            </a:solidFill>
                            <a:latin typeface="Cambria Math" panose="02040503050406030204" pitchFamily="18" charset="0"/>
                          </a:rPr>
                          <m:t/>
                        </m:r>
                        <m:r>
                          <a:rPr xmlns:a="http://schemas.openxmlformats.org/drawingml/2006/main" sz="2400" i="1">
                            <a:solidFill>
                              <a:srgbClr val="000000"/>
                            </a:solidFill>
                            <a:latin typeface="Cambria Math" panose="02040503050406030204" pitchFamily="18" charset="0"/>
                          </a:rPr>
                          <m:t/>
                        </m:r>
                        <m:r>
                          <a:rPr xmlns:a="http://schemas.openxmlformats.org/drawingml/2006/main" sz="2400" i="1">
                            <a:solidFill>
                              <a:srgbClr val="000000"/>
                            </a:solidFill>
                            <a:latin typeface="Cambria Math" panose="02040503050406030204" pitchFamily="18" charset="0"/>
                          </a:rPr>
                          <m:t/>
                        </m:r>
                        <m:r>
                          <a:rPr xmlns:a="http://schemas.openxmlformats.org/drawingml/2006/main" sz="2400" i="1">
                            <a:solidFill>
                              <a:srgbClr val="000000"/>
                            </a:solidFill>
                            <a:latin typeface="Cambria Math" panose="02040503050406030204" pitchFamily="18" charset="0"/>
                          </a:rPr>
                          <m:t/>
                        </m:r>
                        <m:r>
                          <a:rPr xmlns:a="http://schemas.openxmlformats.org/drawingml/2006/main" sz="2400" i="1">
                            <a:solidFill>
                              <a:srgbClr val="000000"/>
                            </a:solidFill>
                            <a:latin typeface="Cambria Math" panose="02040503050406030204" pitchFamily="18" charset="0"/>
                          </a:rPr>
                          <m:t/>
                        </m:r>
                        <m:r>
                          <a:rPr xmlns:a="http://schemas.openxmlformats.org/drawingml/2006/main" sz="2400" i="1">
                            <a:solidFill>
                              <a:srgbClr val="000000"/>
                            </a:solidFill>
                            <a:latin typeface="Cambria Math" panose="02040503050406030204" pitchFamily="18" charset="0"/>
                          </a:rPr>
                          <m:t/>
                        </m:r>
                        <m:r>
                          <a:rPr xmlns:a="http://schemas.openxmlformats.org/drawingml/2006/main" sz="2400" i="1">
                            <a:solidFill>
                              <a:srgbClr val="000000"/>
                            </a:solidFill>
                            <a:latin typeface="Cambria Math" panose="02040503050406030204" pitchFamily="18" charset="0"/>
                          </a:rPr>
                          <m:t/>
                        </m:r>
                        <m:r>
                          <a:rPr xmlns:a="http://schemas.openxmlformats.org/drawingml/2006/main" sz="2400" i="1">
                            <a:solidFill>
                              <a:srgbClr val="000000"/>
                            </a:solidFill>
                            <a:latin typeface="Cambria Math" panose="02040503050406030204" pitchFamily="18" charset="0"/>
                          </a:rPr>
                          <m:t/>
                        </m:r>
                        <m:r>
                          <a:rPr xmlns:a="http://schemas.openxmlformats.org/drawingml/2006/main" sz="2400" i="1">
                            <a:solidFill>
                              <a:srgbClr val="000000"/>
                            </a:solidFill>
                            <a:latin typeface="Cambria Math" panose="02040503050406030204" pitchFamily="18" charset="0"/>
                          </a:rPr>
                          <m:t/>
                        </m:r>
                        <m:r>
                          <a:rPr xmlns:a="http://schemas.openxmlformats.org/drawingml/2006/main" sz="2400" i="1">
                            <a:solidFill>
                              <a:srgbClr val="000000"/>
                            </a:solidFill>
                            <a:latin typeface="Cambria Math" panose="02040503050406030204" pitchFamily="18" charset="0"/>
                          </a:rPr>
                          <m:t/>
                        </m:r>
                        <m:r>
                          <a:rPr xmlns:a="http://schemas.openxmlformats.org/drawingml/2006/main" sz="2400" i="1">
                            <a:solidFill>
                              <a:srgbClr val="000000"/>
                            </a:solidFill>
                            <a:latin typeface="Cambria Math" panose="02040503050406030204" pitchFamily="18" charset="0"/>
                          </a:rPr>
                          <m:t/>
                        </m:r>
                        <m:r>
                          <a:rPr xmlns:a="http://schemas.openxmlformats.org/drawingml/2006/main" sz="2400" i="1">
                            <a:solidFill>
                              <a:srgbClr val="000000"/>
                            </a:solidFill>
                            <a:latin typeface="Cambria Math" panose="02040503050406030204" pitchFamily="18" charset="0"/>
                          </a:rPr>
                          <m:t/>
                        </m:r>
                        <m:r>
                          <a:rPr xmlns:a="http://schemas.openxmlformats.org/drawingml/2006/main" sz="2400" i="1">
                            <a:solidFill>
                              <a:srgbClr val="000000"/>
                            </a:solidFill>
                            <a:latin typeface="Cambria Math" panose="02040503050406030204" pitchFamily="18" charset="0"/>
                          </a:rPr>
                          <m:t/>
                        </m:r>
                        <m:r>
                          <a:rPr xmlns:a="http://schemas.openxmlformats.org/drawingml/2006/main" sz="2400" i="1">
                            <a:solidFill>
                              <a:srgbClr val="000000"/>
                            </a:solidFill>
                            <a:latin typeface="Cambria Math" panose="02040503050406030204" pitchFamily="18" charset="0"/>
                          </a:rPr>
                          <m:t/>
                        </m:r>
                        <m:r>
                          <a:rPr xmlns:a="http://schemas.openxmlformats.org/drawingml/2006/main" sz="2400" i="1">
                            <a:solidFill>
                              <a:srgbClr val="000000"/>
                            </a:solidFill>
                            <a:latin typeface="Cambria Math" panose="02040503050406030204" pitchFamily="18" charset="0"/>
                          </a:rPr>
                          <m:t/>
                        </m:r>
                        <m:r>
                          <a:rPr xmlns:a="http://schemas.openxmlformats.org/drawingml/2006/main" sz="2400" i="1">
                            <a:solidFill>
                              <a:srgbClr val="000000"/>
                            </a:solidFill>
                            <a:latin typeface="Cambria Math" panose="02040503050406030204" pitchFamily="18" charset="0"/>
                          </a:rPr>
                          <m:t/>
                        </m:r>
                        <m:r>
                          <a:rPr xmlns:a="http://schemas.openxmlformats.org/drawingml/2006/main" sz="2400" i="1">
                            <a:solidFill>
                              <a:srgbClr val="000000"/>
                            </a:solidFill>
                            <a:latin typeface="Cambria Math" panose="02040503050406030204" pitchFamily="18" charset="0"/>
                          </a:rPr>
                          <m:t/>
                        </m:r>
                      </m:e>
                    </m:d>
                  </m:oMath>
                </m:oMathPara>
              </a14:m>
              <a:endParaRPr sz="2400"/>
            </a:p>
          </p:txBody>
        </p:sp>
      </p:grpSp>
      <p:grpSp>
        <p:nvGrpSpPr>
          <p:cNvPr id="1126" name="群組 158"/>
          <p:cNvGrpSpPr/>
          <p:nvPr/>
        </p:nvGrpSpPr>
        <p:grpSpPr>
          <a:xfrm>
            <a:off x="3164862" y="6085208"/>
            <a:ext cx="3091707" cy="877077"/>
            <a:chOff x="0" y="0"/>
            <a:chExt cx="3091706" cy="877076"/>
          </a:xfrm>
        </p:grpSpPr>
        <p:grpSp>
          <p:nvGrpSpPr>
            <p:cNvPr id="1117" name="矩形 159"/>
            <p:cNvGrpSpPr/>
            <p:nvPr/>
          </p:nvGrpSpPr>
          <p:grpSpPr>
            <a:xfrm>
              <a:off x="2281955" y="1802"/>
              <a:ext cx="450869" cy="854553"/>
              <a:chOff x="0" y="0"/>
              <a:chExt cx="450868" cy="854551"/>
            </a:xfrm>
          </p:grpSpPr>
          <p:sp>
            <p:nvSpPr>
              <p:cNvPr id="1115" name="Rectangle"/>
              <p:cNvSpPr/>
              <p:nvPr/>
            </p:nvSpPr>
            <p:spPr>
              <a:xfrm>
                <a:off x="-1" y="-1"/>
                <a:ext cx="450870" cy="854553"/>
              </a:xfrm>
              <a:prstGeom prst="rect">
                <a:avLst/>
              </a:prstGeom>
              <a:gradFill flip="none" rotWithShape="1">
                <a:gsLst>
                  <a:gs pos="0">
                    <a:schemeClr val="accent6">
                      <a:hueOff val="-456778"/>
                      <a:satOff val="8290"/>
                      <a:lumOff val="24503"/>
                    </a:schemeClr>
                  </a:gs>
                  <a:gs pos="35000">
                    <a:srgbClr val="FFDECF"/>
                  </a:gs>
                  <a:gs pos="100000">
                    <a:schemeClr val="accent6">
                      <a:hueOff val="-556026"/>
                      <a:satOff val="8290"/>
                      <a:lumOff val="34267"/>
                    </a:schemeClr>
                  </a:gs>
                </a:gsLst>
                <a:lin ang="16200000" scaled="0"/>
              </a:gradFill>
              <a:ln w="9525" cap="flat">
                <a:solidFill>
                  <a:srgbClr val="F69240"/>
                </a:solidFill>
                <a:prstDash val="solid"/>
                <a:round/>
              </a:ln>
              <a:effectLst>
                <a:outerShdw sx="100000" sy="100000" kx="0" ky="0" algn="b" rotWithShape="0" blurRad="38100" dist="20000" dir="5400000">
                  <a:srgbClr val="000000">
                    <a:alpha val="38000"/>
                  </a:srgbClr>
                </a:outerShdw>
              </a:effectLst>
            </p:spPr>
            <p:txBody>
              <a:bodyPr wrap="square" lIns="45719" tIns="45719" rIns="45719" bIns="45719" numCol="1" anchor="ctr">
                <a:noAutofit/>
              </a:bodyPr>
              <a:lstStyle/>
              <a:p>
                <a:pPr algn="ctr">
                  <a:defRPr baseline="30000" sz="2400"/>
                </a:pPr>
              </a:p>
            </p:txBody>
          </p:sp>
          <p:sp>
            <p:nvSpPr>
              <p:cNvPr id="1116" name="b2"/>
              <p:cNvSpPr txBox="1"/>
              <p:nvPr/>
            </p:nvSpPr>
            <p:spPr>
              <a:xfrm>
                <a:off x="50482" y="46890"/>
                <a:ext cx="349904" cy="76077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p>
                <a:pPr algn="ctr">
                  <a:defRPr sz="2400"/>
                </a:pPr>
                <a:r>
                  <a:t>b</a:t>
                </a:r>
                <a:r>
                  <a:rPr baseline="30000"/>
                  <a:t>2</a:t>
                </a:r>
              </a:p>
            </p:txBody>
          </p:sp>
        </p:grpSp>
        <p:grpSp>
          <p:nvGrpSpPr>
            <p:cNvPr id="1120" name="矩形 160"/>
            <p:cNvGrpSpPr/>
            <p:nvPr/>
          </p:nvGrpSpPr>
          <p:grpSpPr>
            <a:xfrm>
              <a:off x="460470" y="23955"/>
              <a:ext cx="807843" cy="832400"/>
              <a:chOff x="0" y="0"/>
              <a:chExt cx="807842" cy="832398"/>
            </a:xfrm>
          </p:grpSpPr>
          <p:sp>
            <p:nvSpPr>
              <p:cNvPr id="1118" name="Rectangle"/>
              <p:cNvSpPr/>
              <p:nvPr/>
            </p:nvSpPr>
            <p:spPr>
              <a:xfrm>
                <a:off x="0" y="0"/>
                <a:ext cx="807843" cy="832399"/>
              </a:xfrm>
              <a:prstGeom prst="rect">
                <a:avLst/>
              </a:prstGeom>
              <a:gradFill flip="none" rotWithShape="1">
                <a:gsLst>
                  <a:gs pos="0">
                    <a:schemeClr val="accent4">
                      <a:hueOff val="-206663"/>
                      <a:satOff val="29896"/>
                      <a:lumOff val="29240"/>
                    </a:schemeClr>
                  </a:gs>
                  <a:gs pos="35000">
                    <a:srgbClr val="D8C9EE"/>
                  </a:gs>
                  <a:gs pos="100000">
                    <a:schemeClr val="accent4">
                      <a:hueOff val="-242556"/>
                      <a:satOff val="32941"/>
                      <a:lumOff val="43328"/>
                    </a:schemeClr>
                  </a:gs>
                </a:gsLst>
                <a:lin ang="16200000" scaled="0"/>
              </a:gradFill>
              <a:ln w="9525" cap="flat">
                <a:solidFill>
                  <a:srgbClr val="7D60A0"/>
                </a:solidFill>
                <a:prstDash val="solid"/>
                <a:round/>
              </a:ln>
              <a:effectLst>
                <a:outerShdw sx="100000" sy="100000" kx="0" ky="0" algn="b" rotWithShape="0" blurRad="38100" dist="20000" dir="5400000">
                  <a:srgbClr val="000000">
                    <a:alpha val="38000"/>
                  </a:srgbClr>
                </a:outerShdw>
              </a:effectLst>
            </p:spPr>
            <p:txBody>
              <a:bodyPr wrap="square" lIns="45719" tIns="45719" rIns="45719" bIns="45719" numCol="1" anchor="ctr">
                <a:noAutofit/>
              </a:bodyPr>
              <a:lstStyle/>
              <a:p>
                <a:pPr algn="ctr">
                  <a:defRPr baseline="30000" sz="2400"/>
                </a:pPr>
              </a:p>
            </p:txBody>
          </p:sp>
          <p:sp>
            <p:nvSpPr>
              <p:cNvPr id="1119" name="W2"/>
              <p:cNvSpPr txBox="1"/>
              <p:nvPr/>
            </p:nvSpPr>
            <p:spPr>
              <a:xfrm>
                <a:off x="50482" y="219964"/>
                <a:ext cx="706879" cy="39247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p>
                <a:pPr algn="ctr">
                  <a:defRPr sz="2400"/>
                </a:pPr>
                <a:r>
                  <a:t>W</a:t>
                </a:r>
                <a:r>
                  <a:rPr baseline="30000"/>
                  <a:t>2</a:t>
                </a:r>
              </a:p>
            </p:txBody>
          </p:sp>
        </p:grpSp>
        <p:grpSp>
          <p:nvGrpSpPr>
            <p:cNvPr id="1123" name="矩形 161"/>
            <p:cNvGrpSpPr/>
            <p:nvPr/>
          </p:nvGrpSpPr>
          <p:grpSpPr>
            <a:xfrm>
              <a:off x="1361411" y="0"/>
              <a:ext cx="441360" cy="877077"/>
              <a:chOff x="0" y="0"/>
              <a:chExt cx="441359" cy="877076"/>
            </a:xfrm>
          </p:grpSpPr>
          <p:sp>
            <p:nvSpPr>
              <p:cNvPr id="1121" name="Rectangle"/>
              <p:cNvSpPr/>
              <p:nvPr/>
            </p:nvSpPr>
            <p:spPr>
              <a:xfrm>
                <a:off x="-1" y="-1"/>
                <a:ext cx="441361" cy="877078"/>
              </a:xfrm>
              <a:prstGeom prst="rect">
                <a:avLst/>
              </a:prstGeom>
              <a:gradFill flip="none" rotWithShape="1">
                <a:gsLst>
                  <a:gs pos="0">
                    <a:schemeClr val="accent5">
                      <a:hueOff val="249502"/>
                      <a:satOff val="48101"/>
                      <a:lumOff val="28891"/>
                    </a:schemeClr>
                  </a:gs>
                  <a:gs pos="35000">
                    <a:srgbClr val="BFEDFF"/>
                  </a:gs>
                  <a:gs pos="100000">
                    <a:schemeClr val="accent5">
                      <a:hueOff val="308963"/>
                      <a:satOff val="48101"/>
                      <a:lumOff val="41680"/>
                    </a:schemeClr>
                  </a:gs>
                </a:gsLst>
                <a:lin ang="16200000" scaled="0"/>
              </a:gradFill>
              <a:ln w="9525" cap="flat">
                <a:solidFill>
                  <a:srgbClr val="46AAC4"/>
                </a:solidFill>
                <a:prstDash val="solid"/>
                <a:round/>
              </a:ln>
              <a:effectLst>
                <a:outerShdw sx="100000" sy="100000" kx="0" ky="0" algn="b" rotWithShape="0" blurRad="38100" dist="20000" dir="5400000">
                  <a:srgbClr val="000000">
                    <a:alpha val="38000"/>
                  </a:srgbClr>
                </a:outerShdw>
              </a:effectLst>
            </p:spPr>
            <p:txBody>
              <a:bodyPr wrap="square" lIns="45719" tIns="45719" rIns="45719" bIns="45719" numCol="1" anchor="ctr">
                <a:noAutofit/>
              </a:bodyPr>
              <a:lstStyle/>
              <a:p>
                <a:pPr algn="ctr">
                  <a:defRPr baseline="30000" sz="2400"/>
                </a:pPr>
              </a:p>
            </p:txBody>
          </p:sp>
          <p:sp>
            <p:nvSpPr>
              <p:cNvPr id="1122" name="a1"/>
              <p:cNvSpPr txBox="1"/>
              <p:nvPr/>
            </p:nvSpPr>
            <p:spPr>
              <a:xfrm>
                <a:off x="50482" y="58153"/>
                <a:ext cx="340395" cy="76077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p>
                <a:pPr algn="ctr">
                  <a:defRPr sz="2400"/>
                </a:pPr>
                <a:r>
                  <a:t>a</a:t>
                </a:r>
                <a:r>
                  <a:rPr baseline="30000"/>
                  <a:t>1</a:t>
                </a:r>
              </a:p>
            </p:txBody>
          </p:sp>
        </p:grpSp>
        <p:sp>
          <p:nvSpPr>
            <p:cNvPr id="1124" name="文字方塊 162"/>
            <p:cNvSpPr txBox="1"/>
            <p:nvPr/>
          </p:nvSpPr>
          <p:spPr>
            <a:xfrm>
              <a:off x="1907771" y="195603"/>
              <a:ext cx="269182" cy="39247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lgn="ctr">
                <a:defRPr sz="2400"/>
              </a:lvl1pPr>
            </a:lstStyle>
            <a:p>
              <a:pPr/>
              <a:r>
                <a:t>+</a:t>
              </a:r>
            </a:p>
          </p:txBody>
        </p:sp>
        <p:sp>
          <p:nvSpPr>
            <p:cNvPr id="1125" name="文字方塊 163"/>
            <p:cNvSpPr txBox="1"/>
            <p:nvPr/>
          </p:nvSpPr>
          <p:spPr>
            <a:xfrm>
              <a:off x="0" y="253872"/>
              <a:ext cx="3091707" cy="259995"/>
            </a:xfrm>
            <a:prstGeom prst="rect">
              <a:avLst/>
            </a:prstGeom>
            <a:noFill/>
            <a:ln w="12700" cap="flat">
              <a:noFill/>
              <a:miter lim="400000"/>
            </a:ln>
            <a:effectLst/>
          </p:spPr>
          <p:txBody>
            <a:bodyPr wrap="none" lIns="0" tIns="0" rIns="0" bIns="0">
              <a:spAutoFit/>
            </a:bodyPr>
            <a:lstStyle/>
            <a:p>
              <a:pPr defTabSz="914400" latinLnBrk="1">
                <a:defRPr sz="1800"/>
              </a:pPr>
              <a14:m>
                <m:oMathPara>
                  <m:oMathParaPr>
                    <m:jc m:val="centerGroup"/>
                  </m:oMathParaPr>
                  <m:oMath>
                    <m:r>
                      <a:rPr xmlns:a="http://schemas.openxmlformats.org/drawingml/2006/main" sz="2400" i="1">
                        <a:solidFill>
                          <a:srgbClr val="000000"/>
                        </a:solidFill>
                        <a:latin typeface="Cambria Math" panose="02040503050406030204" pitchFamily="18" charset="0"/>
                      </a:rPr>
                      <m:t>𝜎</m:t>
                    </m:r>
                    <m:d>
                      <m:dPr>
                        <m:ctrlPr>
                          <a:rPr xmlns:a="http://schemas.openxmlformats.org/drawingml/2006/main" sz="2400" i="1">
                            <a:solidFill>
                              <a:srgbClr val="000000"/>
                            </a:solidFill>
                            <a:latin typeface="Cambria Math" panose="02040503050406030204" pitchFamily="18" charset="0"/>
                          </a:rPr>
                        </m:ctrlPr>
                      </m:dPr>
                      <m:e>
                        <m:r>
                          <a:rPr xmlns:a="http://schemas.openxmlformats.org/drawingml/2006/main" sz="2400" i="1">
                            <a:solidFill>
                              <a:srgbClr val="000000"/>
                            </a:solidFill>
                            <a:latin typeface="Cambria Math" panose="02040503050406030204" pitchFamily="18" charset="0"/>
                          </a:rPr>
                          <m:t/>
                        </m:r>
                        <m:r>
                          <a:rPr xmlns:a="http://schemas.openxmlformats.org/drawingml/2006/main" sz="2400" i="1">
                            <a:solidFill>
                              <a:srgbClr val="000000"/>
                            </a:solidFill>
                            <a:latin typeface="Cambria Math" panose="02040503050406030204" pitchFamily="18" charset="0"/>
                          </a:rPr>
                          <m:t/>
                        </m:r>
                        <m:r>
                          <a:rPr xmlns:a="http://schemas.openxmlformats.org/drawingml/2006/main" sz="2400" i="1">
                            <a:solidFill>
                              <a:srgbClr val="000000"/>
                            </a:solidFill>
                            <a:latin typeface="Cambria Math" panose="02040503050406030204" pitchFamily="18" charset="0"/>
                          </a:rPr>
                          <m:t/>
                        </m:r>
                        <m:r>
                          <a:rPr xmlns:a="http://schemas.openxmlformats.org/drawingml/2006/main" sz="2400" i="1">
                            <a:solidFill>
                              <a:srgbClr val="000000"/>
                            </a:solidFill>
                            <a:latin typeface="Cambria Math" panose="02040503050406030204" pitchFamily="18" charset="0"/>
                          </a:rPr>
                          <m:t/>
                        </m:r>
                        <m:r>
                          <a:rPr xmlns:a="http://schemas.openxmlformats.org/drawingml/2006/main" sz="2400" i="1">
                            <a:solidFill>
                              <a:srgbClr val="000000"/>
                            </a:solidFill>
                            <a:latin typeface="Cambria Math" panose="02040503050406030204" pitchFamily="18" charset="0"/>
                          </a:rPr>
                          <m:t/>
                        </m:r>
                        <m:r>
                          <a:rPr xmlns:a="http://schemas.openxmlformats.org/drawingml/2006/main" sz="2400" i="1">
                            <a:solidFill>
                              <a:srgbClr val="000000"/>
                            </a:solidFill>
                            <a:latin typeface="Cambria Math" panose="02040503050406030204" pitchFamily="18" charset="0"/>
                          </a:rPr>
                          <m:t/>
                        </m:r>
                        <m:r>
                          <a:rPr xmlns:a="http://schemas.openxmlformats.org/drawingml/2006/main" sz="2400" i="1">
                            <a:solidFill>
                              <a:srgbClr val="000000"/>
                            </a:solidFill>
                            <a:latin typeface="Cambria Math" panose="02040503050406030204" pitchFamily="18" charset="0"/>
                          </a:rPr>
                          <m:t/>
                        </m:r>
                        <m:r>
                          <a:rPr xmlns:a="http://schemas.openxmlformats.org/drawingml/2006/main" sz="2400" i="1">
                            <a:solidFill>
                              <a:srgbClr val="000000"/>
                            </a:solidFill>
                            <a:latin typeface="Cambria Math" panose="02040503050406030204" pitchFamily="18" charset="0"/>
                          </a:rPr>
                          <m:t/>
                        </m:r>
                        <m:r>
                          <a:rPr xmlns:a="http://schemas.openxmlformats.org/drawingml/2006/main" sz="2400" i="1">
                            <a:solidFill>
                              <a:srgbClr val="000000"/>
                            </a:solidFill>
                            <a:latin typeface="Cambria Math" panose="02040503050406030204" pitchFamily="18" charset="0"/>
                          </a:rPr>
                          <m:t/>
                        </m:r>
                        <m:r>
                          <a:rPr xmlns:a="http://schemas.openxmlformats.org/drawingml/2006/main" sz="2400" i="1">
                            <a:solidFill>
                              <a:srgbClr val="000000"/>
                            </a:solidFill>
                            <a:latin typeface="Cambria Math" panose="02040503050406030204" pitchFamily="18" charset="0"/>
                          </a:rPr>
                          <m:t/>
                        </m:r>
                        <m:r>
                          <a:rPr xmlns:a="http://schemas.openxmlformats.org/drawingml/2006/main" sz="2400" i="1">
                            <a:solidFill>
                              <a:srgbClr val="000000"/>
                            </a:solidFill>
                            <a:latin typeface="Cambria Math" panose="02040503050406030204" pitchFamily="18" charset="0"/>
                          </a:rPr>
                          <m:t/>
                        </m:r>
                        <m:r>
                          <a:rPr xmlns:a="http://schemas.openxmlformats.org/drawingml/2006/main" sz="2400" i="1">
                            <a:solidFill>
                              <a:srgbClr val="000000"/>
                            </a:solidFill>
                            <a:latin typeface="Cambria Math" panose="02040503050406030204" pitchFamily="18" charset="0"/>
                          </a:rPr>
                          <m:t/>
                        </m:r>
                        <m:r>
                          <a:rPr xmlns:a="http://schemas.openxmlformats.org/drawingml/2006/main" sz="2400" i="1">
                            <a:solidFill>
                              <a:srgbClr val="000000"/>
                            </a:solidFill>
                            <a:latin typeface="Cambria Math" panose="02040503050406030204" pitchFamily="18" charset="0"/>
                          </a:rPr>
                          <m:t/>
                        </m:r>
                        <m:r>
                          <a:rPr xmlns:a="http://schemas.openxmlformats.org/drawingml/2006/main" sz="2400" i="1">
                            <a:solidFill>
                              <a:srgbClr val="000000"/>
                            </a:solidFill>
                            <a:latin typeface="Cambria Math" panose="02040503050406030204" pitchFamily="18" charset="0"/>
                          </a:rPr>
                          <m:t/>
                        </m:r>
                        <m:r>
                          <a:rPr xmlns:a="http://schemas.openxmlformats.org/drawingml/2006/main" sz="2400" i="1">
                            <a:solidFill>
                              <a:srgbClr val="000000"/>
                            </a:solidFill>
                            <a:latin typeface="Cambria Math" panose="02040503050406030204" pitchFamily="18" charset="0"/>
                          </a:rPr>
                          <m:t/>
                        </m:r>
                        <m:r>
                          <a:rPr xmlns:a="http://schemas.openxmlformats.org/drawingml/2006/main" sz="2400" i="1">
                            <a:solidFill>
                              <a:srgbClr val="000000"/>
                            </a:solidFill>
                            <a:latin typeface="Cambria Math" panose="02040503050406030204" pitchFamily="18" charset="0"/>
                          </a:rPr>
                          <m:t/>
                        </m:r>
                        <m:r>
                          <a:rPr xmlns:a="http://schemas.openxmlformats.org/drawingml/2006/main" sz="2400" i="1">
                            <a:solidFill>
                              <a:srgbClr val="000000"/>
                            </a:solidFill>
                            <a:latin typeface="Cambria Math" panose="02040503050406030204" pitchFamily="18" charset="0"/>
                          </a:rPr>
                          <m:t/>
                        </m:r>
                        <m:r>
                          <a:rPr xmlns:a="http://schemas.openxmlformats.org/drawingml/2006/main" sz="2400" i="1">
                            <a:solidFill>
                              <a:srgbClr val="000000"/>
                            </a:solidFill>
                            <a:latin typeface="Cambria Math" panose="02040503050406030204" pitchFamily="18" charset="0"/>
                          </a:rPr>
                          <m:t/>
                        </m:r>
                        <m:r>
                          <a:rPr xmlns:a="http://schemas.openxmlformats.org/drawingml/2006/main" sz="2400" i="1">
                            <a:solidFill>
                              <a:srgbClr val="000000"/>
                            </a:solidFill>
                            <a:latin typeface="Cambria Math" panose="02040503050406030204" pitchFamily="18" charset="0"/>
                          </a:rPr>
                          <m:t/>
                        </m:r>
                        <m:r>
                          <a:rPr xmlns:a="http://schemas.openxmlformats.org/drawingml/2006/main" sz="2400" i="1">
                            <a:solidFill>
                              <a:srgbClr val="000000"/>
                            </a:solidFill>
                            <a:latin typeface="Cambria Math" panose="02040503050406030204" pitchFamily="18" charset="0"/>
                          </a:rPr>
                          <m:t/>
                        </m:r>
                        <m:r>
                          <a:rPr xmlns:a="http://schemas.openxmlformats.org/drawingml/2006/main" sz="2400" i="1">
                            <a:solidFill>
                              <a:srgbClr val="000000"/>
                            </a:solidFill>
                            <a:latin typeface="Cambria Math" panose="02040503050406030204" pitchFamily="18" charset="0"/>
                          </a:rPr>
                          <m:t/>
                        </m:r>
                        <m:r>
                          <a:rPr xmlns:a="http://schemas.openxmlformats.org/drawingml/2006/main" sz="2400" i="1">
                            <a:solidFill>
                              <a:srgbClr val="000000"/>
                            </a:solidFill>
                            <a:latin typeface="Cambria Math" panose="02040503050406030204" pitchFamily="18" charset="0"/>
                          </a:rPr>
                          <m:t/>
                        </m:r>
                        <m:r>
                          <a:rPr xmlns:a="http://schemas.openxmlformats.org/drawingml/2006/main" sz="2400" i="1">
                            <a:solidFill>
                              <a:srgbClr val="000000"/>
                            </a:solidFill>
                            <a:latin typeface="Cambria Math" panose="02040503050406030204" pitchFamily="18" charset="0"/>
                          </a:rPr>
                          <m:t/>
                        </m:r>
                        <m:r>
                          <a:rPr xmlns:a="http://schemas.openxmlformats.org/drawingml/2006/main" sz="2400" i="1">
                            <a:solidFill>
                              <a:srgbClr val="000000"/>
                            </a:solidFill>
                            <a:latin typeface="Cambria Math" panose="02040503050406030204" pitchFamily="18" charset="0"/>
                          </a:rPr>
                          <m:t/>
                        </m:r>
                        <m:r>
                          <a:rPr xmlns:a="http://schemas.openxmlformats.org/drawingml/2006/main" sz="2400" i="1">
                            <a:solidFill>
                              <a:srgbClr val="000000"/>
                            </a:solidFill>
                            <a:latin typeface="Cambria Math" panose="02040503050406030204" pitchFamily="18" charset="0"/>
                          </a:rPr>
                          <m:t/>
                        </m:r>
                        <m:r>
                          <a:rPr xmlns:a="http://schemas.openxmlformats.org/drawingml/2006/main" sz="2400" i="1">
                            <a:solidFill>
                              <a:srgbClr val="000000"/>
                            </a:solidFill>
                            <a:latin typeface="Cambria Math" panose="02040503050406030204" pitchFamily="18" charset="0"/>
                          </a:rPr>
                          <m:t/>
                        </m:r>
                        <m:r>
                          <a:rPr xmlns:a="http://schemas.openxmlformats.org/drawingml/2006/main" sz="2400" i="1">
                            <a:solidFill>
                              <a:srgbClr val="000000"/>
                            </a:solidFill>
                            <a:latin typeface="Cambria Math" panose="02040503050406030204" pitchFamily="18" charset="0"/>
                          </a:rPr>
                          <m:t/>
                        </m:r>
                        <m:r>
                          <a:rPr xmlns:a="http://schemas.openxmlformats.org/drawingml/2006/main" sz="2400" i="1">
                            <a:solidFill>
                              <a:srgbClr val="000000"/>
                            </a:solidFill>
                            <a:latin typeface="Cambria Math" panose="02040503050406030204" pitchFamily="18" charset="0"/>
                          </a:rPr>
                          <m:t/>
                        </m:r>
                        <m:r>
                          <a:rPr xmlns:a="http://schemas.openxmlformats.org/drawingml/2006/main" sz="2400" i="1">
                            <a:solidFill>
                              <a:srgbClr val="000000"/>
                            </a:solidFill>
                            <a:latin typeface="Cambria Math" panose="02040503050406030204" pitchFamily="18" charset="0"/>
                          </a:rPr>
                          <m:t/>
                        </m:r>
                        <m:r>
                          <a:rPr xmlns:a="http://schemas.openxmlformats.org/drawingml/2006/main" sz="2400" i="1">
                            <a:solidFill>
                              <a:srgbClr val="000000"/>
                            </a:solidFill>
                            <a:latin typeface="Cambria Math" panose="02040503050406030204" pitchFamily="18" charset="0"/>
                          </a:rPr>
                          <m:t/>
                        </m:r>
                        <m:r>
                          <a:rPr xmlns:a="http://schemas.openxmlformats.org/drawingml/2006/main" sz="2400" i="1">
                            <a:solidFill>
                              <a:srgbClr val="000000"/>
                            </a:solidFill>
                            <a:latin typeface="Cambria Math" panose="02040503050406030204" pitchFamily="18" charset="0"/>
                          </a:rPr>
                          <m:t/>
                        </m:r>
                        <m:r>
                          <a:rPr xmlns:a="http://schemas.openxmlformats.org/drawingml/2006/main" sz="2400" i="1">
                            <a:solidFill>
                              <a:srgbClr val="000000"/>
                            </a:solidFill>
                            <a:latin typeface="Cambria Math" panose="02040503050406030204" pitchFamily="18" charset="0"/>
                          </a:rPr>
                          <m:t/>
                        </m:r>
                        <m:r>
                          <a:rPr xmlns:a="http://schemas.openxmlformats.org/drawingml/2006/main" sz="2400" i="1">
                            <a:solidFill>
                              <a:srgbClr val="000000"/>
                            </a:solidFill>
                            <a:latin typeface="Cambria Math" panose="02040503050406030204" pitchFamily="18" charset="0"/>
                          </a:rPr>
                          <m:t/>
                        </m:r>
                        <m:r>
                          <a:rPr xmlns:a="http://schemas.openxmlformats.org/drawingml/2006/main" sz="2400" i="1">
                            <a:solidFill>
                              <a:srgbClr val="000000"/>
                            </a:solidFill>
                            <a:latin typeface="Cambria Math" panose="02040503050406030204" pitchFamily="18" charset="0"/>
                          </a:rPr>
                          <m:t/>
                        </m:r>
                        <m:r>
                          <a:rPr xmlns:a="http://schemas.openxmlformats.org/drawingml/2006/main" sz="2400" i="1">
                            <a:solidFill>
                              <a:srgbClr val="000000"/>
                            </a:solidFill>
                            <a:latin typeface="Cambria Math" panose="02040503050406030204" pitchFamily="18" charset="0"/>
                          </a:rPr>
                          <m:t/>
                        </m:r>
                        <m:r>
                          <a:rPr xmlns:a="http://schemas.openxmlformats.org/drawingml/2006/main" sz="2400" i="1">
                            <a:solidFill>
                              <a:srgbClr val="000000"/>
                            </a:solidFill>
                            <a:latin typeface="Cambria Math" panose="02040503050406030204" pitchFamily="18" charset="0"/>
                          </a:rPr>
                          <m:t/>
                        </m:r>
                      </m:e>
                    </m:d>
                  </m:oMath>
                </m:oMathPara>
              </a14:m>
              <a:endParaRPr sz="2400"/>
            </a:p>
          </p:txBody>
        </p:sp>
      </p:grpSp>
      <p:grpSp>
        <p:nvGrpSpPr>
          <p:cNvPr id="1136" name="群組 164"/>
          <p:cNvGrpSpPr/>
          <p:nvPr/>
        </p:nvGrpSpPr>
        <p:grpSpPr>
          <a:xfrm>
            <a:off x="6003378" y="6533742"/>
            <a:ext cx="3015507" cy="877077"/>
            <a:chOff x="0" y="0"/>
            <a:chExt cx="3015506" cy="877076"/>
          </a:xfrm>
        </p:grpSpPr>
        <p:grpSp>
          <p:nvGrpSpPr>
            <p:cNvPr id="1129" name="矩形 165"/>
            <p:cNvGrpSpPr/>
            <p:nvPr/>
          </p:nvGrpSpPr>
          <p:grpSpPr>
            <a:xfrm>
              <a:off x="2221175" y="1802"/>
              <a:ext cx="450869" cy="854553"/>
              <a:chOff x="0" y="0"/>
              <a:chExt cx="450868" cy="854551"/>
            </a:xfrm>
          </p:grpSpPr>
          <p:sp>
            <p:nvSpPr>
              <p:cNvPr id="1127" name="Rectangle"/>
              <p:cNvSpPr/>
              <p:nvPr/>
            </p:nvSpPr>
            <p:spPr>
              <a:xfrm>
                <a:off x="-1" y="-1"/>
                <a:ext cx="450870" cy="854553"/>
              </a:xfrm>
              <a:prstGeom prst="rect">
                <a:avLst/>
              </a:prstGeom>
              <a:gradFill flip="none" rotWithShape="1">
                <a:gsLst>
                  <a:gs pos="0">
                    <a:schemeClr val="accent6">
                      <a:hueOff val="-456778"/>
                      <a:satOff val="8290"/>
                      <a:lumOff val="24503"/>
                    </a:schemeClr>
                  </a:gs>
                  <a:gs pos="35000">
                    <a:srgbClr val="FFDECF"/>
                  </a:gs>
                  <a:gs pos="100000">
                    <a:schemeClr val="accent6">
                      <a:hueOff val="-556026"/>
                      <a:satOff val="8290"/>
                      <a:lumOff val="34267"/>
                    </a:schemeClr>
                  </a:gs>
                </a:gsLst>
                <a:lin ang="16200000" scaled="0"/>
              </a:gradFill>
              <a:ln w="9525" cap="flat">
                <a:solidFill>
                  <a:srgbClr val="F69240"/>
                </a:solidFill>
                <a:prstDash val="solid"/>
                <a:round/>
              </a:ln>
              <a:effectLst>
                <a:outerShdw sx="100000" sy="100000" kx="0" ky="0" algn="b" rotWithShape="0" blurRad="38100" dist="20000" dir="5400000">
                  <a:srgbClr val="000000">
                    <a:alpha val="38000"/>
                  </a:srgbClr>
                </a:outerShdw>
              </a:effectLst>
            </p:spPr>
            <p:txBody>
              <a:bodyPr wrap="square" lIns="45719" tIns="45719" rIns="45719" bIns="45719" numCol="1" anchor="ctr">
                <a:noAutofit/>
              </a:bodyPr>
              <a:lstStyle/>
              <a:p>
                <a:pPr algn="ctr">
                  <a:defRPr baseline="30000" sz="2400"/>
                </a:pPr>
              </a:p>
            </p:txBody>
          </p:sp>
          <p:sp>
            <p:nvSpPr>
              <p:cNvPr id="1128" name="bL"/>
              <p:cNvSpPr txBox="1"/>
              <p:nvPr/>
            </p:nvSpPr>
            <p:spPr>
              <a:xfrm>
                <a:off x="50482" y="231040"/>
                <a:ext cx="349904" cy="39247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p>
                <a:pPr algn="ctr">
                  <a:defRPr sz="2400"/>
                </a:pPr>
                <a:r>
                  <a:t>b</a:t>
                </a:r>
                <a:r>
                  <a:rPr baseline="30000"/>
                  <a:t>L</a:t>
                </a:r>
              </a:p>
            </p:txBody>
          </p:sp>
        </p:grpSp>
        <p:grpSp>
          <p:nvGrpSpPr>
            <p:cNvPr id="1132" name="矩形 166"/>
            <p:cNvGrpSpPr/>
            <p:nvPr/>
          </p:nvGrpSpPr>
          <p:grpSpPr>
            <a:xfrm>
              <a:off x="460469" y="23955"/>
              <a:ext cx="807844" cy="832400"/>
              <a:chOff x="0" y="0"/>
              <a:chExt cx="807842" cy="832398"/>
            </a:xfrm>
          </p:grpSpPr>
          <p:sp>
            <p:nvSpPr>
              <p:cNvPr id="1130" name="Rectangle"/>
              <p:cNvSpPr/>
              <p:nvPr/>
            </p:nvSpPr>
            <p:spPr>
              <a:xfrm>
                <a:off x="0" y="0"/>
                <a:ext cx="807843" cy="832399"/>
              </a:xfrm>
              <a:prstGeom prst="rect">
                <a:avLst/>
              </a:prstGeom>
              <a:gradFill flip="none" rotWithShape="1">
                <a:gsLst>
                  <a:gs pos="0">
                    <a:schemeClr val="accent4">
                      <a:hueOff val="-206663"/>
                      <a:satOff val="29896"/>
                      <a:lumOff val="29240"/>
                    </a:schemeClr>
                  </a:gs>
                  <a:gs pos="35000">
                    <a:srgbClr val="D8C9EE"/>
                  </a:gs>
                  <a:gs pos="100000">
                    <a:schemeClr val="accent4">
                      <a:hueOff val="-242556"/>
                      <a:satOff val="32941"/>
                      <a:lumOff val="43328"/>
                    </a:schemeClr>
                  </a:gs>
                </a:gsLst>
                <a:lin ang="16200000" scaled="0"/>
              </a:gradFill>
              <a:ln w="9525" cap="flat">
                <a:solidFill>
                  <a:srgbClr val="7D60A0"/>
                </a:solidFill>
                <a:prstDash val="solid"/>
                <a:round/>
              </a:ln>
              <a:effectLst>
                <a:outerShdw sx="100000" sy="100000" kx="0" ky="0" algn="b" rotWithShape="0" blurRad="38100" dist="20000" dir="5400000">
                  <a:srgbClr val="000000">
                    <a:alpha val="38000"/>
                  </a:srgbClr>
                </a:outerShdw>
              </a:effectLst>
            </p:spPr>
            <p:txBody>
              <a:bodyPr wrap="square" lIns="45719" tIns="45719" rIns="45719" bIns="45719" numCol="1" anchor="ctr">
                <a:noAutofit/>
              </a:bodyPr>
              <a:lstStyle/>
              <a:p>
                <a:pPr algn="ctr">
                  <a:defRPr baseline="30000" sz="2400"/>
                </a:pPr>
              </a:p>
            </p:txBody>
          </p:sp>
          <p:sp>
            <p:nvSpPr>
              <p:cNvPr id="1131" name="WL"/>
              <p:cNvSpPr txBox="1"/>
              <p:nvPr/>
            </p:nvSpPr>
            <p:spPr>
              <a:xfrm>
                <a:off x="50482" y="219964"/>
                <a:ext cx="706879" cy="39247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p>
                <a:pPr algn="ctr">
                  <a:defRPr sz="2400"/>
                </a:pPr>
                <a:r>
                  <a:t>W</a:t>
                </a:r>
                <a:r>
                  <a:rPr baseline="30000"/>
                  <a:t>L</a:t>
                </a:r>
              </a:p>
            </p:txBody>
          </p:sp>
        </p:grpSp>
        <p:sp>
          <p:nvSpPr>
            <p:cNvPr id="1133" name="矩形 167"/>
            <p:cNvSpPr/>
            <p:nvPr/>
          </p:nvSpPr>
          <p:spPr>
            <a:xfrm>
              <a:off x="1361411" y="0"/>
              <a:ext cx="441360" cy="877077"/>
            </a:xfrm>
            <a:prstGeom prst="rect">
              <a:avLst/>
            </a:prstGeom>
            <a:gradFill flip="none" rotWithShape="1">
              <a:gsLst>
                <a:gs pos="0">
                  <a:schemeClr val="accent5">
                    <a:hueOff val="249502"/>
                    <a:satOff val="48101"/>
                    <a:lumOff val="28891"/>
                  </a:schemeClr>
                </a:gs>
                <a:gs pos="35000">
                  <a:srgbClr val="BFEDFF"/>
                </a:gs>
                <a:gs pos="100000">
                  <a:schemeClr val="accent5">
                    <a:hueOff val="308963"/>
                    <a:satOff val="48101"/>
                    <a:lumOff val="41680"/>
                  </a:schemeClr>
                </a:gs>
              </a:gsLst>
              <a:lin ang="16200000" scaled="0"/>
            </a:gradFill>
            <a:ln w="9525" cap="flat">
              <a:solidFill>
                <a:srgbClr val="46AAC4"/>
              </a:solidFill>
              <a:prstDash val="solid"/>
              <a:round/>
            </a:ln>
            <a:effectLst>
              <a:outerShdw sx="100000" sy="100000" kx="0" ky="0" algn="b" rotWithShape="0" blurRad="38100" dist="20000" dir="5400000">
                <a:srgbClr val="000000">
                  <a:alpha val="38000"/>
                </a:srgbClr>
              </a:outerShdw>
            </a:effectLst>
          </p:spPr>
          <p:txBody>
            <a:bodyPr wrap="square" lIns="45719" tIns="45719" rIns="45719" bIns="45719" numCol="1" anchor="ctr">
              <a:noAutofit/>
            </a:bodyPr>
            <a:lstStyle/>
            <a:p>
              <a:pPr algn="ctr">
                <a:defRPr baseline="30000" sz="2400"/>
              </a:pPr>
            </a:p>
          </p:txBody>
        </p:sp>
        <p:sp>
          <p:nvSpPr>
            <p:cNvPr id="1134" name="文字方塊 168"/>
            <p:cNvSpPr txBox="1"/>
            <p:nvPr/>
          </p:nvSpPr>
          <p:spPr>
            <a:xfrm>
              <a:off x="1907771" y="195603"/>
              <a:ext cx="269182" cy="39247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lgn="ctr">
                <a:defRPr sz="2400"/>
              </a:lvl1pPr>
            </a:lstStyle>
            <a:p>
              <a:pPr/>
              <a:r>
                <a:t>+</a:t>
              </a:r>
            </a:p>
          </p:txBody>
        </p:sp>
        <p:sp>
          <p:nvSpPr>
            <p:cNvPr id="1135" name="文字方塊 169"/>
            <p:cNvSpPr txBox="1"/>
            <p:nvPr/>
          </p:nvSpPr>
          <p:spPr>
            <a:xfrm>
              <a:off x="0" y="253872"/>
              <a:ext cx="3015507" cy="259995"/>
            </a:xfrm>
            <a:prstGeom prst="rect">
              <a:avLst/>
            </a:prstGeom>
            <a:noFill/>
            <a:ln w="12700" cap="flat">
              <a:noFill/>
              <a:miter lim="400000"/>
            </a:ln>
            <a:effectLst/>
          </p:spPr>
          <p:txBody>
            <a:bodyPr wrap="none" lIns="0" tIns="0" rIns="0" bIns="0">
              <a:spAutoFit/>
            </a:bodyPr>
            <a:lstStyle/>
            <a:p>
              <a:pPr defTabSz="914400" latinLnBrk="1">
                <a:defRPr sz="1800"/>
              </a:pPr>
              <a14:m>
                <m:oMathPara>
                  <m:oMathParaPr>
                    <m:jc m:val="centerGroup"/>
                  </m:oMathParaPr>
                  <m:oMath>
                    <m:r>
                      <a:rPr xmlns:a="http://schemas.openxmlformats.org/drawingml/2006/main" sz="2400" i="1">
                        <a:solidFill>
                          <a:srgbClr val="000000"/>
                        </a:solidFill>
                        <a:latin typeface="Cambria Math" panose="02040503050406030204" pitchFamily="18" charset="0"/>
                      </a:rPr>
                      <m:t>𝜎</m:t>
                    </m:r>
                    <m:d>
                      <m:dPr>
                        <m:ctrlPr>
                          <a:rPr xmlns:a="http://schemas.openxmlformats.org/drawingml/2006/main" sz="2400" i="1">
                            <a:solidFill>
                              <a:srgbClr val="000000"/>
                            </a:solidFill>
                            <a:latin typeface="Cambria Math" panose="02040503050406030204" pitchFamily="18" charset="0"/>
                          </a:rPr>
                        </m:ctrlPr>
                      </m:dPr>
                      <m:e>
                        <m:r>
                          <a:rPr xmlns:a="http://schemas.openxmlformats.org/drawingml/2006/main" sz="2400" i="1">
                            <a:solidFill>
                              <a:srgbClr val="000000"/>
                            </a:solidFill>
                            <a:latin typeface="Cambria Math" panose="02040503050406030204" pitchFamily="18" charset="0"/>
                          </a:rPr>
                          <m:t/>
                        </m:r>
                        <m:r>
                          <a:rPr xmlns:a="http://schemas.openxmlformats.org/drawingml/2006/main" sz="2400" i="1">
                            <a:solidFill>
                              <a:srgbClr val="000000"/>
                            </a:solidFill>
                            <a:latin typeface="Cambria Math" panose="02040503050406030204" pitchFamily="18" charset="0"/>
                          </a:rPr>
                          <m:t/>
                        </m:r>
                        <m:r>
                          <a:rPr xmlns:a="http://schemas.openxmlformats.org/drawingml/2006/main" sz="2400" i="1">
                            <a:solidFill>
                              <a:srgbClr val="000000"/>
                            </a:solidFill>
                            <a:latin typeface="Cambria Math" panose="02040503050406030204" pitchFamily="18" charset="0"/>
                          </a:rPr>
                          <m:t/>
                        </m:r>
                        <m:r>
                          <a:rPr xmlns:a="http://schemas.openxmlformats.org/drawingml/2006/main" sz="2400" i="1">
                            <a:solidFill>
                              <a:srgbClr val="000000"/>
                            </a:solidFill>
                            <a:latin typeface="Cambria Math" panose="02040503050406030204" pitchFamily="18" charset="0"/>
                          </a:rPr>
                          <m:t/>
                        </m:r>
                        <m:r>
                          <a:rPr xmlns:a="http://schemas.openxmlformats.org/drawingml/2006/main" sz="2400" i="1">
                            <a:solidFill>
                              <a:srgbClr val="000000"/>
                            </a:solidFill>
                            <a:latin typeface="Cambria Math" panose="02040503050406030204" pitchFamily="18" charset="0"/>
                          </a:rPr>
                          <m:t/>
                        </m:r>
                        <m:r>
                          <a:rPr xmlns:a="http://schemas.openxmlformats.org/drawingml/2006/main" sz="2400" i="1">
                            <a:solidFill>
                              <a:srgbClr val="000000"/>
                            </a:solidFill>
                            <a:latin typeface="Cambria Math" panose="02040503050406030204" pitchFamily="18" charset="0"/>
                          </a:rPr>
                          <m:t/>
                        </m:r>
                        <m:r>
                          <a:rPr xmlns:a="http://schemas.openxmlformats.org/drawingml/2006/main" sz="2400" i="1">
                            <a:solidFill>
                              <a:srgbClr val="000000"/>
                            </a:solidFill>
                            <a:latin typeface="Cambria Math" panose="02040503050406030204" pitchFamily="18" charset="0"/>
                          </a:rPr>
                          <m:t/>
                        </m:r>
                        <m:r>
                          <a:rPr xmlns:a="http://schemas.openxmlformats.org/drawingml/2006/main" sz="2400" i="1">
                            <a:solidFill>
                              <a:srgbClr val="000000"/>
                            </a:solidFill>
                            <a:latin typeface="Cambria Math" panose="02040503050406030204" pitchFamily="18" charset="0"/>
                          </a:rPr>
                          <m:t/>
                        </m:r>
                        <m:r>
                          <a:rPr xmlns:a="http://schemas.openxmlformats.org/drawingml/2006/main" sz="2400" i="1">
                            <a:solidFill>
                              <a:srgbClr val="000000"/>
                            </a:solidFill>
                            <a:latin typeface="Cambria Math" panose="02040503050406030204" pitchFamily="18" charset="0"/>
                          </a:rPr>
                          <m:t/>
                        </m:r>
                        <m:r>
                          <a:rPr xmlns:a="http://schemas.openxmlformats.org/drawingml/2006/main" sz="2400" i="1">
                            <a:solidFill>
                              <a:srgbClr val="000000"/>
                            </a:solidFill>
                            <a:latin typeface="Cambria Math" panose="02040503050406030204" pitchFamily="18" charset="0"/>
                          </a:rPr>
                          <m:t/>
                        </m:r>
                        <m:r>
                          <a:rPr xmlns:a="http://schemas.openxmlformats.org/drawingml/2006/main" sz="2400" i="1">
                            <a:solidFill>
                              <a:srgbClr val="000000"/>
                            </a:solidFill>
                            <a:latin typeface="Cambria Math" panose="02040503050406030204" pitchFamily="18" charset="0"/>
                          </a:rPr>
                          <m:t/>
                        </m:r>
                        <m:r>
                          <a:rPr xmlns:a="http://schemas.openxmlformats.org/drawingml/2006/main" sz="2400" i="1">
                            <a:solidFill>
                              <a:srgbClr val="000000"/>
                            </a:solidFill>
                            <a:latin typeface="Cambria Math" panose="02040503050406030204" pitchFamily="18" charset="0"/>
                          </a:rPr>
                          <m:t/>
                        </m:r>
                        <m:r>
                          <a:rPr xmlns:a="http://schemas.openxmlformats.org/drawingml/2006/main" sz="2400" i="1">
                            <a:solidFill>
                              <a:srgbClr val="000000"/>
                            </a:solidFill>
                            <a:latin typeface="Cambria Math" panose="02040503050406030204" pitchFamily="18" charset="0"/>
                          </a:rPr>
                          <m:t/>
                        </m:r>
                        <m:r>
                          <a:rPr xmlns:a="http://schemas.openxmlformats.org/drawingml/2006/main" sz="2400" i="1">
                            <a:solidFill>
                              <a:srgbClr val="000000"/>
                            </a:solidFill>
                            <a:latin typeface="Cambria Math" panose="02040503050406030204" pitchFamily="18" charset="0"/>
                          </a:rPr>
                          <m:t/>
                        </m:r>
                        <m:r>
                          <a:rPr xmlns:a="http://schemas.openxmlformats.org/drawingml/2006/main" sz="2400" i="1">
                            <a:solidFill>
                              <a:srgbClr val="000000"/>
                            </a:solidFill>
                            <a:latin typeface="Cambria Math" panose="02040503050406030204" pitchFamily="18" charset="0"/>
                          </a:rPr>
                          <m:t/>
                        </m:r>
                        <m:r>
                          <a:rPr xmlns:a="http://schemas.openxmlformats.org/drawingml/2006/main" sz="2400" i="1">
                            <a:solidFill>
                              <a:srgbClr val="000000"/>
                            </a:solidFill>
                            <a:latin typeface="Cambria Math" panose="02040503050406030204" pitchFamily="18" charset="0"/>
                          </a:rPr>
                          <m:t/>
                        </m:r>
                        <m:r>
                          <a:rPr xmlns:a="http://schemas.openxmlformats.org/drawingml/2006/main" sz="2400" i="1">
                            <a:solidFill>
                              <a:srgbClr val="000000"/>
                            </a:solidFill>
                            <a:latin typeface="Cambria Math" panose="02040503050406030204" pitchFamily="18" charset="0"/>
                          </a:rPr>
                          <m:t/>
                        </m:r>
                        <m:r>
                          <a:rPr xmlns:a="http://schemas.openxmlformats.org/drawingml/2006/main" sz="2400" i="1">
                            <a:solidFill>
                              <a:srgbClr val="000000"/>
                            </a:solidFill>
                            <a:latin typeface="Cambria Math" panose="02040503050406030204" pitchFamily="18" charset="0"/>
                          </a:rPr>
                          <m:t/>
                        </m:r>
                        <m:r>
                          <a:rPr xmlns:a="http://schemas.openxmlformats.org/drawingml/2006/main" sz="2400" i="1">
                            <a:solidFill>
                              <a:srgbClr val="000000"/>
                            </a:solidFill>
                            <a:latin typeface="Cambria Math" panose="02040503050406030204" pitchFamily="18" charset="0"/>
                          </a:rPr>
                          <m:t/>
                        </m:r>
                        <m:r>
                          <a:rPr xmlns:a="http://schemas.openxmlformats.org/drawingml/2006/main" sz="2400" i="1">
                            <a:solidFill>
                              <a:srgbClr val="000000"/>
                            </a:solidFill>
                            <a:latin typeface="Cambria Math" panose="02040503050406030204" pitchFamily="18" charset="0"/>
                          </a:rPr>
                          <m:t/>
                        </m:r>
                        <m:r>
                          <a:rPr xmlns:a="http://schemas.openxmlformats.org/drawingml/2006/main" sz="2400" i="1">
                            <a:solidFill>
                              <a:srgbClr val="000000"/>
                            </a:solidFill>
                            <a:latin typeface="Cambria Math" panose="02040503050406030204" pitchFamily="18" charset="0"/>
                          </a:rPr>
                          <m:t/>
                        </m:r>
                        <m:r>
                          <a:rPr xmlns:a="http://schemas.openxmlformats.org/drawingml/2006/main" sz="2400" i="1">
                            <a:solidFill>
                              <a:srgbClr val="000000"/>
                            </a:solidFill>
                            <a:latin typeface="Cambria Math" panose="02040503050406030204" pitchFamily="18" charset="0"/>
                          </a:rPr>
                          <m:t/>
                        </m:r>
                        <m:r>
                          <a:rPr xmlns:a="http://schemas.openxmlformats.org/drawingml/2006/main" sz="2400" i="1">
                            <a:solidFill>
                              <a:srgbClr val="000000"/>
                            </a:solidFill>
                            <a:latin typeface="Cambria Math" panose="02040503050406030204" pitchFamily="18" charset="0"/>
                          </a:rPr>
                          <m:t/>
                        </m:r>
                        <m:r>
                          <a:rPr xmlns:a="http://schemas.openxmlformats.org/drawingml/2006/main" sz="2400" i="1">
                            <a:solidFill>
                              <a:srgbClr val="000000"/>
                            </a:solidFill>
                            <a:latin typeface="Cambria Math" panose="02040503050406030204" pitchFamily="18" charset="0"/>
                          </a:rPr>
                          <m:t/>
                        </m:r>
                        <m:r>
                          <a:rPr xmlns:a="http://schemas.openxmlformats.org/drawingml/2006/main" sz="2400" i="1">
                            <a:solidFill>
                              <a:srgbClr val="000000"/>
                            </a:solidFill>
                            <a:latin typeface="Cambria Math" panose="02040503050406030204" pitchFamily="18" charset="0"/>
                          </a:rPr>
                          <m:t/>
                        </m:r>
                        <m:r>
                          <a:rPr xmlns:a="http://schemas.openxmlformats.org/drawingml/2006/main" sz="2400" i="1">
                            <a:solidFill>
                              <a:srgbClr val="000000"/>
                            </a:solidFill>
                            <a:latin typeface="Cambria Math" panose="02040503050406030204" pitchFamily="18" charset="0"/>
                          </a:rPr>
                          <m:t/>
                        </m:r>
                        <m:r>
                          <a:rPr xmlns:a="http://schemas.openxmlformats.org/drawingml/2006/main" sz="2400" i="1">
                            <a:solidFill>
                              <a:srgbClr val="000000"/>
                            </a:solidFill>
                            <a:latin typeface="Cambria Math" panose="02040503050406030204" pitchFamily="18" charset="0"/>
                          </a:rPr>
                          <m:t/>
                        </m:r>
                        <m:r>
                          <a:rPr xmlns:a="http://schemas.openxmlformats.org/drawingml/2006/main" sz="2400" i="1">
                            <a:solidFill>
                              <a:srgbClr val="000000"/>
                            </a:solidFill>
                            <a:latin typeface="Cambria Math" panose="02040503050406030204" pitchFamily="18" charset="0"/>
                          </a:rPr>
                          <m:t/>
                        </m:r>
                        <m:r>
                          <a:rPr xmlns:a="http://schemas.openxmlformats.org/drawingml/2006/main" sz="2400" i="1">
                            <a:solidFill>
                              <a:srgbClr val="000000"/>
                            </a:solidFill>
                            <a:latin typeface="Cambria Math" panose="02040503050406030204" pitchFamily="18" charset="0"/>
                          </a:rPr>
                          <m:t/>
                        </m:r>
                        <m:r>
                          <a:rPr xmlns:a="http://schemas.openxmlformats.org/drawingml/2006/main" sz="2400" i="1">
                            <a:solidFill>
                              <a:srgbClr val="000000"/>
                            </a:solidFill>
                            <a:latin typeface="Cambria Math" panose="02040503050406030204" pitchFamily="18" charset="0"/>
                          </a:rPr>
                          <m:t/>
                        </m:r>
                        <m:r>
                          <a:rPr xmlns:a="http://schemas.openxmlformats.org/drawingml/2006/main" sz="2400" i="1">
                            <a:solidFill>
                              <a:srgbClr val="000000"/>
                            </a:solidFill>
                            <a:latin typeface="Cambria Math" panose="02040503050406030204" pitchFamily="18" charset="0"/>
                          </a:rPr>
                          <m:t/>
                        </m:r>
                        <m:r>
                          <a:rPr xmlns:a="http://schemas.openxmlformats.org/drawingml/2006/main" sz="2400" i="1">
                            <a:solidFill>
                              <a:srgbClr val="000000"/>
                            </a:solidFill>
                            <a:latin typeface="Cambria Math" panose="02040503050406030204" pitchFamily="18" charset="0"/>
                          </a:rPr>
                          <m:t/>
                        </m:r>
                        <m:r>
                          <a:rPr xmlns:a="http://schemas.openxmlformats.org/drawingml/2006/main" sz="2400" i="1">
                            <a:solidFill>
                              <a:srgbClr val="000000"/>
                            </a:solidFill>
                            <a:latin typeface="Cambria Math" panose="02040503050406030204" pitchFamily="18" charset="0"/>
                          </a:rPr>
                          <m:t/>
                        </m:r>
                        <m:r>
                          <a:rPr xmlns:a="http://schemas.openxmlformats.org/drawingml/2006/main" sz="2400" i="1">
                            <a:solidFill>
                              <a:srgbClr val="000000"/>
                            </a:solidFill>
                            <a:latin typeface="Cambria Math" panose="02040503050406030204" pitchFamily="18" charset="0"/>
                          </a:rPr>
                          <m:t/>
                        </m:r>
                        <m:r>
                          <a:rPr xmlns:a="http://schemas.openxmlformats.org/drawingml/2006/main" sz="2400" i="1">
                            <a:solidFill>
                              <a:srgbClr val="000000"/>
                            </a:solidFill>
                            <a:latin typeface="Cambria Math" panose="02040503050406030204" pitchFamily="18" charset="0"/>
                          </a:rPr>
                          <m:t/>
                        </m:r>
                      </m:e>
                    </m:d>
                  </m:oMath>
                </m:oMathPara>
              </a14:m>
              <a:endParaRPr sz="2400"/>
            </a:p>
          </p:txBody>
        </p:sp>
      </p:grpSp>
      <p:sp>
        <p:nvSpPr>
          <p:cNvPr id="1137" name="直線單箭頭接點 6"/>
          <p:cNvSpPr/>
          <p:nvPr/>
        </p:nvSpPr>
        <p:spPr>
          <a:xfrm flipV="1">
            <a:off x="3029726" y="5520573"/>
            <a:ext cx="510362" cy="447165"/>
          </a:xfrm>
          <a:prstGeom prst="line">
            <a:avLst/>
          </a:prstGeom>
          <a:ln w="38100">
            <a:solidFill>
              <a:srgbClr val="000000"/>
            </a:solidFill>
            <a:tailEnd type="triangle"/>
          </a:ln>
        </p:spPr>
        <p:txBody>
          <a:bodyPr lIns="45719" rIns="45719"/>
          <a:lstStyle/>
          <a:p>
            <a:pPr/>
          </a:p>
        </p:txBody>
      </p:sp>
      <p:sp>
        <p:nvSpPr>
          <p:cNvPr id="1138" name="矩形 13"/>
          <p:cNvSpPr txBox="1"/>
          <p:nvPr/>
        </p:nvSpPr>
        <p:spPr>
          <a:xfrm>
            <a:off x="7348571" y="6734402"/>
            <a:ext cx="500768" cy="39247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lgn="ctr">
              <a:defRPr sz="2400"/>
            </a:pPr>
            <a:r>
              <a:t>a</a:t>
            </a:r>
            <a:r>
              <a:rPr baseline="30000"/>
              <a:t>L-1</a:t>
            </a:r>
          </a:p>
        </p:txBody>
      </p:sp>
      <p:grpSp>
        <p:nvGrpSpPr>
          <p:cNvPr id="1141" name="矩形 172"/>
          <p:cNvGrpSpPr/>
          <p:nvPr/>
        </p:nvGrpSpPr>
        <p:grpSpPr>
          <a:xfrm>
            <a:off x="2922147" y="3581413"/>
            <a:ext cx="450870" cy="854552"/>
            <a:chOff x="0" y="0"/>
            <a:chExt cx="450868" cy="854551"/>
          </a:xfrm>
        </p:grpSpPr>
        <p:sp>
          <p:nvSpPr>
            <p:cNvPr id="1139" name="Rectangle"/>
            <p:cNvSpPr/>
            <p:nvPr/>
          </p:nvSpPr>
          <p:spPr>
            <a:xfrm>
              <a:off x="-1" y="-1"/>
              <a:ext cx="450870" cy="854553"/>
            </a:xfrm>
            <a:prstGeom prst="rect">
              <a:avLst/>
            </a:prstGeom>
            <a:gradFill flip="none" rotWithShape="1">
              <a:gsLst>
                <a:gs pos="0">
                  <a:schemeClr val="accent6">
                    <a:hueOff val="-456778"/>
                    <a:satOff val="8290"/>
                    <a:lumOff val="24503"/>
                  </a:schemeClr>
                </a:gs>
                <a:gs pos="35000">
                  <a:srgbClr val="FFDECF"/>
                </a:gs>
                <a:gs pos="100000">
                  <a:schemeClr val="accent6">
                    <a:hueOff val="-556026"/>
                    <a:satOff val="8290"/>
                    <a:lumOff val="34267"/>
                  </a:schemeClr>
                </a:gs>
              </a:gsLst>
              <a:lin ang="16200000" scaled="0"/>
            </a:gradFill>
            <a:ln w="9525" cap="flat">
              <a:solidFill>
                <a:srgbClr val="F69240"/>
              </a:solidFill>
              <a:prstDash val="solid"/>
              <a:round/>
            </a:ln>
            <a:effectLst>
              <a:outerShdw sx="100000" sy="100000" kx="0" ky="0" algn="b" rotWithShape="0" blurRad="38100" dist="20000" dir="5400000">
                <a:srgbClr val="000000">
                  <a:alpha val="38000"/>
                </a:srgbClr>
              </a:outerShdw>
            </a:effectLst>
          </p:spPr>
          <p:txBody>
            <a:bodyPr wrap="square" lIns="45719" tIns="45719" rIns="45719" bIns="45719" numCol="1" anchor="ctr">
              <a:noAutofit/>
            </a:bodyPr>
            <a:lstStyle/>
            <a:p>
              <a:pPr algn="ctr">
                <a:defRPr baseline="30000" sz="2400"/>
              </a:pPr>
            </a:p>
          </p:txBody>
        </p:sp>
        <p:sp>
          <p:nvSpPr>
            <p:cNvPr id="1140" name="b1"/>
            <p:cNvSpPr txBox="1"/>
            <p:nvPr/>
          </p:nvSpPr>
          <p:spPr>
            <a:xfrm>
              <a:off x="50482" y="46890"/>
              <a:ext cx="349904" cy="76077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p>
              <a:pPr algn="ctr">
                <a:defRPr sz="2400"/>
              </a:pPr>
              <a:r>
                <a:t>b</a:t>
              </a:r>
              <a:r>
                <a:rPr baseline="30000"/>
                <a:t>1</a:t>
              </a:r>
            </a:p>
          </p:txBody>
        </p:sp>
      </p:grpSp>
      <p:sp>
        <p:nvSpPr>
          <p:cNvPr id="1142" name="手繪多邊形 23"/>
          <p:cNvSpPr/>
          <p:nvPr/>
        </p:nvSpPr>
        <p:spPr>
          <a:xfrm>
            <a:off x="5351488" y="5330104"/>
            <a:ext cx="882755" cy="1169233"/>
          </a:xfrm>
          <a:custGeom>
            <a:avLst/>
            <a:gdLst/>
            <a:ahLst/>
            <a:cxnLst>
              <a:cxn ang="0">
                <a:pos x="wd2" y="hd2"/>
              </a:cxn>
              <a:cxn ang="5400000">
                <a:pos x="wd2" y="hd2"/>
              </a:cxn>
              <a:cxn ang="10800000">
                <a:pos x="wd2" y="hd2"/>
              </a:cxn>
              <a:cxn ang="16200000">
                <a:pos x="wd2" y="hd2"/>
              </a:cxn>
            </a:cxnLst>
            <a:rect l="0" t="0" r="r" b="b"/>
            <a:pathLst>
              <a:path w="20084" h="21600" fill="norm" stroke="1" extrusionOk="0">
                <a:moveTo>
                  <a:pt x="17053" y="21600"/>
                </a:moveTo>
                <a:cubicBezTo>
                  <a:pt x="19326" y="19800"/>
                  <a:pt x="21600" y="18000"/>
                  <a:pt x="18758" y="14400"/>
                </a:cubicBezTo>
                <a:cubicBezTo>
                  <a:pt x="15916" y="10800"/>
                  <a:pt x="7958" y="5400"/>
                  <a:pt x="0" y="0"/>
                </a:cubicBezTo>
              </a:path>
            </a:pathLst>
          </a:custGeom>
          <a:ln w="38100">
            <a:solidFill>
              <a:srgbClr val="000000"/>
            </a:solidFill>
            <a:tailEnd type="triangle"/>
          </a:ln>
        </p:spPr>
        <p:txBody>
          <a:bodyPr lIns="45719" rIns="45719" anchor="ctr"/>
          <a:lstStyle/>
          <a:p>
            <a:pPr algn="ctr">
              <a:defRPr>
                <a:solidFill>
                  <a:srgbClr val="FFFFFF"/>
                </a:solidFill>
              </a:defRPr>
            </a:pPr>
          </a:p>
        </p:txBody>
      </p:sp>
      <p:sp>
        <p:nvSpPr>
          <p:cNvPr id="1143" name="手繪多邊形 24"/>
          <p:cNvSpPr/>
          <p:nvPr/>
        </p:nvSpPr>
        <p:spPr>
          <a:xfrm>
            <a:off x="6925456" y="5300122"/>
            <a:ext cx="2060060" cy="1641440"/>
          </a:xfrm>
          <a:custGeom>
            <a:avLst/>
            <a:gdLst/>
            <a:ahLst/>
            <a:cxnLst>
              <a:cxn ang="0">
                <a:pos x="wd2" y="hd2"/>
              </a:cxn>
              <a:cxn ang="5400000">
                <a:pos x="wd2" y="hd2"/>
              </a:cxn>
              <a:cxn ang="10800000">
                <a:pos x="wd2" y="hd2"/>
              </a:cxn>
              <a:cxn ang="16200000">
                <a:pos x="wd2" y="hd2"/>
              </a:cxn>
            </a:cxnLst>
            <a:rect l="0" t="0" r="r" b="b"/>
            <a:pathLst>
              <a:path w="21149" h="21600" fill="norm" stroke="1" extrusionOk="0">
                <a:moveTo>
                  <a:pt x="20167" y="21600"/>
                </a:moveTo>
                <a:cubicBezTo>
                  <a:pt x="20883" y="20133"/>
                  <a:pt x="21600" y="18666"/>
                  <a:pt x="20792" y="15973"/>
                </a:cubicBezTo>
                <a:cubicBezTo>
                  <a:pt x="19985" y="13281"/>
                  <a:pt x="18786" y="8108"/>
                  <a:pt x="15321" y="5445"/>
                </a:cubicBezTo>
                <a:cubicBezTo>
                  <a:pt x="11855" y="2783"/>
                  <a:pt x="5928" y="1392"/>
                  <a:pt x="0" y="0"/>
                </a:cubicBezTo>
              </a:path>
            </a:pathLst>
          </a:custGeom>
          <a:ln w="38100">
            <a:solidFill>
              <a:srgbClr val="000000"/>
            </a:solidFill>
            <a:tailEnd type="triangle"/>
          </a:ln>
        </p:spPr>
        <p:txBody>
          <a:bodyPr lIns="45719" rIns="45719" anchor="ctr"/>
          <a:lstStyle/>
          <a:p>
            <a:pPr algn="ctr">
              <a:defRPr>
                <a:solidFill>
                  <a:srgbClr val="FFFFFF"/>
                </a:solidFill>
              </a:defRPr>
            </a:pPr>
          </a:p>
        </p:txBody>
      </p:sp>
      <p:sp>
        <p:nvSpPr>
          <p:cNvPr id="1144" name="TextBox 87"/>
          <p:cNvSpPr txBox="1"/>
          <p:nvPr/>
        </p:nvSpPr>
        <p:spPr>
          <a:xfrm>
            <a:off x="1618535" y="7528411"/>
            <a:ext cx="6821329" cy="22851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sz="1000"/>
            </a:lvl1pPr>
          </a:lstStyle>
          <a:p>
            <a:pPr/>
            <a:r>
              <a:t>Slide credit: Hung-yi Lee – Deep Learning Tutorial</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078"/>
                                        </p:tgtEl>
                                        <p:attrNameLst>
                                          <p:attrName>style.visibility</p:attrName>
                                        </p:attrNameLst>
                                      </p:cBhvr>
                                      <p:to>
                                        <p:strVal val="visible"/>
                                      </p:to>
                                    </p:set>
                                  </p:childTnLst>
                                </p:cTn>
                              </p:par>
                            </p:childTnLst>
                          </p:cTn>
                        </p:par>
                        <p:par>
                          <p:cTn id="7" fill="hold">
                            <p:stCondLst>
                              <p:cond delay="0"/>
                            </p:stCondLst>
                            <p:childTnLst>
                              <p:par>
                                <p:cTn id="8" presetClass="entr" nodeType="afterEffect" presetSubtype="0" presetID="1" grpId="2" fill="hold">
                                  <p:stCondLst>
                                    <p:cond delay="0"/>
                                  </p:stCondLst>
                                  <p:iterate type="el" backwards="0">
                                    <p:tmAbs val="0"/>
                                  </p:iterate>
                                  <p:childTnLst>
                                    <p:set>
                                      <p:cBhvr>
                                        <p:cTn id="9" fill="hold"/>
                                        <p:tgtEl>
                                          <p:spTgt spid="1141"/>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Class="entr" nodeType="clickEffect" presetSubtype="0" presetID="1" grpId="3" fill="hold">
                                  <p:stCondLst>
                                    <p:cond delay="0"/>
                                  </p:stCondLst>
                                  <p:iterate type="el" backwards="0">
                                    <p:tmAbs val="0"/>
                                  </p:iterate>
                                  <p:childTnLst>
                                    <p:set>
                                      <p:cBhvr>
                                        <p:cTn id="13" fill="hold"/>
                                        <p:tgtEl>
                                          <p:spTgt spid="1081"/>
                                        </p:tgtEl>
                                        <p:attrNameLst>
                                          <p:attrName>style.visibility</p:attrName>
                                        </p:attrNameLst>
                                      </p:cBhvr>
                                      <p:to>
                                        <p:strVal val="visible"/>
                                      </p:to>
                                    </p:set>
                                  </p:childTnLst>
                                </p:cTn>
                              </p:par>
                            </p:childTnLst>
                          </p:cTn>
                        </p:par>
                        <p:par>
                          <p:cTn id="14" fill="hold">
                            <p:stCondLst>
                              <p:cond delay="0"/>
                            </p:stCondLst>
                            <p:childTnLst>
                              <p:par>
                                <p:cTn id="15" presetClass="entr" nodeType="afterEffect" presetSubtype="0" presetID="1" grpId="4" fill="hold">
                                  <p:stCondLst>
                                    <p:cond delay="0"/>
                                  </p:stCondLst>
                                  <p:iterate type="el" backwards="0">
                                    <p:tmAbs val="0"/>
                                  </p:iterate>
                                  <p:childTnLst>
                                    <p:set>
                                      <p:cBhvr>
                                        <p:cTn id="16" fill="hold"/>
                                        <p:tgtEl>
                                          <p:spTgt spid="108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Class="entr" nodeType="clickEffect" presetSubtype="0" presetID="1" grpId="5" fill="hold">
                                  <p:stCondLst>
                                    <p:cond delay="0"/>
                                  </p:stCondLst>
                                  <p:iterate type="el" backwards="0">
                                    <p:tmAbs val="0"/>
                                  </p:iterate>
                                  <p:childTnLst>
                                    <p:set>
                                      <p:cBhvr>
                                        <p:cTn id="20" fill="hold"/>
                                        <p:tgtEl>
                                          <p:spTgt spid="1084"/>
                                        </p:tgtEl>
                                        <p:attrNameLst>
                                          <p:attrName>style.visibility</p:attrName>
                                        </p:attrNameLst>
                                      </p:cBhvr>
                                      <p:to>
                                        <p:strVal val="visible"/>
                                      </p:to>
                                    </p:set>
                                  </p:childTnLst>
                                </p:cTn>
                              </p:par>
                            </p:childTnLst>
                          </p:cTn>
                        </p:par>
                        <p:par>
                          <p:cTn id="21" fill="hold">
                            <p:stCondLst>
                              <p:cond delay="0"/>
                            </p:stCondLst>
                            <p:childTnLst>
                              <p:par>
                                <p:cTn id="22" presetClass="entr" nodeType="afterEffect" presetSubtype="0" presetID="1" grpId="6" fill="hold">
                                  <p:stCondLst>
                                    <p:cond delay="0"/>
                                  </p:stCondLst>
                                  <p:iterate type="el" backwards="0">
                                    <p:tmAbs val="0"/>
                                  </p:iterate>
                                  <p:childTnLst>
                                    <p:set>
                                      <p:cBhvr>
                                        <p:cTn id="23" fill="hold"/>
                                        <p:tgtEl>
                                          <p:spTgt spid="1090"/>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Class="entr" nodeType="clickEffect" presetSubtype="0" presetID="1" grpId="7" fill="hold">
                                  <p:stCondLst>
                                    <p:cond delay="0"/>
                                  </p:stCondLst>
                                  <p:iterate type="el" backwards="0">
                                    <p:tmAbs val="0"/>
                                  </p:iterate>
                                  <p:childTnLst>
                                    <p:set>
                                      <p:cBhvr>
                                        <p:cTn id="27" fill="hold"/>
                                        <p:tgtEl>
                                          <p:spTgt spid="1093"/>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Class="entr" nodeType="clickEffect" presetSubtype="0" presetID="1" grpId="8" fill="hold">
                                  <p:stCondLst>
                                    <p:cond delay="0"/>
                                  </p:stCondLst>
                                  <p:iterate type="el" backwards="0">
                                    <p:tmAbs val="0"/>
                                  </p:iterate>
                                  <p:childTnLst>
                                    <p:set>
                                      <p:cBhvr>
                                        <p:cTn id="31" fill="hold"/>
                                        <p:tgtEl>
                                          <p:spTgt spid="1114"/>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Class="entr" nodeType="clickEffect" presetSubtype="0" presetID="1" grpId="9" fill="hold">
                                  <p:stCondLst>
                                    <p:cond delay="0"/>
                                  </p:stCondLst>
                                  <p:iterate type="el" backwards="0">
                                    <p:tmAbs val="0"/>
                                  </p:iterate>
                                  <p:childTnLst>
                                    <p:set>
                                      <p:cBhvr>
                                        <p:cTn id="35" fill="hold"/>
                                        <p:tgtEl>
                                          <p:spTgt spid="1137"/>
                                        </p:tgtEl>
                                        <p:attrNameLst>
                                          <p:attrName>style.visibility</p:attrName>
                                        </p:attrNameLst>
                                      </p:cBhvr>
                                      <p:to>
                                        <p:strVal val="visible"/>
                                      </p:to>
                                    </p:set>
                                  </p:childTnLst>
                                </p:cTn>
                              </p:par>
                            </p:childTnLst>
                          </p:cTn>
                        </p:par>
                        <p:par>
                          <p:cTn id="36" fill="hold">
                            <p:stCondLst>
                              <p:cond delay="0"/>
                            </p:stCondLst>
                            <p:childTnLst>
                              <p:par>
                                <p:cTn id="37" presetClass="entr" nodeType="afterEffect" presetSubtype="0" presetID="1" grpId="10" fill="hold">
                                  <p:stCondLst>
                                    <p:cond delay="0"/>
                                  </p:stCondLst>
                                  <p:iterate type="el" backwards="0">
                                    <p:tmAbs val="0"/>
                                  </p:iterate>
                                  <p:childTnLst>
                                    <p:set>
                                      <p:cBhvr>
                                        <p:cTn id="38" fill="hold"/>
                                        <p:tgtEl>
                                          <p:spTgt spid="109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Class="entr" nodeType="clickEffect" presetSubtype="0" presetID="1" grpId="11" fill="hold">
                                  <p:stCondLst>
                                    <p:cond delay="0"/>
                                  </p:stCondLst>
                                  <p:iterate type="el" backwards="0">
                                    <p:tmAbs val="0"/>
                                  </p:iterate>
                                  <p:childTnLst>
                                    <p:set>
                                      <p:cBhvr>
                                        <p:cTn id="42" fill="hold"/>
                                        <p:tgtEl>
                                          <p:spTgt spid="112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Class="entr" nodeType="clickEffect" presetSubtype="0" presetID="1" grpId="12" fill="hold">
                                  <p:stCondLst>
                                    <p:cond delay="0"/>
                                  </p:stCondLst>
                                  <p:iterate type="el" backwards="0">
                                    <p:tmAbs val="0"/>
                                  </p:iterate>
                                  <p:childTnLst>
                                    <p:set>
                                      <p:cBhvr>
                                        <p:cTn id="46" fill="hold"/>
                                        <p:tgtEl>
                                          <p:spTgt spid="1142"/>
                                        </p:tgtEl>
                                        <p:attrNameLst>
                                          <p:attrName>style.visibility</p:attrName>
                                        </p:attrNameLst>
                                      </p:cBhvr>
                                      <p:to>
                                        <p:strVal val="visible"/>
                                      </p:to>
                                    </p:set>
                                  </p:childTnLst>
                                </p:cTn>
                              </p:par>
                            </p:childTnLst>
                          </p:cTn>
                        </p:par>
                        <p:par>
                          <p:cTn id="47" fill="hold">
                            <p:stCondLst>
                              <p:cond delay="0"/>
                            </p:stCondLst>
                            <p:childTnLst>
                              <p:par>
                                <p:cTn id="48" presetClass="entr" nodeType="afterEffect" presetSubtype="0" presetID="1" grpId="13" fill="hold">
                                  <p:stCondLst>
                                    <p:cond delay="0"/>
                                  </p:stCondLst>
                                  <p:iterate type="el" backwards="0">
                                    <p:tmAbs val="0"/>
                                  </p:iterate>
                                  <p:childTnLst>
                                    <p:set>
                                      <p:cBhvr>
                                        <p:cTn id="49" fill="hold"/>
                                        <p:tgtEl>
                                          <p:spTgt spid="1099"/>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Class="entr" nodeType="clickEffect" presetSubtype="0" presetID="1" grpId="14" fill="hold">
                                  <p:stCondLst>
                                    <p:cond delay="0"/>
                                  </p:stCondLst>
                                  <p:iterate type="el" backwards="0">
                                    <p:tmAbs val="0"/>
                                  </p:iterate>
                                  <p:childTnLst>
                                    <p:set>
                                      <p:cBhvr>
                                        <p:cTn id="53" fill="hold"/>
                                        <p:tgtEl>
                                          <p:spTgt spid="1136"/>
                                        </p:tgtEl>
                                        <p:attrNameLst>
                                          <p:attrName>style.visibility</p:attrName>
                                        </p:attrNameLst>
                                      </p:cBhvr>
                                      <p:to>
                                        <p:strVal val="visible"/>
                                      </p:to>
                                    </p:set>
                                  </p:childTnLst>
                                </p:cTn>
                              </p:par>
                            </p:childTnLst>
                          </p:cTn>
                        </p:par>
                        <p:par>
                          <p:cTn id="54" fill="hold">
                            <p:stCondLst>
                              <p:cond delay="0"/>
                            </p:stCondLst>
                            <p:childTnLst>
                              <p:par>
                                <p:cTn id="55" presetClass="entr" nodeType="afterEffect" presetSubtype="0" presetID="1" grpId="15" fill="hold">
                                  <p:stCondLst>
                                    <p:cond delay="0"/>
                                  </p:stCondLst>
                                  <p:iterate type="el" backwards="0">
                                    <p:tmAbs val="0"/>
                                  </p:iterate>
                                  <p:childTnLst>
                                    <p:set>
                                      <p:cBhvr>
                                        <p:cTn id="56" fill="hold"/>
                                        <p:tgtEl>
                                          <p:spTgt spid="1138"/>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Class="entr" nodeType="clickEffect" presetSubtype="0" presetID="1" grpId="16" fill="hold">
                                  <p:stCondLst>
                                    <p:cond delay="0"/>
                                  </p:stCondLst>
                                  <p:iterate type="el" backwards="0">
                                    <p:tmAbs val="0"/>
                                  </p:iterate>
                                  <p:childTnLst>
                                    <p:set>
                                      <p:cBhvr>
                                        <p:cTn id="60" fill="hold"/>
                                        <p:tgtEl>
                                          <p:spTgt spid="1143"/>
                                        </p:tgtEl>
                                        <p:attrNameLst>
                                          <p:attrName>style.visibility</p:attrName>
                                        </p:attrNameLst>
                                      </p:cBhvr>
                                      <p:to>
                                        <p:strVal val="visible"/>
                                      </p:to>
                                    </p:set>
                                  </p:childTnLst>
                                </p:cTn>
                              </p:par>
                            </p:childTnLst>
                          </p:cTn>
                        </p:par>
                        <p:par>
                          <p:cTn id="61" fill="hold">
                            <p:stCondLst>
                              <p:cond delay="0"/>
                            </p:stCondLst>
                            <p:childTnLst>
                              <p:par>
                                <p:cTn id="62" presetClass="entr" nodeType="afterEffect" presetSubtype="0" presetID="1" grpId="17" fill="hold">
                                  <p:stCondLst>
                                    <p:cond delay="0"/>
                                  </p:stCondLst>
                                  <p:iterate type="el" backwards="0">
                                    <p:tmAbs val="0"/>
                                  </p:iterate>
                                  <p:childTnLst>
                                    <p:set>
                                      <p:cBhvr>
                                        <p:cTn id="63" fill="hold"/>
                                        <p:tgtEl>
                                          <p:spTgt spid="110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137" grpId="9"/>
      <p:bldP build="whole" bldLvl="1" animBg="1" rev="0" advAuto="0" spid="1142" grpId="12"/>
      <p:bldP build="whole" bldLvl="1" animBg="1" rev="0" advAuto="0" spid="1093" grpId="7"/>
      <p:bldP build="whole" bldLvl="1" animBg="1" rev="0" advAuto="0" spid="1096" grpId="10"/>
      <p:bldP build="whole" bldLvl="1" animBg="1" rev="0" advAuto="0" spid="1090" grpId="6"/>
      <p:bldP build="whole" bldLvl="1" animBg="1" rev="0" advAuto="0" spid="1087" grpId="4"/>
      <p:bldP build="whole" bldLvl="1" animBg="1" rev="0" advAuto="0" spid="1114" grpId="8"/>
      <p:bldP build="whole" bldLvl="1" animBg="1" rev="0" advAuto="0" spid="1099" grpId="13"/>
      <p:bldP build="whole" bldLvl="1" animBg="1" rev="0" advAuto="0" spid="1102" grpId="17"/>
      <p:bldP build="whole" bldLvl="1" animBg="1" rev="0" advAuto="0" spid="1084" grpId="5"/>
      <p:bldP build="whole" bldLvl="1" animBg="1" rev="0" advAuto="0" spid="1081" grpId="3"/>
      <p:bldP build="whole" bldLvl="1" animBg="1" rev="0" advAuto="0" spid="1078" grpId="1"/>
      <p:bldP build="whole" bldLvl="1" animBg="1" rev="0" advAuto="0" spid="1126" grpId="11"/>
      <p:bldP build="whole" bldLvl="1" animBg="1" rev="0" advAuto="0" spid="1136" grpId="14"/>
      <p:bldP build="whole" bldLvl="1" animBg="1" rev="0" advAuto="0" spid="1141" grpId="2"/>
      <p:bldP build="whole" bldLvl="1" animBg="1" rev="0" advAuto="0" spid="1138" grpId="15"/>
      <p:bldP build="whole" bldLvl="1" animBg="1" rev="0" advAuto="0" spid="1143" grpId="16"/>
    </p:bldLst>
  </p:timing>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50" name="TextBox 3"/>
          <p:cNvSpPr txBox="1"/>
          <p:nvPr>
            <p:ph type="sldNum" sz="quarter" idx="2"/>
          </p:nvPr>
        </p:nvSpPr>
        <p:spPr>
          <a:xfrm>
            <a:off x="9760731" y="7458470"/>
            <a:ext cx="258625" cy="24830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151" name="Title 1"/>
          <p:cNvSpPr txBox="1"/>
          <p:nvPr>
            <p:ph type="title"/>
          </p:nvPr>
        </p:nvSpPr>
        <p:spPr>
          <a:prstGeom prst="rect">
            <a:avLst/>
          </a:prstGeom>
        </p:spPr>
        <p:txBody>
          <a:bodyPr/>
          <a:lstStyle/>
          <a:p>
            <a:pPr/>
            <a:r>
              <a:t>Matrix Operation</a:t>
            </a:r>
          </a:p>
        </p:txBody>
      </p:sp>
      <p:sp>
        <p:nvSpPr>
          <p:cNvPr id="1152" name="Content Placeholder 2"/>
          <p:cNvSpPr txBox="1"/>
          <p:nvPr>
            <p:ph type="body" idx="1"/>
          </p:nvPr>
        </p:nvSpPr>
        <p:spPr>
          <a:xfrm>
            <a:off x="276672" y="2090802"/>
            <a:ext cx="9584267" cy="5367668"/>
          </a:xfrm>
          <a:prstGeom prst="rect">
            <a:avLst/>
          </a:prstGeom>
        </p:spPr>
        <p:txBody>
          <a:bodyPr/>
          <a:lstStyle/>
          <a:p>
            <a:pPr/>
            <a:r>
              <a:t>Multilayer NN, function </a:t>
            </a:r>
            <a:r>
              <a:rPr i="1"/>
              <a:t>f</a:t>
            </a:r>
            <a:r>
              <a:t> maps inputs </a:t>
            </a:r>
            <a:r>
              <a:rPr i="1"/>
              <a:t>x</a:t>
            </a:r>
            <a:r>
              <a:t> to outputs </a:t>
            </a:r>
            <a:r>
              <a:rPr i="1"/>
              <a:t>y</a:t>
            </a:r>
            <a:r>
              <a:t>, i.e., </a:t>
            </a:r>
            <a14:m>
              <m:oMath>
                <m:r>
                  <a:rPr xmlns:a="http://schemas.openxmlformats.org/drawingml/2006/main" sz="2400" i="1">
                    <a:solidFill>
                      <a:srgbClr val="000000"/>
                    </a:solidFill>
                    <a:latin typeface="Cambria Math" panose="02040503050406030204" pitchFamily="18" charset="0"/>
                  </a:rPr>
                  <m:t>𝑦</m:t>
                </m:r>
                <m:r>
                  <a:rPr xmlns:a="http://schemas.openxmlformats.org/drawingml/2006/main" sz="2400" i="1">
                    <a:solidFill>
                      <a:srgbClr val="000000"/>
                    </a:solidFill>
                    <a:latin typeface="Cambria Math" panose="02040503050406030204" pitchFamily="18" charset="0"/>
                  </a:rPr>
                  <m:t>=</m:t>
                </m:r>
                <m:r>
                  <a:rPr xmlns:a="http://schemas.openxmlformats.org/drawingml/2006/main" sz="2400" i="1">
                    <a:solidFill>
                      <a:srgbClr val="000000"/>
                    </a:solidFill>
                    <a:latin typeface="Cambria Math" panose="02040503050406030204" pitchFamily="18" charset="0"/>
                  </a:rPr>
                  <m:t>𝑓</m:t>
                </m:r>
                <m:r>
                  <a:rPr xmlns:a="http://schemas.openxmlformats.org/drawingml/2006/main" sz="2400" i="1">
                    <a:solidFill>
                      <a:srgbClr val="000000"/>
                    </a:solidFill>
                    <a:latin typeface="Cambria Math" panose="02040503050406030204" pitchFamily="18" charset="0"/>
                  </a:rPr>
                  <m:t>(</m:t>
                </m:r>
                <m:r>
                  <a:rPr xmlns:a="http://schemas.openxmlformats.org/drawingml/2006/main" sz="2400" i="1">
                    <a:solidFill>
                      <a:srgbClr val="000000"/>
                    </a:solidFill>
                    <a:latin typeface="Cambria Math" panose="02040503050406030204" pitchFamily="18" charset="0"/>
                  </a:rPr>
                  <m:t>𝑥</m:t>
                </m:r>
                <m:r>
                  <a:rPr xmlns:a="http://schemas.openxmlformats.org/drawingml/2006/main" sz="2400" i="1">
                    <a:solidFill>
                      <a:srgbClr val="000000"/>
                    </a:solidFill>
                    <a:latin typeface="Cambria Math" panose="02040503050406030204" pitchFamily="18" charset="0"/>
                  </a:rPr>
                  <m:t>)</m:t>
                </m:r>
              </m:oMath>
            </a14:m>
          </a:p>
        </p:txBody>
      </p:sp>
      <p:sp>
        <p:nvSpPr>
          <p:cNvPr id="1153" name="Content Placeholder 85"/>
          <p:cNvSpPr txBox="1"/>
          <p:nvPr/>
        </p:nvSpPr>
        <p:spPr>
          <a:xfrm>
            <a:off x="322392" y="1509936"/>
            <a:ext cx="6101248" cy="350294"/>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defTabSz="914322">
              <a:spcBef>
                <a:spcPts val="300"/>
              </a:spcBef>
              <a:defRPr i="1" sz="1400">
                <a:latin typeface="Arial"/>
                <a:ea typeface="Arial"/>
                <a:cs typeface="Arial"/>
                <a:sym typeface="Arial"/>
              </a:defRPr>
            </a:lvl1pPr>
          </a:lstStyle>
          <a:p>
            <a:pPr/>
            <a:r>
              <a:t>Introduction to Neural Networks</a:t>
            </a:r>
          </a:p>
        </p:txBody>
      </p:sp>
      <p:sp>
        <p:nvSpPr>
          <p:cNvPr id="1154" name="文字方塊 172"/>
          <p:cNvSpPr txBox="1"/>
          <p:nvPr/>
        </p:nvSpPr>
        <p:spPr>
          <a:xfrm>
            <a:off x="1367758" y="6510152"/>
            <a:ext cx="9097723" cy="259995"/>
          </a:xfrm>
          <a:prstGeom prst="rect">
            <a:avLst/>
          </a:prstGeom>
          <a:ln w="12700">
            <a:miter lim="400000"/>
          </a:ln>
        </p:spPr>
        <p:txBody>
          <a:bodyPr wrap="none" lIns="0" tIns="0" rIns="0" bIns="0">
            <a:spAutoFit/>
          </a:bodyPr>
          <a:lstStyle/>
          <a:p>
            <a:pPr defTabSz="914400" latinLnBrk="1">
              <a:defRPr sz="1800"/>
            </a:pPr>
            <a14:m>
              <m:oMathPara>
                <m:oMathParaPr>
                  <m:jc m:val="centerGroup"/>
                </m:oMathParaPr>
                <m:oMath>
                  <m:r>
                    <a:rPr xmlns:a="http://schemas.openxmlformats.org/drawingml/2006/main" sz="2400" i="1">
                      <a:solidFill>
                        <a:srgbClr val="000000"/>
                      </a:solidFill>
                      <a:latin typeface="Cambria Math" panose="02040503050406030204" pitchFamily="18" charset="0"/>
                    </a:rPr>
                    <m:t>=</m:t>
                  </m:r>
                  <m:r>
                    <a:rPr xmlns:a="http://schemas.openxmlformats.org/drawingml/2006/main" sz="2400" i="1">
                      <a:solidFill>
                        <a:srgbClr val="000000"/>
                      </a:solidFill>
                      <a:latin typeface="Cambria Math" panose="02040503050406030204" pitchFamily="18" charset="0"/>
                    </a:rPr>
                    <m:t>𝜎</m:t>
                  </m:r>
                  <m:d>
                    <m:dPr>
                      <m:ctrlPr>
                        <a:rPr xmlns:a="http://schemas.openxmlformats.org/drawingml/2006/main" sz="2400" i="1">
                          <a:solidFill>
                            <a:srgbClr val="000000"/>
                          </a:solidFill>
                          <a:latin typeface="Cambria Math" panose="02040503050406030204" pitchFamily="18" charset="0"/>
                        </a:rPr>
                      </m:ctrlPr>
                    </m:dPr>
                    <m:e>
                      <m:r>
                        <a:rPr xmlns:a="http://schemas.openxmlformats.org/drawingml/2006/main" sz="2400" i="1">
                          <a:solidFill>
                            <a:srgbClr val="000000"/>
                          </a:solidFill>
                          <a:latin typeface="Cambria Math" panose="02040503050406030204" pitchFamily="18" charset="0"/>
                        </a:rPr>
                        <m:t/>
                      </m:r>
                      <m:r>
                        <a:rPr xmlns:a="http://schemas.openxmlformats.org/drawingml/2006/main" sz="2400" i="1">
                          <a:solidFill>
                            <a:srgbClr val="000000"/>
                          </a:solidFill>
                          <a:latin typeface="Cambria Math" panose="02040503050406030204" pitchFamily="18" charset="0"/>
                        </a:rPr>
                        <m:t/>
                      </m:r>
                      <m:r>
                        <a:rPr xmlns:a="http://schemas.openxmlformats.org/drawingml/2006/main" sz="2400" i="1">
                          <a:solidFill>
                            <a:srgbClr val="000000"/>
                          </a:solidFill>
                          <a:latin typeface="Cambria Math" panose="02040503050406030204" pitchFamily="18" charset="0"/>
                        </a:rPr>
                        <m:t/>
                      </m:r>
                      <m:r>
                        <a:rPr xmlns:a="http://schemas.openxmlformats.org/drawingml/2006/main" sz="2400" i="1">
                          <a:solidFill>
                            <a:srgbClr val="000000"/>
                          </a:solidFill>
                          <a:latin typeface="Cambria Math" panose="02040503050406030204" pitchFamily="18" charset="0"/>
                        </a:rPr>
                        <m:t/>
                      </m:r>
                      <m:r>
                        <a:rPr xmlns:a="http://schemas.openxmlformats.org/drawingml/2006/main" sz="2400" i="1">
                          <a:solidFill>
                            <a:srgbClr val="000000"/>
                          </a:solidFill>
                          <a:latin typeface="Cambria Math" panose="02040503050406030204" pitchFamily="18" charset="0"/>
                        </a:rPr>
                        <m:t/>
                      </m:r>
                      <m:r>
                        <a:rPr xmlns:a="http://schemas.openxmlformats.org/drawingml/2006/main" sz="2400" i="1">
                          <a:solidFill>
                            <a:srgbClr val="000000"/>
                          </a:solidFill>
                          <a:latin typeface="Cambria Math" panose="02040503050406030204" pitchFamily="18" charset="0"/>
                        </a:rPr>
                        <m:t/>
                      </m:r>
                      <m:r>
                        <a:rPr xmlns:a="http://schemas.openxmlformats.org/drawingml/2006/main" sz="2400" i="1">
                          <a:solidFill>
                            <a:srgbClr val="000000"/>
                          </a:solidFill>
                          <a:latin typeface="Cambria Math" panose="02040503050406030204" pitchFamily="18" charset="0"/>
                        </a:rPr>
                        <m:t/>
                      </m:r>
                      <m:r>
                        <a:rPr xmlns:a="http://schemas.openxmlformats.org/drawingml/2006/main" sz="2400" i="1">
                          <a:solidFill>
                            <a:srgbClr val="000000"/>
                          </a:solidFill>
                          <a:latin typeface="Cambria Math" panose="02040503050406030204" pitchFamily="18" charset="0"/>
                        </a:rPr>
                        <m:t/>
                      </m:r>
                      <m:r>
                        <a:rPr xmlns:a="http://schemas.openxmlformats.org/drawingml/2006/main" sz="2400" i="1">
                          <a:solidFill>
                            <a:srgbClr val="000000"/>
                          </a:solidFill>
                          <a:latin typeface="Cambria Math" panose="02040503050406030204" pitchFamily="18" charset="0"/>
                        </a:rPr>
                        <m:t/>
                      </m:r>
                      <m:r>
                        <a:rPr xmlns:a="http://schemas.openxmlformats.org/drawingml/2006/main" sz="2400" i="1">
                          <a:solidFill>
                            <a:srgbClr val="000000"/>
                          </a:solidFill>
                          <a:latin typeface="Cambria Math" panose="02040503050406030204" pitchFamily="18" charset="0"/>
                        </a:rPr>
                        <m:t/>
                      </m:r>
                      <m:r>
                        <a:rPr xmlns:a="http://schemas.openxmlformats.org/drawingml/2006/main" sz="2400" i="1">
                          <a:solidFill>
                            <a:srgbClr val="000000"/>
                          </a:solidFill>
                          <a:latin typeface="Cambria Math" panose="02040503050406030204" pitchFamily="18" charset="0"/>
                        </a:rPr>
                        <m:t/>
                      </m:r>
                      <m:r>
                        <a:rPr xmlns:a="http://schemas.openxmlformats.org/drawingml/2006/main" sz="2400" i="1">
                          <a:solidFill>
                            <a:srgbClr val="000000"/>
                          </a:solidFill>
                          <a:latin typeface="Cambria Math" panose="02040503050406030204" pitchFamily="18" charset="0"/>
                        </a:rPr>
                        <m:t/>
                      </m:r>
                      <m:r>
                        <a:rPr xmlns:a="http://schemas.openxmlformats.org/drawingml/2006/main" sz="2400" i="1">
                          <a:solidFill>
                            <a:srgbClr val="000000"/>
                          </a:solidFill>
                          <a:latin typeface="Cambria Math" panose="02040503050406030204" pitchFamily="18" charset="0"/>
                        </a:rPr>
                        <m:t/>
                      </m:r>
                      <m:r>
                        <a:rPr xmlns:a="http://schemas.openxmlformats.org/drawingml/2006/main" sz="2400" i="1">
                          <a:solidFill>
                            <a:srgbClr val="000000"/>
                          </a:solidFill>
                          <a:latin typeface="Cambria Math" panose="02040503050406030204" pitchFamily="18" charset="0"/>
                        </a:rPr>
                        <m:t/>
                      </m:r>
                      <m:r>
                        <a:rPr xmlns:a="http://schemas.openxmlformats.org/drawingml/2006/main" sz="2400" i="1">
                          <a:solidFill>
                            <a:srgbClr val="000000"/>
                          </a:solidFill>
                          <a:latin typeface="Cambria Math" panose="02040503050406030204" pitchFamily="18" charset="0"/>
                        </a:rPr>
                        <m:t/>
                      </m:r>
                      <m:r>
                        <a:rPr xmlns:a="http://schemas.openxmlformats.org/drawingml/2006/main" sz="2400" i="1">
                          <a:solidFill>
                            <a:srgbClr val="000000"/>
                          </a:solidFill>
                          <a:latin typeface="Cambria Math" panose="02040503050406030204" pitchFamily="18" charset="0"/>
                        </a:rPr>
                        <m:t/>
                      </m:r>
                      <m:r>
                        <a:rPr xmlns:a="http://schemas.openxmlformats.org/drawingml/2006/main" sz="2400" i="1">
                          <a:solidFill>
                            <a:srgbClr val="000000"/>
                          </a:solidFill>
                          <a:latin typeface="Cambria Math" panose="02040503050406030204" pitchFamily="18" charset="0"/>
                        </a:rPr>
                        <m:t/>
                      </m:r>
                      <m:r>
                        <a:rPr xmlns:a="http://schemas.openxmlformats.org/drawingml/2006/main" sz="2400" i="1">
                          <a:solidFill>
                            <a:srgbClr val="000000"/>
                          </a:solidFill>
                          <a:latin typeface="Cambria Math" panose="02040503050406030204" pitchFamily="18" charset="0"/>
                        </a:rPr>
                        <m:t/>
                      </m:r>
                      <m:r>
                        <a:rPr xmlns:a="http://schemas.openxmlformats.org/drawingml/2006/main" sz="2400" i="1">
                          <a:solidFill>
                            <a:srgbClr val="000000"/>
                          </a:solidFill>
                          <a:latin typeface="Cambria Math" panose="02040503050406030204" pitchFamily="18" charset="0"/>
                        </a:rPr>
                        <m:t/>
                      </m:r>
                      <m:r>
                        <a:rPr xmlns:a="http://schemas.openxmlformats.org/drawingml/2006/main" sz="2400" i="1">
                          <a:solidFill>
                            <a:srgbClr val="000000"/>
                          </a:solidFill>
                          <a:latin typeface="Cambria Math" panose="02040503050406030204" pitchFamily="18" charset="0"/>
                        </a:rPr>
                        <m:t/>
                      </m:r>
                      <m:r>
                        <a:rPr xmlns:a="http://schemas.openxmlformats.org/drawingml/2006/main" sz="2400" i="1">
                          <a:solidFill>
                            <a:srgbClr val="000000"/>
                          </a:solidFill>
                          <a:latin typeface="Cambria Math" panose="02040503050406030204" pitchFamily="18" charset="0"/>
                        </a:rPr>
                        <m:t/>
                      </m:r>
                      <m:r>
                        <a:rPr xmlns:a="http://schemas.openxmlformats.org/drawingml/2006/main" sz="2400" i="1">
                          <a:solidFill>
                            <a:srgbClr val="000000"/>
                          </a:solidFill>
                          <a:latin typeface="Cambria Math" panose="02040503050406030204" pitchFamily="18" charset="0"/>
                        </a:rPr>
                        <m:t/>
                      </m:r>
                      <m:r>
                        <a:rPr xmlns:a="http://schemas.openxmlformats.org/drawingml/2006/main" sz="2400" i="1">
                          <a:solidFill>
                            <a:srgbClr val="000000"/>
                          </a:solidFill>
                          <a:latin typeface="Cambria Math" panose="02040503050406030204" pitchFamily="18" charset="0"/>
                        </a:rPr>
                        <m:t/>
                      </m:r>
                      <m:r>
                        <a:rPr xmlns:a="http://schemas.openxmlformats.org/drawingml/2006/main" sz="2400" i="1">
                          <a:solidFill>
                            <a:srgbClr val="000000"/>
                          </a:solidFill>
                          <a:latin typeface="Cambria Math" panose="02040503050406030204" pitchFamily="18" charset="0"/>
                        </a:rPr>
                        <m:t/>
                      </m:r>
                      <m:r>
                        <a:rPr xmlns:a="http://schemas.openxmlformats.org/drawingml/2006/main" sz="2400" i="1">
                          <a:solidFill>
                            <a:srgbClr val="000000"/>
                          </a:solidFill>
                          <a:latin typeface="Cambria Math" panose="02040503050406030204" pitchFamily="18" charset="0"/>
                        </a:rPr>
                        <m:t/>
                      </m:r>
                      <m:r>
                        <a:rPr xmlns:a="http://schemas.openxmlformats.org/drawingml/2006/main" sz="2400" i="1">
                          <a:solidFill>
                            <a:srgbClr val="000000"/>
                          </a:solidFill>
                          <a:latin typeface="Cambria Math" panose="02040503050406030204" pitchFamily="18" charset="0"/>
                        </a:rPr>
                        <m:t/>
                      </m:r>
                      <m:r>
                        <a:rPr xmlns:a="http://schemas.openxmlformats.org/drawingml/2006/main" sz="2400" i="1">
                          <a:solidFill>
                            <a:srgbClr val="000000"/>
                          </a:solidFill>
                          <a:latin typeface="Cambria Math" panose="02040503050406030204" pitchFamily="18" charset="0"/>
                        </a:rPr>
                        <m:t/>
                      </m:r>
                      <m:r>
                        <a:rPr xmlns:a="http://schemas.openxmlformats.org/drawingml/2006/main" sz="2400" i="1">
                          <a:solidFill>
                            <a:srgbClr val="000000"/>
                          </a:solidFill>
                          <a:latin typeface="Cambria Math" panose="02040503050406030204" pitchFamily="18" charset="0"/>
                        </a:rPr>
                        <m:t/>
                      </m:r>
                      <m:r>
                        <a:rPr xmlns:a="http://schemas.openxmlformats.org/drawingml/2006/main" sz="2400" i="1">
                          <a:solidFill>
                            <a:srgbClr val="000000"/>
                          </a:solidFill>
                          <a:latin typeface="Cambria Math" panose="02040503050406030204" pitchFamily="18" charset="0"/>
                        </a:rPr>
                        <m:t/>
                      </m:r>
                      <m:r>
                        <a:rPr xmlns:a="http://schemas.openxmlformats.org/drawingml/2006/main" sz="2400" i="1">
                          <a:solidFill>
                            <a:srgbClr val="000000"/>
                          </a:solidFill>
                          <a:latin typeface="Cambria Math" panose="02040503050406030204" pitchFamily="18" charset="0"/>
                        </a:rPr>
                        <m:t/>
                      </m:r>
                      <m:r>
                        <a:rPr xmlns:a="http://schemas.openxmlformats.org/drawingml/2006/main" sz="2400" i="1">
                          <a:solidFill>
                            <a:srgbClr val="000000"/>
                          </a:solidFill>
                          <a:latin typeface="Cambria Math" panose="02040503050406030204" pitchFamily="18" charset="0"/>
                        </a:rPr>
                        <m:t/>
                      </m:r>
                      <m:r>
                        <a:rPr xmlns:a="http://schemas.openxmlformats.org/drawingml/2006/main" sz="2400" i="1">
                          <a:solidFill>
                            <a:srgbClr val="000000"/>
                          </a:solidFill>
                          <a:latin typeface="Cambria Math" panose="02040503050406030204" pitchFamily="18" charset="0"/>
                        </a:rPr>
                        <m:t/>
                      </m:r>
                      <m:r>
                        <a:rPr xmlns:a="http://schemas.openxmlformats.org/drawingml/2006/main" sz="2400" i="1">
                          <a:solidFill>
                            <a:srgbClr val="000000"/>
                          </a:solidFill>
                          <a:latin typeface="Cambria Math" panose="02040503050406030204" pitchFamily="18" charset="0"/>
                        </a:rPr>
                        <m:t/>
                      </m:r>
                      <m:r>
                        <a:rPr xmlns:a="http://schemas.openxmlformats.org/drawingml/2006/main" sz="2400" i="1">
                          <a:solidFill>
                            <a:srgbClr val="000000"/>
                          </a:solidFill>
                          <a:latin typeface="Cambria Math" panose="02040503050406030204" pitchFamily="18" charset="0"/>
                        </a:rPr>
                        <m:t/>
                      </m:r>
                      <m:r>
                        <a:rPr xmlns:a="http://schemas.openxmlformats.org/drawingml/2006/main" sz="2400" i="1">
                          <a:solidFill>
                            <a:srgbClr val="000000"/>
                          </a:solidFill>
                          <a:latin typeface="Cambria Math" panose="02040503050406030204" pitchFamily="18" charset="0"/>
                        </a:rPr>
                        <m:t/>
                      </m:r>
                      <m:r>
                        <a:rPr xmlns:a="http://schemas.openxmlformats.org/drawingml/2006/main" sz="2400" i="1">
                          <a:solidFill>
                            <a:srgbClr val="000000"/>
                          </a:solidFill>
                          <a:latin typeface="Cambria Math" panose="02040503050406030204" pitchFamily="18" charset="0"/>
                        </a:rPr>
                        <m:t/>
                      </m:r>
                      <m:r>
                        <a:rPr xmlns:a="http://schemas.openxmlformats.org/drawingml/2006/main" sz="2400" i="1">
                          <a:solidFill>
                            <a:srgbClr val="000000"/>
                          </a:solidFill>
                          <a:latin typeface="Cambria Math" panose="02040503050406030204" pitchFamily="18" charset="0"/>
                        </a:rPr>
                        <m:t/>
                      </m:r>
                      <m:r>
                        <a:rPr xmlns:a="http://schemas.openxmlformats.org/drawingml/2006/main" sz="2400" i="1">
                          <a:solidFill>
                            <a:srgbClr val="000000"/>
                          </a:solidFill>
                          <a:latin typeface="Cambria Math" panose="02040503050406030204" pitchFamily="18" charset="0"/>
                        </a:rPr>
                        <m:t/>
                      </m:r>
                      <m:r>
                        <a:rPr xmlns:a="http://schemas.openxmlformats.org/drawingml/2006/main" sz="2400" i="1">
                          <a:solidFill>
                            <a:srgbClr val="000000"/>
                          </a:solidFill>
                          <a:latin typeface="Cambria Math" panose="02040503050406030204" pitchFamily="18" charset="0"/>
                        </a:rPr>
                        <m:t/>
                      </m:r>
                      <m:r>
                        <a:rPr xmlns:a="http://schemas.openxmlformats.org/drawingml/2006/main" sz="2400" i="1">
                          <a:solidFill>
                            <a:srgbClr val="000000"/>
                          </a:solidFill>
                          <a:latin typeface="Cambria Math" panose="02040503050406030204" pitchFamily="18" charset="0"/>
                        </a:rPr>
                        <m:t/>
                      </m:r>
                      <m:r>
                        <a:rPr xmlns:a="http://schemas.openxmlformats.org/drawingml/2006/main" sz="2400" i="1">
                          <a:solidFill>
                            <a:srgbClr val="000000"/>
                          </a:solidFill>
                          <a:latin typeface="Cambria Math" panose="02040503050406030204" pitchFamily="18" charset="0"/>
                        </a:rPr>
                        <m:t/>
                      </m:r>
                      <m:r>
                        <a:rPr xmlns:a="http://schemas.openxmlformats.org/drawingml/2006/main" sz="2400" i="1">
                          <a:solidFill>
                            <a:srgbClr val="000000"/>
                          </a:solidFill>
                          <a:latin typeface="Cambria Math" panose="02040503050406030204" pitchFamily="18" charset="0"/>
                        </a:rPr>
                        <m:t/>
                      </m:r>
                      <m:r>
                        <a:rPr xmlns:a="http://schemas.openxmlformats.org/drawingml/2006/main" sz="2400" i="1">
                          <a:solidFill>
                            <a:srgbClr val="000000"/>
                          </a:solidFill>
                          <a:latin typeface="Cambria Math" panose="02040503050406030204" pitchFamily="18" charset="0"/>
                        </a:rPr>
                        <m:t/>
                      </m:r>
                      <m:r>
                        <a:rPr xmlns:a="http://schemas.openxmlformats.org/drawingml/2006/main" sz="2400" i="1">
                          <a:solidFill>
                            <a:srgbClr val="000000"/>
                          </a:solidFill>
                          <a:latin typeface="Cambria Math" panose="02040503050406030204" pitchFamily="18" charset="0"/>
                        </a:rPr>
                        <m:t/>
                      </m:r>
                      <m:r>
                        <a:rPr xmlns:a="http://schemas.openxmlformats.org/drawingml/2006/main" sz="2400" i="1">
                          <a:solidFill>
                            <a:srgbClr val="000000"/>
                          </a:solidFill>
                          <a:latin typeface="Cambria Math" panose="02040503050406030204" pitchFamily="18" charset="0"/>
                        </a:rPr>
                        <m:t/>
                      </m:r>
                      <m:r>
                        <a:rPr xmlns:a="http://schemas.openxmlformats.org/drawingml/2006/main" sz="2400" i="1">
                          <a:solidFill>
                            <a:srgbClr val="000000"/>
                          </a:solidFill>
                          <a:latin typeface="Cambria Math" panose="02040503050406030204" pitchFamily="18" charset="0"/>
                        </a:rPr>
                        <m:t/>
                      </m:r>
                      <m:r>
                        <a:rPr xmlns:a="http://schemas.openxmlformats.org/drawingml/2006/main" sz="2400" i="1">
                          <a:solidFill>
                            <a:srgbClr val="000000"/>
                          </a:solidFill>
                          <a:latin typeface="Cambria Math" panose="02040503050406030204" pitchFamily="18" charset="0"/>
                        </a:rPr>
                        <m:t/>
                      </m:r>
                      <m:r>
                        <a:rPr xmlns:a="http://schemas.openxmlformats.org/drawingml/2006/main" sz="2400" i="1">
                          <a:solidFill>
                            <a:srgbClr val="000000"/>
                          </a:solidFill>
                          <a:latin typeface="Cambria Math" panose="02040503050406030204" pitchFamily="18" charset="0"/>
                        </a:rPr>
                        <m:t/>
                      </m:r>
                      <m:r>
                        <a:rPr xmlns:a="http://schemas.openxmlformats.org/drawingml/2006/main" sz="2400" i="1">
                          <a:solidFill>
                            <a:srgbClr val="000000"/>
                          </a:solidFill>
                          <a:latin typeface="Cambria Math" panose="02040503050406030204" pitchFamily="18" charset="0"/>
                        </a:rPr>
                        <m:t/>
                      </m:r>
                      <m:r>
                        <a:rPr xmlns:a="http://schemas.openxmlformats.org/drawingml/2006/main" sz="2400" i="1">
                          <a:solidFill>
                            <a:srgbClr val="000000"/>
                          </a:solidFill>
                          <a:latin typeface="Cambria Math" panose="02040503050406030204" pitchFamily="18" charset="0"/>
                        </a:rPr>
                        <m:t/>
                      </m:r>
                      <m:r>
                        <a:rPr xmlns:a="http://schemas.openxmlformats.org/drawingml/2006/main" sz="2400" i="1">
                          <a:solidFill>
                            <a:srgbClr val="000000"/>
                          </a:solidFill>
                          <a:latin typeface="Cambria Math" panose="02040503050406030204" pitchFamily="18" charset="0"/>
                        </a:rPr>
                        <m:t/>
                      </m:r>
                      <m:r>
                        <a:rPr xmlns:a="http://schemas.openxmlformats.org/drawingml/2006/main" sz="2400" i="1">
                          <a:solidFill>
                            <a:srgbClr val="000000"/>
                          </a:solidFill>
                          <a:latin typeface="Cambria Math" panose="02040503050406030204" pitchFamily="18" charset="0"/>
                        </a:rPr>
                        <m:t/>
                      </m:r>
                      <m:r>
                        <a:rPr xmlns:a="http://schemas.openxmlformats.org/drawingml/2006/main" sz="2400" i="1">
                          <a:solidFill>
                            <a:srgbClr val="000000"/>
                          </a:solidFill>
                          <a:latin typeface="Cambria Math" panose="02040503050406030204" pitchFamily="18" charset="0"/>
                        </a:rPr>
                        <m:t/>
                      </m:r>
                      <m:r>
                        <a:rPr xmlns:a="http://schemas.openxmlformats.org/drawingml/2006/main" sz="2400" i="1">
                          <a:solidFill>
                            <a:srgbClr val="000000"/>
                          </a:solidFill>
                          <a:latin typeface="Cambria Math" panose="02040503050406030204" pitchFamily="18" charset="0"/>
                        </a:rPr>
                        <m:t/>
                      </m:r>
                      <m:r>
                        <a:rPr xmlns:a="http://schemas.openxmlformats.org/drawingml/2006/main" sz="2400" i="1">
                          <a:solidFill>
                            <a:srgbClr val="000000"/>
                          </a:solidFill>
                          <a:latin typeface="Cambria Math" panose="02040503050406030204" pitchFamily="18" charset="0"/>
                        </a:rPr>
                        <m:t/>
                      </m:r>
                      <m:r>
                        <a:rPr xmlns:a="http://schemas.openxmlformats.org/drawingml/2006/main" sz="2400" i="1">
                          <a:solidFill>
                            <a:srgbClr val="000000"/>
                          </a:solidFill>
                          <a:latin typeface="Cambria Math" panose="02040503050406030204" pitchFamily="18" charset="0"/>
                        </a:rPr>
                        <m:t/>
                      </m:r>
                      <m:r>
                        <a:rPr xmlns:a="http://schemas.openxmlformats.org/drawingml/2006/main" sz="2400" i="1">
                          <a:solidFill>
                            <a:srgbClr val="000000"/>
                          </a:solidFill>
                          <a:latin typeface="Cambria Math" panose="02040503050406030204" pitchFamily="18" charset="0"/>
                        </a:rPr>
                        <m:t/>
                      </m:r>
                      <m:r>
                        <a:rPr xmlns:a="http://schemas.openxmlformats.org/drawingml/2006/main" sz="2400" i="1">
                          <a:solidFill>
                            <a:srgbClr val="000000"/>
                          </a:solidFill>
                          <a:latin typeface="Cambria Math" panose="02040503050406030204" pitchFamily="18" charset="0"/>
                        </a:rPr>
                        <m:t/>
                      </m:r>
                      <m:r>
                        <a:rPr xmlns:a="http://schemas.openxmlformats.org/drawingml/2006/main" sz="2400" i="1">
                          <a:solidFill>
                            <a:srgbClr val="000000"/>
                          </a:solidFill>
                          <a:latin typeface="Cambria Math" panose="02040503050406030204" pitchFamily="18" charset="0"/>
                        </a:rPr>
                        <m:t/>
                      </m:r>
                      <m:r>
                        <a:rPr xmlns:a="http://schemas.openxmlformats.org/drawingml/2006/main" sz="2400" i="1">
                          <a:solidFill>
                            <a:srgbClr val="000000"/>
                          </a:solidFill>
                          <a:latin typeface="Cambria Math" panose="02040503050406030204" pitchFamily="18" charset="0"/>
                        </a:rPr>
                        <m:t/>
                      </m:r>
                      <m:r>
                        <a:rPr xmlns:a="http://schemas.openxmlformats.org/drawingml/2006/main" sz="2400" i="1">
                          <a:solidFill>
                            <a:srgbClr val="000000"/>
                          </a:solidFill>
                          <a:latin typeface="Cambria Math" panose="02040503050406030204" pitchFamily="18" charset="0"/>
                        </a:rPr>
                        <m:t/>
                      </m:r>
                      <m:r>
                        <a:rPr xmlns:a="http://schemas.openxmlformats.org/drawingml/2006/main" sz="2400" i="1">
                          <a:solidFill>
                            <a:srgbClr val="000000"/>
                          </a:solidFill>
                          <a:latin typeface="Cambria Math" panose="02040503050406030204" pitchFamily="18" charset="0"/>
                        </a:rPr>
                        <m:t/>
                      </m:r>
                      <m:r>
                        <a:rPr xmlns:a="http://schemas.openxmlformats.org/drawingml/2006/main" sz="2400" i="1">
                          <a:solidFill>
                            <a:srgbClr val="000000"/>
                          </a:solidFill>
                          <a:latin typeface="Cambria Math" panose="02040503050406030204" pitchFamily="18" charset="0"/>
                        </a:rPr>
                        <m:t/>
                      </m:r>
                      <m:r>
                        <a:rPr xmlns:a="http://schemas.openxmlformats.org/drawingml/2006/main" sz="2400" i="1">
                          <a:solidFill>
                            <a:srgbClr val="000000"/>
                          </a:solidFill>
                          <a:latin typeface="Cambria Math" panose="02040503050406030204" pitchFamily="18" charset="0"/>
                        </a:rPr>
                        <m:t/>
                      </m:r>
                      <m:r>
                        <a:rPr xmlns:a="http://schemas.openxmlformats.org/drawingml/2006/main" sz="2400" i="1">
                          <a:solidFill>
                            <a:srgbClr val="000000"/>
                          </a:solidFill>
                          <a:latin typeface="Cambria Math" panose="02040503050406030204" pitchFamily="18" charset="0"/>
                        </a:rPr>
                        <m:t/>
                      </m:r>
                      <m:r>
                        <a:rPr xmlns:a="http://schemas.openxmlformats.org/drawingml/2006/main" sz="2400" i="1">
                          <a:solidFill>
                            <a:srgbClr val="000000"/>
                          </a:solidFill>
                          <a:latin typeface="Cambria Math" panose="02040503050406030204" pitchFamily="18" charset="0"/>
                        </a:rPr>
                        <m:t/>
                      </m:r>
                      <m:r>
                        <a:rPr xmlns:a="http://schemas.openxmlformats.org/drawingml/2006/main" sz="2400" i="1">
                          <a:solidFill>
                            <a:srgbClr val="000000"/>
                          </a:solidFill>
                          <a:latin typeface="Cambria Math" panose="02040503050406030204" pitchFamily="18" charset="0"/>
                        </a:rPr>
                        <m:t/>
                      </m:r>
                      <m:r>
                        <a:rPr xmlns:a="http://schemas.openxmlformats.org/drawingml/2006/main" sz="2400" i="1">
                          <a:solidFill>
                            <a:srgbClr val="000000"/>
                          </a:solidFill>
                          <a:latin typeface="Cambria Math" panose="02040503050406030204" pitchFamily="18" charset="0"/>
                        </a:rPr>
                        <m:t/>
                      </m:r>
                      <m:r>
                        <a:rPr xmlns:a="http://schemas.openxmlformats.org/drawingml/2006/main" sz="2400" i="1">
                          <a:solidFill>
                            <a:srgbClr val="000000"/>
                          </a:solidFill>
                          <a:latin typeface="Cambria Math" panose="02040503050406030204" pitchFamily="18" charset="0"/>
                        </a:rPr>
                        <m:t/>
                      </m:r>
                      <m:r>
                        <a:rPr xmlns:a="http://schemas.openxmlformats.org/drawingml/2006/main" sz="2400" i="1">
                          <a:solidFill>
                            <a:srgbClr val="000000"/>
                          </a:solidFill>
                          <a:latin typeface="Cambria Math" panose="02040503050406030204" pitchFamily="18" charset="0"/>
                        </a:rPr>
                        <m:t/>
                      </m:r>
                      <m:r>
                        <a:rPr xmlns:a="http://schemas.openxmlformats.org/drawingml/2006/main" sz="2400" i="1">
                          <a:solidFill>
                            <a:srgbClr val="000000"/>
                          </a:solidFill>
                          <a:latin typeface="Cambria Math" panose="02040503050406030204" pitchFamily="18" charset="0"/>
                        </a:rPr>
                        <m:t/>
                      </m:r>
                      <m:r>
                        <a:rPr xmlns:a="http://schemas.openxmlformats.org/drawingml/2006/main" sz="2400" i="1">
                          <a:solidFill>
                            <a:srgbClr val="000000"/>
                          </a:solidFill>
                          <a:latin typeface="Cambria Math" panose="02040503050406030204" pitchFamily="18" charset="0"/>
                        </a:rPr>
                        <m:t/>
                      </m:r>
                      <m:r>
                        <a:rPr xmlns:a="http://schemas.openxmlformats.org/drawingml/2006/main" sz="2400" i="1">
                          <a:solidFill>
                            <a:srgbClr val="000000"/>
                          </a:solidFill>
                          <a:latin typeface="Cambria Math" panose="02040503050406030204" pitchFamily="18" charset="0"/>
                        </a:rPr>
                        <m:t/>
                      </m:r>
                      <m:r>
                        <a:rPr xmlns:a="http://schemas.openxmlformats.org/drawingml/2006/main" sz="2400" i="1">
                          <a:solidFill>
                            <a:srgbClr val="000000"/>
                          </a:solidFill>
                          <a:latin typeface="Cambria Math" panose="02040503050406030204" pitchFamily="18" charset="0"/>
                        </a:rPr>
                        <m:t/>
                      </m:r>
                      <m:r>
                        <a:rPr xmlns:a="http://schemas.openxmlformats.org/drawingml/2006/main" sz="2400" i="1">
                          <a:solidFill>
                            <a:srgbClr val="000000"/>
                          </a:solidFill>
                          <a:latin typeface="Cambria Math" panose="02040503050406030204" pitchFamily="18" charset="0"/>
                        </a:rPr>
                        <m:t/>
                      </m:r>
                      <m:r>
                        <a:rPr xmlns:a="http://schemas.openxmlformats.org/drawingml/2006/main" sz="2400" i="1">
                          <a:solidFill>
                            <a:srgbClr val="000000"/>
                          </a:solidFill>
                          <a:latin typeface="Cambria Math" panose="02040503050406030204" pitchFamily="18" charset="0"/>
                        </a:rPr>
                        <m:t/>
                      </m:r>
                      <m:r>
                        <a:rPr xmlns:a="http://schemas.openxmlformats.org/drawingml/2006/main" sz="2400" i="1">
                          <a:solidFill>
                            <a:srgbClr val="000000"/>
                          </a:solidFill>
                          <a:latin typeface="Cambria Math" panose="02040503050406030204" pitchFamily="18" charset="0"/>
                        </a:rPr>
                        <m:t/>
                      </m:r>
                      <m:r>
                        <a:rPr xmlns:a="http://schemas.openxmlformats.org/drawingml/2006/main" sz="2400" i="1">
                          <a:solidFill>
                            <a:srgbClr val="000000"/>
                          </a:solidFill>
                          <a:latin typeface="Cambria Math" panose="02040503050406030204" pitchFamily="18" charset="0"/>
                        </a:rPr>
                        <m:t/>
                      </m:r>
                      <m:r>
                        <a:rPr xmlns:a="http://schemas.openxmlformats.org/drawingml/2006/main" sz="2400" i="1">
                          <a:solidFill>
                            <a:srgbClr val="000000"/>
                          </a:solidFill>
                          <a:latin typeface="Cambria Math" panose="02040503050406030204" pitchFamily="18" charset="0"/>
                        </a:rPr>
                        <m:t/>
                      </m:r>
                      <m:r>
                        <a:rPr xmlns:a="http://schemas.openxmlformats.org/drawingml/2006/main" sz="2400" i="1">
                          <a:solidFill>
                            <a:srgbClr val="000000"/>
                          </a:solidFill>
                          <a:latin typeface="Cambria Math" panose="02040503050406030204" pitchFamily="18" charset="0"/>
                        </a:rPr>
                        <m:t/>
                      </m:r>
                      <m:r>
                        <a:rPr xmlns:a="http://schemas.openxmlformats.org/drawingml/2006/main" sz="2400" i="1">
                          <a:solidFill>
                            <a:srgbClr val="000000"/>
                          </a:solidFill>
                          <a:latin typeface="Cambria Math" panose="02040503050406030204" pitchFamily="18" charset="0"/>
                        </a:rPr>
                        <m:t/>
                      </m:r>
                      <m:r>
                        <a:rPr xmlns:a="http://schemas.openxmlformats.org/drawingml/2006/main" sz="2400" i="1">
                          <a:solidFill>
                            <a:srgbClr val="000000"/>
                          </a:solidFill>
                          <a:latin typeface="Cambria Math" panose="02040503050406030204" pitchFamily="18" charset="0"/>
                        </a:rPr>
                        <m:t/>
                      </m:r>
                      <m:r>
                        <a:rPr xmlns:a="http://schemas.openxmlformats.org/drawingml/2006/main" sz="2400" i="1">
                          <a:solidFill>
                            <a:srgbClr val="000000"/>
                          </a:solidFill>
                          <a:latin typeface="Cambria Math" panose="02040503050406030204" pitchFamily="18" charset="0"/>
                        </a:rPr>
                        <m:t/>
                      </m:r>
                      <m:r>
                        <a:rPr xmlns:a="http://schemas.openxmlformats.org/drawingml/2006/main" sz="2400" i="1">
                          <a:solidFill>
                            <a:srgbClr val="000000"/>
                          </a:solidFill>
                          <a:latin typeface="Cambria Math" panose="02040503050406030204" pitchFamily="18" charset="0"/>
                        </a:rPr>
                        <m:t/>
                      </m:r>
                      <m:r>
                        <a:rPr xmlns:a="http://schemas.openxmlformats.org/drawingml/2006/main" sz="2400" i="1">
                          <a:solidFill>
                            <a:srgbClr val="000000"/>
                          </a:solidFill>
                          <a:latin typeface="Cambria Math" panose="02040503050406030204" pitchFamily="18" charset="0"/>
                        </a:rPr>
                        <m:t/>
                      </m:r>
                      <m:r>
                        <a:rPr xmlns:a="http://schemas.openxmlformats.org/drawingml/2006/main" sz="2400" i="1">
                          <a:solidFill>
                            <a:srgbClr val="000000"/>
                          </a:solidFill>
                          <a:latin typeface="Cambria Math" panose="02040503050406030204" pitchFamily="18" charset="0"/>
                        </a:rPr>
                        <m:t/>
                      </m:r>
                      <m:r>
                        <a:rPr xmlns:a="http://schemas.openxmlformats.org/drawingml/2006/main" sz="2400" i="1">
                          <a:solidFill>
                            <a:srgbClr val="000000"/>
                          </a:solidFill>
                          <a:latin typeface="Cambria Math" panose="02040503050406030204" pitchFamily="18" charset="0"/>
                        </a:rPr>
                        <m:t/>
                      </m:r>
                      <m:r>
                        <a:rPr xmlns:a="http://schemas.openxmlformats.org/drawingml/2006/main" sz="2400" i="1">
                          <a:solidFill>
                            <a:srgbClr val="000000"/>
                          </a:solidFill>
                          <a:latin typeface="Cambria Math" panose="02040503050406030204" pitchFamily="18" charset="0"/>
                        </a:rPr>
                        <m:t/>
                      </m:r>
                      <m:r>
                        <a:rPr xmlns:a="http://schemas.openxmlformats.org/drawingml/2006/main" sz="2400" i="1">
                          <a:solidFill>
                            <a:srgbClr val="000000"/>
                          </a:solidFill>
                          <a:latin typeface="Cambria Math" panose="02040503050406030204" pitchFamily="18" charset="0"/>
                        </a:rPr>
                        <m:t/>
                      </m:r>
                      <m:r>
                        <a:rPr xmlns:a="http://schemas.openxmlformats.org/drawingml/2006/main" sz="2400" i="1">
                          <a:solidFill>
                            <a:srgbClr val="000000"/>
                          </a:solidFill>
                          <a:latin typeface="Cambria Math" panose="02040503050406030204" pitchFamily="18" charset="0"/>
                        </a:rPr>
                        <m:t/>
                      </m:r>
                      <m:r>
                        <a:rPr xmlns:a="http://schemas.openxmlformats.org/drawingml/2006/main" sz="2400" i="1">
                          <a:solidFill>
                            <a:srgbClr val="000000"/>
                          </a:solidFill>
                          <a:latin typeface="Cambria Math" panose="02040503050406030204" pitchFamily="18" charset="0"/>
                        </a:rPr>
                        <m:t/>
                      </m:r>
                      <m:r>
                        <a:rPr xmlns:a="http://schemas.openxmlformats.org/drawingml/2006/main" sz="2400" i="1">
                          <a:solidFill>
                            <a:srgbClr val="000000"/>
                          </a:solidFill>
                          <a:latin typeface="Cambria Math" panose="02040503050406030204" pitchFamily="18" charset="0"/>
                        </a:rPr>
                        <m:t/>
                      </m:r>
                      <m:r>
                        <a:rPr xmlns:a="http://schemas.openxmlformats.org/drawingml/2006/main" sz="2400" i="1">
                          <a:solidFill>
                            <a:srgbClr val="000000"/>
                          </a:solidFill>
                          <a:latin typeface="Cambria Math" panose="02040503050406030204" pitchFamily="18" charset="0"/>
                        </a:rPr>
                        <m:t/>
                      </m:r>
                      <m:r>
                        <a:rPr xmlns:a="http://schemas.openxmlformats.org/drawingml/2006/main" sz="2400" i="1">
                          <a:solidFill>
                            <a:srgbClr val="000000"/>
                          </a:solidFill>
                          <a:latin typeface="Cambria Math" panose="02040503050406030204" pitchFamily="18" charset="0"/>
                        </a:rPr>
                        <m:t/>
                      </m:r>
                      <m:r>
                        <a:rPr xmlns:a="http://schemas.openxmlformats.org/drawingml/2006/main" sz="2400" i="1">
                          <a:solidFill>
                            <a:srgbClr val="000000"/>
                          </a:solidFill>
                          <a:latin typeface="Cambria Math" panose="02040503050406030204" pitchFamily="18" charset="0"/>
                        </a:rPr>
                        <m:t/>
                      </m:r>
                      <m:r>
                        <a:rPr xmlns:a="http://schemas.openxmlformats.org/drawingml/2006/main" sz="2400" i="1">
                          <a:solidFill>
                            <a:srgbClr val="000000"/>
                          </a:solidFill>
                          <a:latin typeface="Cambria Math" panose="02040503050406030204" pitchFamily="18" charset="0"/>
                        </a:rPr>
                        <m:t/>
                      </m:r>
                      <m:r>
                        <a:rPr xmlns:a="http://schemas.openxmlformats.org/drawingml/2006/main" sz="2400" i="1">
                          <a:solidFill>
                            <a:srgbClr val="000000"/>
                          </a:solidFill>
                          <a:latin typeface="Cambria Math" panose="02040503050406030204" pitchFamily="18" charset="0"/>
                        </a:rPr>
                        <m:t/>
                      </m:r>
                      <m:r>
                        <a:rPr xmlns:a="http://schemas.openxmlformats.org/drawingml/2006/main" sz="2400" i="1">
                          <a:solidFill>
                            <a:srgbClr val="000000"/>
                          </a:solidFill>
                          <a:latin typeface="Cambria Math" panose="02040503050406030204" pitchFamily="18" charset="0"/>
                        </a:rPr>
                        <m:t/>
                      </m:r>
                      <m:r>
                        <a:rPr xmlns:a="http://schemas.openxmlformats.org/drawingml/2006/main" sz="2400" i="1">
                          <a:solidFill>
                            <a:srgbClr val="000000"/>
                          </a:solidFill>
                          <a:latin typeface="Cambria Math" panose="02040503050406030204" pitchFamily="18" charset="0"/>
                        </a:rPr>
                        <m:t/>
                      </m:r>
                      <m:r>
                        <a:rPr xmlns:a="http://schemas.openxmlformats.org/drawingml/2006/main" sz="2400" i="1">
                          <a:solidFill>
                            <a:srgbClr val="000000"/>
                          </a:solidFill>
                          <a:latin typeface="Cambria Math" panose="02040503050406030204" pitchFamily="18" charset="0"/>
                        </a:rPr>
                        <m:t/>
                      </m:r>
                      <m:r>
                        <a:rPr xmlns:a="http://schemas.openxmlformats.org/drawingml/2006/main" sz="2400" i="1">
                          <a:solidFill>
                            <a:srgbClr val="000000"/>
                          </a:solidFill>
                          <a:latin typeface="Cambria Math" panose="02040503050406030204" pitchFamily="18" charset="0"/>
                        </a:rPr>
                        <m:t/>
                      </m:r>
                      <m:r>
                        <a:rPr xmlns:a="http://schemas.openxmlformats.org/drawingml/2006/main" sz="2400" i="1">
                          <a:solidFill>
                            <a:srgbClr val="000000"/>
                          </a:solidFill>
                          <a:latin typeface="Cambria Math" panose="02040503050406030204" pitchFamily="18" charset="0"/>
                        </a:rPr>
                        <m:t/>
                      </m:r>
                      <m:r>
                        <a:rPr xmlns:a="http://schemas.openxmlformats.org/drawingml/2006/main" sz="2400" i="1">
                          <a:solidFill>
                            <a:srgbClr val="000000"/>
                          </a:solidFill>
                          <a:latin typeface="Cambria Math" panose="02040503050406030204" pitchFamily="18" charset="0"/>
                        </a:rPr>
                        <m:t/>
                      </m:r>
                      <m:r>
                        <a:rPr xmlns:a="http://schemas.openxmlformats.org/drawingml/2006/main" sz="2400" i="1">
                          <a:solidFill>
                            <a:srgbClr val="000000"/>
                          </a:solidFill>
                          <a:latin typeface="Cambria Math" panose="02040503050406030204" pitchFamily="18" charset="0"/>
                        </a:rPr>
                        <m:t/>
                      </m:r>
                      <m:r>
                        <a:rPr xmlns:a="http://schemas.openxmlformats.org/drawingml/2006/main" sz="2400" i="1">
                          <a:solidFill>
                            <a:srgbClr val="000000"/>
                          </a:solidFill>
                          <a:latin typeface="Cambria Math" panose="02040503050406030204" pitchFamily="18" charset="0"/>
                        </a:rPr>
                        <m:t/>
                      </m:r>
                      <m:r>
                        <a:rPr xmlns:a="http://schemas.openxmlformats.org/drawingml/2006/main" sz="2400" i="1">
                          <a:solidFill>
                            <a:srgbClr val="000000"/>
                          </a:solidFill>
                          <a:latin typeface="Cambria Math" panose="02040503050406030204" pitchFamily="18" charset="0"/>
                        </a:rPr>
                        <m:t/>
                      </m:r>
                      <m:r>
                        <a:rPr xmlns:a="http://schemas.openxmlformats.org/drawingml/2006/main" sz="2400" i="1">
                          <a:solidFill>
                            <a:srgbClr val="000000"/>
                          </a:solidFill>
                          <a:latin typeface="Cambria Math" panose="02040503050406030204" pitchFamily="18" charset="0"/>
                        </a:rPr>
                        <m:t/>
                      </m:r>
                      <m:r>
                        <a:rPr xmlns:a="http://schemas.openxmlformats.org/drawingml/2006/main" sz="2400" i="1">
                          <a:solidFill>
                            <a:srgbClr val="000000"/>
                          </a:solidFill>
                          <a:latin typeface="Cambria Math" panose="02040503050406030204" pitchFamily="18" charset="0"/>
                        </a:rPr>
                        <m:t/>
                      </m:r>
                      <m:r>
                        <a:rPr xmlns:a="http://schemas.openxmlformats.org/drawingml/2006/main" sz="2400" i="1">
                          <a:solidFill>
                            <a:srgbClr val="000000"/>
                          </a:solidFill>
                          <a:latin typeface="Cambria Math" panose="02040503050406030204" pitchFamily="18" charset="0"/>
                        </a:rPr>
                        <m:t/>
                      </m:r>
                      <m:r>
                        <a:rPr xmlns:a="http://schemas.openxmlformats.org/drawingml/2006/main" sz="2400" i="1">
                          <a:solidFill>
                            <a:srgbClr val="000000"/>
                          </a:solidFill>
                          <a:latin typeface="Cambria Math" panose="02040503050406030204" pitchFamily="18" charset="0"/>
                        </a:rPr>
                        <m:t/>
                      </m:r>
                      <m:r>
                        <a:rPr xmlns:a="http://schemas.openxmlformats.org/drawingml/2006/main" sz="2400" i="1">
                          <a:solidFill>
                            <a:srgbClr val="000000"/>
                          </a:solidFill>
                          <a:latin typeface="Cambria Math" panose="02040503050406030204" pitchFamily="18" charset="0"/>
                        </a:rPr>
                        <m:t/>
                      </m:r>
                    </m:e>
                  </m:d>
                </m:oMath>
              </m:oMathPara>
            </a14:m>
            <a:endParaRPr sz="2400"/>
          </a:p>
        </p:txBody>
      </p:sp>
      <p:sp>
        <p:nvSpPr>
          <p:cNvPr id="1155" name="文字方塊 152"/>
          <p:cNvSpPr txBox="1"/>
          <p:nvPr/>
        </p:nvSpPr>
        <p:spPr>
          <a:xfrm>
            <a:off x="3776067" y="6563797"/>
            <a:ext cx="5453908" cy="259995"/>
          </a:xfrm>
          <a:prstGeom prst="rect">
            <a:avLst/>
          </a:prstGeom>
          <a:ln w="12700">
            <a:miter lim="400000"/>
          </a:ln>
        </p:spPr>
        <p:txBody>
          <a:bodyPr wrap="none" lIns="0" tIns="0" rIns="0" bIns="0">
            <a:spAutoFit/>
          </a:bodyPr>
          <a:lstStyle/>
          <a:p>
            <a:pPr defTabSz="914400" latinLnBrk="1">
              <a:defRPr sz="1800"/>
            </a:pPr>
            <a14:m>
              <m:oMathPara>
                <m:oMathParaPr>
                  <m:jc m:val="centerGroup"/>
                </m:oMathParaPr>
                <m:oMath>
                  <m:r>
                    <a:rPr xmlns:a="http://schemas.openxmlformats.org/drawingml/2006/main" sz="2400" i="1">
                      <a:solidFill>
                        <a:srgbClr val="000000"/>
                      </a:solidFill>
                      <a:latin typeface="Cambria Math" panose="02040503050406030204" pitchFamily="18" charset="0"/>
                    </a:rPr>
                    <m:t>𝜎</m:t>
                  </m:r>
                  <m:d>
                    <m:dPr>
                      <m:ctrlPr>
                        <a:rPr xmlns:a="http://schemas.openxmlformats.org/drawingml/2006/main" sz="2400" i="1">
                          <a:solidFill>
                            <a:srgbClr val="000000"/>
                          </a:solidFill>
                          <a:latin typeface="Cambria Math" panose="02040503050406030204" pitchFamily="18" charset="0"/>
                        </a:rPr>
                      </m:ctrlPr>
                    </m:dPr>
                    <m:e>
                      <m:r>
                        <a:rPr xmlns:a="http://schemas.openxmlformats.org/drawingml/2006/main" sz="2400" i="1">
                          <a:solidFill>
                            <a:srgbClr val="000000"/>
                          </a:solidFill>
                          <a:latin typeface="Cambria Math" panose="02040503050406030204" pitchFamily="18" charset="0"/>
                        </a:rPr>
                        <m:t/>
                      </m:r>
                      <m:r>
                        <a:rPr xmlns:a="http://schemas.openxmlformats.org/drawingml/2006/main" sz="2400" i="1">
                          <a:solidFill>
                            <a:srgbClr val="000000"/>
                          </a:solidFill>
                          <a:latin typeface="Cambria Math" panose="02040503050406030204" pitchFamily="18" charset="0"/>
                        </a:rPr>
                        <m:t/>
                      </m:r>
                      <m:r>
                        <a:rPr xmlns:a="http://schemas.openxmlformats.org/drawingml/2006/main" sz="2400" i="1">
                          <a:solidFill>
                            <a:srgbClr val="000000"/>
                          </a:solidFill>
                          <a:latin typeface="Cambria Math" panose="02040503050406030204" pitchFamily="18" charset="0"/>
                        </a:rPr>
                        <m:t/>
                      </m:r>
                      <m:r>
                        <a:rPr xmlns:a="http://schemas.openxmlformats.org/drawingml/2006/main" sz="2400" i="1">
                          <a:solidFill>
                            <a:srgbClr val="000000"/>
                          </a:solidFill>
                          <a:latin typeface="Cambria Math" panose="02040503050406030204" pitchFamily="18" charset="0"/>
                        </a:rPr>
                        <m:t/>
                      </m:r>
                      <m:r>
                        <a:rPr xmlns:a="http://schemas.openxmlformats.org/drawingml/2006/main" sz="2400" i="1">
                          <a:solidFill>
                            <a:srgbClr val="000000"/>
                          </a:solidFill>
                          <a:latin typeface="Cambria Math" panose="02040503050406030204" pitchFamily="18" charset="0"/>
                        </a:rPr>
                        <m:t/>
                      </m:r>
                      <m:r>
                        <a:rPr xmlns:a="http://schemas.openxmlformats.org/drawingml/2006/main" sz="2400" i="1">
                          <a:solidFill>
                            <a:srgbClr val="000000"/>
                          </a:solidFill>
                          <a:latin typeface="Cambria Math" panose="02040503050406030204" pitchFamily="18" charset="0"/>
                        </a:rPr>
                        <m:t/>
                      </m:r>
                      <m:r>
                        <a:rPr xmlns:a="http://schemas.openxmlformats.org/drawingml/2006/main" sz="2400" i="1">
                          <a:solidFill>
                            <a:srgbClr val="000000"/>
                          </a:solidFill>
                          <a:latin typeface="Cambria Math" panose="02040503050406030204" pitchFamily="18" charset="0"/>
                        </a:rPr>
                        <m:t/>
                      </m:r>
                      <m:r>
                        <a:rPr xmlns:a="http://schemas.openxmlformats.org/drawingml/2006/main" sz="2400" i="1">
                          <a:solidFill>
                            <a:srgbClr val="000000"/>
                          </a:solidFill>
                          <a:latin typeface="Cambria Math" panose="02040503050406030204" pitchFamily="18" charset="0"/>
                        </a:rPr>
                        <m:t/>
                      </m:r>
                      <m:r>
                        <a:rPr xmlns:a="http://schemas.openxmlformats.org/drawingml/2006/main" sz="2400" i="1">
                          <a:solidFill>
                            <a:srgbClr val="000000"/>
                          </a:solidFill>
                          <a:latin typeface="Cambria Math" panose="02040503050406030204" pitchFamily="18" charset="0"/>
                        </a:rPr>
                        <m:t/>
                      </m:r>
                      <m:r>
                        <a:rPr xmlns:a="http://schemas.openxmlformats.org/drawingml/2006/main" sz="2400" i="1">
                          <a:solidFill>
                            <a:srgbClr val="000000"/>
                          </a:solidFill>
                          <a:latin typeface="Cambria Math" panose="02040503050406030204" pitchFamily="18" charset="0"/>
                        </a:rPr>
                        <m:t/>
                      </m:r>
                      <m:r>
                        <a:rPr xmlns:a="http://schemas.openxmlformats.org/drawingml/2006/main" sz="2400" i="1">
                          <a:solidFill>
                            <a:srgbClr val="000000"/>
                          </a:solidFill>
                          <a:latin typeface="Cambria Math" panose="02040503050406030204" pitchFamily="18" charset="0"/>
                        </a:rPr>
                        <m:t/>
                      </m:r>
                      <m:r>
                        <a:rPr xmlns:a="http://schemas.openxmlformats.org/drawingml/2006/main" sz="2400" i="1">
                          <a:solidFill>
                            <a:srgbClr val="000000"/>
                          </a:solidFill>
                          <a:latin typeface="Cambria Math" panose="02040503050406030204" pitchFamily="18" charset="0"/>
                        </a:rPr>
                        <m:t/>
                      </m:r>
                      <m:r>
                        <a:rPr xmlns:a="http://schemas.openxmlformats.org/drawingml/2006/main" sz="2400" i="1">
                          <a:solidFill>
                            <a:srgbClr val="000000"/>
                          </a:solidFill>
                          <a:latin typeface="Cambria Math" panose="02040503050406030204" pitchFamily="18" charset="0"/>
                        </a:rPr>
                        <m:t/>
                      </m:r>
                      <m:r>
                        <a:rPr xmlns:a="http://schemas.openxmlformats.org/drawingml/2006/main" sz="2400" i="1">
                          <a:solidFill>
                            <a:srgbClr val="000000"/>
                          </a:solidFill>
                          <a:latin typeface="Cambria Math" panose="02040503050406030204" pitchFamily="18" charset="0"/>
                        </a:rPr>
                        <m:t/>
                      </m:r>
                      <m:r>
                        <a:rPr xmlns:a="http://schemas.openxmlformats.org/drawingml/2006/main" sz="2400" i="1">
                          <a:solidFill>
                            <a:srgbClr val="000000"/>
                          </a:solidFill>
                          <a:latin typeface="Cambria Math" panose="02040503050406030204" pitchFamily="18" charset="0"/>
                        </a:rPr>
                        <m:t/>
                      </m:r>
                      <m:r>
                        <a:rPr xmlns:a="http://schemas.openxmlformats.org/drawingml/2006/main" sz="2400" i="1">
                          <a:solidFill>
                            <a:srgbClr val="000000"/>
                          </a:solidFill>
                          <a:latin typeface="Cambria Math" panose="02040503050406030204" pitchFamily="18" charset="0"/>
                        </a:rPr>
                        <m:t/>
                      </m:r>
                      <m:r>
                        <a:rPr xmlns:a="http://schemas.openxmlformats.org/drawingml/2006/main" sz="2400" i="1">
                          <a:solidFill>
                            <a:srgbClr val="000000"/>
                          </a:solidFill>
                          <a:latin typeface="Cambria Math" panose="02040503050406030204" pitchFamily="18" charset="0"/>
                        </a:rPr>
                        <m:t/>
                      </m:r>
                      <m:r>
                        <a:rPr xmlns:a="http://schemas.openxmlformats.org/drawingml/2006/main" sz="2400" i="1">
                          <a:solidFill>
                            <a:srgbClr val="000000"/>
                          </a:solidFill>
                          <a:latin typeface="Cambria Math" panose="02040503050406030204" pitchFamily="18" charset="0"/>
                        </a:rPr>
                        <m:t/>
                      </m:r>
                      <m:r>
                        <a:rPr xmlns:a="http://schemas.openxmlformats.org/drawingml/2006/main" sz="2400" i="1">
                          <a:solidFill>
                            <a:srgbClr val="000000"/>
                          </a:solidFill>
                          <a:latin typeface="Cambria Math" panose="02040503050406030204" pitchFamily="18" charset="0"/>
                        </a:rPr>
                        <m:t/>
                      </m:r>
                      <m:r>
                        <a:rPr xmlns:a="http://schemas.openxmlformats.org/drawingml/2006/main" sz="2400" i="1">
                          <a:solidFill>
                            <a:srgbClr val="000000"/>
                          </a:solidFill>
                          <a:latin typeface="Cambria Math" panose="02040503050406030204" pitchFamily="18" charset="0"/>
                        </a:rPr>
                        <m:t/>
                      </m:r>
                      <m:r>
                        <a:rPr xmlns:a="http://schemas.openxmlformats.org/drawingml/2006/main" sz="2400" i="1">
                          <a:solidFill>
                            <a:srgbClr val="000000"/>
                          </a:solidFill>
                          <a:latin typeface="Cambria Math" panose="02040503050406030204" pitchFamily="18" charset="0"/>
                        </a:rPr>
                        <m:t/>
                      </m:r>
                      <m:r>
                        <a:rPr xmlns:a="http://schemas.openxmlformats.org/drawingml/2006/main" sz="2400" i="1">
                          <a:solidFill>
                            <a:srgbClr val="000000"/>
                          </a:solidFill>
                          <a:latin typeface="Cambria Math" panose="02040503050406030204" pitchFamily="18" charset="0"/>
                        </a:rPr>
                        <m:t/>
                      </m:r>
                      <m:r>
                        <a:rPr xmlns:a="http://schemas.openxmlformats.org/drawingml/2006/main" sz="2400" i="1">
                          <a:solidFill>
                            <a:srgbClr val="000000"/>
                          </a:solidFill>
                          <a:latin typeface="Cambria Math" panose="02040503050406030204" pitchFamily="18" charset="0"/>
                        </a:rPr>
                        <m:t/>
                      </m:r>
                      <m:r>
                        <a:rPr xmlns:a="http://schemas.openxmlformats.org/drawingml/2006/main" sz="2400" i="1">
                          <a:solidFill>
                            <a:srgbClr val="000000"/>
                          </a:solidFill>
                          <a:latin typeface="Cambria Math" panose="02040503050406030204" pitchFamily="18" charset="0"/>
                        </a:rPr>
                        <m:t/>
                      </m:r>
                      <m:r>
                        <a:rPr xmlns:a="http://schemas.openxmlformats.org/drawingml/2006/main" sz="2400" i="1">
                          <a:solidFill>
                            <a:srgbClr val="000000"/>
                          </a:solidFill>
                          <a:latin typeface="Cambria Math" panose="02040503050406030204" pitchFamily="18" charset="0"/>
                        </a:rPr>
                        <m:t/>
                      </m:r>
                      <m:r>
                        <a:rPr xmlns:a="http://schemas.openxmlformats.org/drawingml/2006/main" sz="2400" i="1">
                          <a:solidFill>
                            <a:srgbClr val="000000"/>
                          </a:solidFill>
                          <a:latin typeface="Cambria Math" panose="02040503050406030204" pitchFamily="18" charset="0"/>
                        </a:rPr>
                        <m:t/>
                      </m:r>
                      <m:r>
                        <a:rPr xmlns:a="http://schemas.openxmlformats.org/drawingml/2006/main" sz="2400" i="1">
                          <a:solidFill>
                            <a:srgbClr val="000000"/>
                          </a:solidFill>
                          <a:latin typeface="Cambria Math" panose="02040503050406030204" pitchFamily="18" charset="0"/>
                        </a:rPr>
                        <m:t/>
                      </m:r>
                      <m:r>
                        <a:rPr xmlns:a="http://schemas.openxmlformats.org/drawingml/2006/main" sz="2400" i="1">
                          <a:solidFill>
                            <a:srgbClr val="000000"/>
                          </a:solidFill>
                          <a:latin typeface="Cambria Math" panose="02040503050406030204" pitchFamily="18" charset="0"/>
                        </a:rPr>
                        <m:t/>
                      </m:r>
                      <m:r>
                        <a:rPr xmlns:a="http://schemas.openxmlformats.org/drawingml/2006/main" sz="2400" i="1">
                          <a:solidFill>
                            <a:srgbClr val="000000"/>
                          </a:solidFill>
                          <a:latin typeface="Cambria Math" panose="02040503050406030204" pitchFamily="18" charset="0"/>
                        </a:rPr>
                        <m:t/>
                      </m:r>
                      <m:r>
                        <a:rPr xmlns:a="http://schemas.openxmlformats.org/drawingml/2006/main" sz="2400" i="1">
                          <a:solidFill>
                            <a:srgbClr val="000000"/>
                          </a:solidFill>
                          <a:latin typeface="Cambria Math" panose="02040503050406030204" pitchFamily="18" charset="0"/>
                        </a:rPr>
                        <m:t/>
                      </m:r>
                      <m:r>
                        <a:rPr xmlns:a="http://schemas.openxmlformats.org/drawingml/2006/main" sz="2400" i="1">
                          <a:solidFill>
                            <a:srgbClr val="000000"/>
                          </a:solidFill>
                          <a:latin typeface="Cambria Math" panose="02040503050406030204" pitchFamily="18" charset="0"/>
                        </a:rPr>
                        <m:t/>
                      </m:r>
                      <m:r>
                        <a:rPr xmlns:a="http://schemas.openxmlformats.org/drawingml/2006/main" sz="2400" i="1">
                          <a:solidFill>
                            <a:srgbClr val="000000"/>
                          </a:solidFill>
                          <a:latin typeface="Cambria Math" panose="02040503050406030204" pitchFamily="18" charset="0"/>
                        </a:rPr>
                        <m:t/>
                      </m:r>
                      <m:r>
                        <a:rPr xmlns:a="http://schemas.openxmlformats.org/drawingml/2006/main" sz="2400" i="1">
                          <a:solidFill>
                            <a:srgbClr val="000000"/>
                          </a:solidFill>
                          <a:latin typeface="Cambria Math" panose="02040503050406030204" pitchFamily="18" charset="0"/>
                        </a:rPr>
                        <m:t/>
                      </m:r>
                      <m:r>
                        <a:rPr xmlns:a="http://schemas.openxmlformats.org/drawingml/2006/main" sz="2400" i="1">
                          <a:solidFill>
                            <a:srgbClr val="000000"/>
                          </a:solidFill>
                          <a:latin typeface="Cambria Math" panose="02040503050406030204" pitchFamily="18" charset="0"/>
                        </a:rPr>
                        <m:t/>
                      </m:r>
                      <m:r>
                        <a:rPr xmlns:a="http://schemas.openxmlformats.org/drawingml/2006/main" sz="2400" i="1">
                          <a:solidFill>
                            <a:srgbClr val="000000"/>
                          </a:solidFill>
                          <a:latin typeface="Cambria Math" panose="02040503050406030204" pitchFamily="18" charset="0"/>
                        </a:rPr>
                        <m:t/>
                      </m:r>
                      <m:r>
                        <a:rPr xmlns:a="http://schemas.openxmlformats.org/drawingml/2006/main" sz="2400" i="1">
                          <a:solidFill>
                            <a:srgbClr val="000000"/>
                          </a:solidFill>
                          <a:latin typeface="Cambria Math" panose="02040503050406030204" pitchFamily="18" charset="0"/>
                        </a:rPr>
                        <m:t/>
                      </m:r>
                      <m:r>
                        <a:rPr xmlns:a="http://schemas.openxmlformats.org/drawingml/2006/main" sz="2400" i="1">
                          <a:solidFill>
                            <a:srgbClr val="000000"/>
                          </a:solidFill>
                          <a:latin typeface="Cambria Math" panose="02040503050406030204" pitchFamily="18" charset="0"/>
                        </a:rPr>
                        <m:t/>
                      </m:r>
                      <m:r>
                        <a:rPr xmlns:a="http://schemas.openxmlformats.org/drawingml/2006/main" sz="2400" i="1">
                          <a:solidFill>
                            <a:srgbClr val="000000"/>
                          </a:solidFill>
                          <a:latin typeface="Cambria Math" panose="02040503050406030204" pitchFamily="18" charset="0"/>
                        </a:rPr>
                        <m:t/>
                      </m:r>
                      <m:r>
                        <a:rPr xmlns:a="http://schemas.openxmlformats.org/drawingml/2006/main" sz="2400" i="1">
                          <a:solidFill>
                            <a:srgbClr val="000000"/>
                          </a:solidFill>
                          <a:latin typeface="Cambria Math" panose="02040503050406030204" pitchFamily="18" charset="0"/>
                        </a:rPr>
                        <m:t/>
                      </m:r>
                      <m:r>
                        <a:rPr xmlns:a="http://schemas.openxmlformats.org/drawingml/2006/main" sz="2400" i="1">
                          <a:solidFill>
                            <a:srgbClr val="000000"/>
                          </a:solidFill>
                          <a:latin typeface="Cambria Math" panose="02040503050406030204" pitchFamily="18" charset="0"/>
                        </a:rPr>
                        <m:t/>
                      </m:r>
                      <m:r>
                        <a:rPr xmlns:a="http://schemas.openxmlformats.org/drawingml/2006/main" sz="2400" i="1">
                          <a:solidFill>
                            <a:srgbClr val="000000"/>
                          </a:solidFill>
                          <a:latin typeface="Cambria Math" panose="02040503050406030204" pitchFamily="18" charset="0"/>
                        </a:rPr>
                        <m:t/>
                      </m:r>
                      <m:r>
                        <a:rPr xmlns:a="http://schemas.openxmlformats.org/drawingml/2006/main" sz="2400" i="1">
                          <a:solidFill>
                            <a:srgbClr val="000000"/>
                          </a:solidFill>
                          <a:latin typeface="Cambria Math" panose="02040503050406030204" pitchFamily="18" charset="0"/>
                        </a:rPr>
                        <m:t/>
                      </m:r>
                      <m:r>
                        <a:rPr xmlns:a="http://schemas.openxmlformats.org/drawingml/2006/main" sz="2400" i="1">
                          <a:solidFill>
                            <a:srgbClr val="000000"/>
                          </a:solidFill>
                          <a:latin typeface="Cambria Math" panose="02040503050406030204" pitchFamily="18" charset="0"/>
                        </a:rPr>
                        <m:t/>
                      </m:r>
                      <m:r>
                        <a:rPr xmlns:a="http://schemas.openxmlformats.org/drawingml/2006/main" sz="2400" i="1">
                          <a:solidFill>
                            <a:srgbClr val="000000"/>
                          </a:solidFill>
                          <a:latin typeface="Cambria Math" panose="02040503050406030204" pitchFamily="18" charset="0"/>
                        </a:rPr>
                        <m:t/>
                      </m:r>
                      <m:r>
                        <a:rPr xmlns:a="http://schemas.openxmlformats.org/drawingml/2006/main" sz="2400" i="1">
                          <a:solidFill>
                            <a:srgbClr val="000000"/>
                          </a:solidFill>
                          <a:latin typeface="Cambria Math" panose="02040503050406030204" pitchFamily="18" charset="0"/>
                        </a:rPr>
                        <m:t/>
                      </m:r>
                      <m:r>
                        <a:rPr xmlns:a="http://schemas.openxmlformats.org/drawingml/2006/main" sz="2400" i="1">
                          <a:solidFill>
                            <a:srgbClr val="000000"/>
                          </a:solidFill>
                          <a:latin typeface="Cambria Math" panose="02040503050406030204" pitchFamily="18" charset="0"/>
                        </a:rPr>
                        <m:t/>
                      </m:r>
                      <m:r>
                        <a:rPr xmlns:a="http://schemas.openxmlformats.org/drawingml/2006/main" sz="2400" i="1">
                          <a:solidFill>
                            <a:srgbClr val="000000"/>
                          </a:solidFill>
                          <a:latin typeface="Cambria Math" panose="02040503050406030204" pitchFamily="18" charset="0"/>
                        </a:rPr>
                        <m:t/>
                      </m:r>
                      <m:r>
                        <a:rPr xmlns:a="http://schemas.openxmlformats.org/drawingml/2006/main" sz="2400" i="1">
                          <a:solidFill>
                            <a:srgbClr val="000000"/>
                          </a:solidFill>
                          <a:latin typeface="Cambria Math" panose="02040503050406030204" pitchFamily="18" charset="0"/>
                        </a:rPr>
                        <m:t/>
                      </m:r>
                      <m:r>
                        <a:rPr xmlns:a="http://schemas.openxmlformats.org/drawingml/2006/main" sz="2400" i="1">
                          <a:solidFill>
                            <a:srgbClr val="000000"/>
                          </a:solidFill>
                          <a:latin typeface="Cambria Math" panose="02040503050406030204" pitchFamily="18" charset="0"/>
                        </a:rPr>
                        <m:t/>
                      </m:r>
                      <m:r>
                        <a:rPr xmlns:a="http://schemas.openxmlformats.org/drawingml/2006/main" sz="2400" i="1">
                          <a:solidFill>
                            <a:srgbClr val="000000"/>
                          </a:solidFill>
                          <a:latin typeface="Cambria Math" panose="02040503050406030204" pitchFamily="18" charset="0"/>
                        </a:rPr>
                        <m:t/>
                      </m:r>
                      <m:r>
                        <a:rPr xmlns:a="http://schemas.openxmlformats.org/drawingml/2006/main" sz="2400" i="1">
                          <a:solidFill>
                            <a:srgbClr val="000000"/>
                          </a:solidFill>
                          <a:latin typeface="Cambria Math" panose="02040503050406030204" pitchFamily="18" charset="0"/>
                        </a:rPr>
                        <m:t/>
                      </m:r>
                      <m:r>
                        <a:rPr xmlns:a="http://schemas.openxmlformats.org/drawingml/2006/main" sz="2400" i="1">
                          <a:solidFill>
                            <a:srgbClr val="000000"/>
                          </a:solidFill>
                          <a:latin typeface="Cambria Math" panose="02040503050406030204" pitchFamily="18" charset="0"/>
                        </a:rPr>
                        <m:t/>
                      </m:r>
                      <m:r>
                        <a:rPr xmlns:a="http://schemas.openxmlformats.org/drawingml/2006/main" sz="2400" i="1">
                          <a:solidFill>
                            <a:srgbClr val="000000"/>
                          </a:solidFill>
                          <a:latin typeface="Cambria Math" panose="02040503050406030204" pitchFamily="18" charset="0"/>
                        </a:rPr>
                        <m:t/>
                      </m:r>
                      <m:r>
                        <a:rPr xmlns:a="http://schemas.openxmlformats.org/drawingml/2006/main" sz="2400" i="1">
                          <a:solidFill>
                            <a:srgbClr val="000000"/>
                          </a:solidFill>
                          <a:latin typeface="Cambria Math" panose="02040503050406030204" pitchFamily="18" charset="0"/>
                        </a:rPr>
                        <m:t/>
                      </m:r>
                      <m:r>
                        <a:rPr xmlns:a="http://schemas.openxmlformats.org/drawingml/2006/main" sz="2400" i="1">
                          <a:solidFill>
                            <a:srgbClr val="000000"/>
                          </a:solidFill>
                          <a:latin typeface="Cambria Math" panose="02040503050406030204" pitchFamily="18" charset="0"/>
                        </a:rPr>
                        <m:t/>
                      </m:r>
                      <m:r>
                        <a:rPr xmlns:a="http://schemas.openxmlformats.org/drawingml/2006/main" sz="2400" i="1">
                          <a:solidFill>
                            <a:srgbClr val="000000"/>
                          </a:solidFill>
                          <a:latin typeface="Cambria Math" panose="02040503050406030204" pitchFamily="18" charset="0"/>
                        </a:rPr>
                        <m:t/>
                      </m:r>
                      <m:r>
                        <a:rPr xmlns:a="http://schemas.openxmlformats.org/drawingml/2006/main" sz="2400" i="1">
                          <a:solidFill>
                            <a:srgbClr val="000000"/>
                          </a:solidFill>
                          <a:latin typeface="Cambria Math" panose="02040503050406030204" pitchFamily="18" charset="0"/>
                        </a:rPr>
                        <m:t/>
                      </m:r>
                      <m:r>
                        <a:rPr xmlns:a="http://schemas.openxmlformats.org/drawingml/2006/main" sz="2400" i="1">
                          <a:solidFill>
                            <a:srgbClr val="000000"/>
                          </a:solidFill>
                          <a:latin typeface="Cambria Math" panose="02040503050406030204" pitchFamily="18" charset="0"/>
                        </a:rPr>
                        <m:t/>
                      </m:r>
                      <m:r>
                        <a:rPr xmlns:a="http://schemas.openxmlformats.org/drawingml/2006/main" sz="2400" i="1">
                          <a:solidFill>
                            <a:srgbClr val="000000"/>
                          </a:solidFill>
                          <a:latin typeface="Cambria Math" panose="02040503050406030204" pitchFamily="18" charset="0"/>
                        </a:rPr>
                        <m:t/>
                      </m:r>
                      <m:r>
                        <a:rPr xmlns:a="http://schemas.openxmlformats.org/drawingml/2006/main" sz="2400" i="1">
                          <a:solidFill>
                            <a:srgbClr val="000000"/>
                          </a:solidFill>
                          <a:latin typeface="Cambria Math" panose="02040503050406030204" pitchFamily="18" charset="0"/>
                        </a:rPr>
                        <m:t/>
                      </m:r>
                      <m:r>
                        <a:rPr xmlns:a="http://schemas.openxmlformats.org/drawingml/2006/main" sz="2400" i="1">
                          <a:solidFill>
                            <a:srgbClr val="000000"/>
                          </a:solidFill>
                          <a:latin typeface="Cambria Math" panose="02040503050406030204" pitchFamily="18" charset="0"/>
                        </a:rPr>
                        <m:t/>
                      </m:r>
                      <m:r>
                        <a:rPr xmlns:a="http://schemas.openxmlformats.org/drawingml/2006/main" sz="2400" i="1">
                          <a:solidFill>
                            <a:srgbClr val="000000"/>
                          </a:solidFill>
                          <a:latin typeface="Cambria Math" panose="02040503050406030204" pitchFamily="18" charset="0"/>
                        </a:rPr>
                        <m:t/>
                      </m:r>
                      <m:r>
                        <a:rPr xmlns:a="http://schemas.openxmlformats.org/drawingml/2006/main" sz="2400" i="1">
                          <a:solidFill>
                            <a:srgbClr val="000000"/>
                          </a:solidFill>
                          <a:latin typeface="Cambria Math" panose="02040503050406030204" pitchFamily="18" charset="0"/>
                        </a:rPr>
                        <m:t/>
                      </m:r>
                      <m:r>
                        <a:rPr xmlns:a="http://schemas.openxmlformats.org/drawingml/2006/main" sz="2400" i="1">
                          <a:solidFill>
                            <a:srgbClr val="000000"/>
                          </a:solidFill>
                          <a:latin typeface="Cambria Math" panose="02040503050406030204" pitchFamily="18" charset="0"/>
                        </a:rPr>
                        <m:t/>
                      </m:r>
                      <m:r>
                        <a:rPr xmlns:a="http://schemas.openxmlformats.org/drawingml/2006/main" sz="2400" i="1">
                          <a:solidFill>
                            <a:srgbClr val="000000"/>
                          </a:solidFill>
                          <a:latin typeface="Cambria Math" panose="02040503050406030204" pitchFamily="18" charset="0"/>
                        </a:rPr>
                        <m:t/>
                      </m:r>
                      <m:r>
                        <a:rPr xmlns:a="http://schemas.openxmlformats.org/drawingml/2006/main" sz="2400" i="1">
                          <a:solidFill>
                            <a:srgbClr val="000000"/>
                          </a:solidFill>
                          <a:latin typeface="Cambria Math" panose="02040503050406030204" pitchFamily="18" charset="0"/>
                        </a:rPr>
                        <m:t/>
                      </m:r>
                      <m:r>
                        <a:rPr xmlns:a="http://schemas.openxmlformats.org/drawingml/2006/main" sz="2400" i="1">
                          <a:solidFill>
                            <a:srgbClr val="000000"/>
                          </a:solidFill>
                          <a:latin typeface="Cambria Math" panose="02040503050406030204" pitchFamily="18" charset="0"/>
                        </a:rPr>
                        <m:t/>
                      </m:r>
                    </m:e>
                  </m:d>
                </m:oMath>
              </m:oMathPara>
            </a14:m>
            <a:endParaRPr sz="2400"/>
          </a:p>
        </p:txBody>
      </p:sp>
      <p:sp>
        <p:nvSpPr>
          <p:cNvPr id="1156" name="矩形 77"/>
          <p:cNvSpPr/>
          <p:nvPr/>
        </p:nvSpPr>
        <p:spPr>
          <a:xfrm>
            <a:off x="7180166" y="2823904"/>
            <a:ext cx="498952" cy="2625053"/>
          </a:xfrm>
          <a:prstGeom prst="rect">
            <a:avLst/>
          </a:prstGeom>
          <a:solidFill>
            <a:srgbClr val="D9D9D9"/>
          </a:solidFill>
          <a:ln w="12700">
            <a:miter lim="400000"/>
          </a:ln>
          <a:effectLst>
            <a:outerShdw sx="100000" sy="100000" kx="0" ky="0" algn="b" rotWithShape="0" blurRad="38100" dist="20000" dir="5400000">
              <a:srgbClr val="000000">
                <a:alpha val="38000"/>
              </a:srgbClr>
            </a:outerShdw>
          </a:effectLst>
        </p:spPr>
        <p:txBody>
          <a:bodyPr lIns="45719" rIns="45719" anchor="ctr"/>
          <a:lstStyle/>
          <a:p>
            <a:pPr algn="ctr"/>
          </a:p>
        </p:txBody>
      </p:sp>
      <p:sp>
        <p:nvSpPr>
          <p:cNvPr id="1157" name="矩形 73"/>
          <p:cNvSpPr/>
          <p:nvPr/>
        </p:nvSpPr>
        <p:spPr>
          <a:xfrm>
            <a:off x="3029725" y="2876323"/>
            <a:ext cx="746343" cy="2675869"/>
          </a:xfrm>
          <a:prstGeom prst="rect">
            <a:avLst/>
          </a:prstGeom>
          <a:solidFill>
            <a:srgbClr val="D9D9D9"/>
          </a:solidFill>
          <a:ln w="12700">
            <a:miter lim="400000"/>
          </a:ln>
          <a:effectLst>
            <a:outerShdw sx="100000" sy="100000" kx="0" ky="0" algn="b" rotWithShape="0" blurRad="38100" dist="20000" dir="5400000">
              <a:srgbClr val="000000">
                <a:alpha val="38000"/>
              </a:srgbClr>
            </a:outerShdw>
          </a:effectLst>
        </p:spPr>
        <p:txBody>
          <a:bodyPr lIns="45719" rIns="45719" anchor="ctr"/>
          <a:lstStyle/>
          <a:p>
            <a:pPr algn="ctr"/>
          </a:p>
        </p:txBody>
      </p:sp>
      <p:sp>
        <p:nvSpPr>
          <p:cNvPr id="1158" name="矩形 74"/>
          <p:cNvSpPr/>
          <p:nvPr/>
        </p:nvSpPr>
        <p:spPr>
          <a:xfrm>
            <a:off x="4355312" y="2859976"/>
            <a:ext cx="746343" cy="2675869"/>
          </a:xfrm>
          <a:prstGeom prst="rect">
            <a:avLst/>
          </a:prstGeom>
          <a:solidFill>
            <a:srgbClr val="D9D9D9"/>
          </a:solidFill>
          <a:ln w="12700">
            <a:miter lim="400000"/>
          </a:ln>
          <a:effectLst>
            <a:outerShdw sx="100000" sy="100000" kx="0" ky="0" algn="b" rotWithShape="0" blurRad="38100" dist="20000" dir="5400000">
              <a:srgbClr val="000000">
                <a:alpha val="38000"/>
              </a:srgbClr>
            </a:outerShdw>
          </a:effectLst>
        </p:spPr>
        <p:txBody>
          <a:bodyPr lIns="45719" rIns="45719" anchor="ctr"/>
          <a:lstStyle/>
          <a:p>
            <a:pPr algn="ctr"/>
          </a:p>
        </p:txBody>
      </p:sp>
      <p:sp>
        <p:nvSpPr>
          <p:cNvPr id="1159" name="矩形 75"/>
          <p:cNvSpPr/>
          <p:nvPr/>
        </p:nvSpPr>
        <p:spPr>
          <a:xfrm>
            <a:off x="5766870" y="2876323"/>
            <a:ext cx="746343" cy="2675869"/>
          </a:xfrm>
          <a:prstGeom prst="rect">
            <a:avLst/>
          </a:prstGeom>
          <a:solidFill>
            <a:srgbClr val="D9D9D9"/>
          </a:solidFill>
          <a:ln w="12700">
            <a:miter lim="400000"/>
          </a:ln>
          <a:effectLst>
            <a:outerShdw sx="100000" sy="100000" kx="0" ky="0" algn="b" rotWithShape="0" blurRad="38100" dist="20000" dir="5400000">
              <a:srgbClr val="000000">
                <a:alpha val="38000"/>
              </a:srgbClr>
            </a:outerShdw>
          </a:effectLst>
        </p:spPr>
        <p:txBody>
          <a:bodyPr lIns="45719" rIns="45719" anchor="ctr"/>
          <a:lstStyle/>
          <a:p>
            <a:pPr algn="ctr"/>
          </a:p>
        </p:txBody>
      </p:sp>
      <p:sp>
        <p:nvSpPr>
          <p:cNvPr id="1160" name="矩形 76"/>
          <p:cNvSpPr/>
          <p:nvPr/>
        </p:nvSpPr>
        <p:spPr>
          <a:xfrm>
            <a:off x="1846622" y="2903964"/>
            <a:ext cx="498952" cy="2625053"/>
          </a:xfrm>
          <a:prstGeom prst="rect">
            <a:avLst/>
          </a:prstGeom>
          <a:solidFill>
            <a:srgbClr val="D9D9D9"/>
          </a:solidFill>
          <a:ln w="12700">
            <a:miter lim="400000"/>
          </a:ln>
          <a:effectLst>
            <a:outerShdw sx="100000" sy="100000" kx="0" ky="0" algn="b" rotWithShape="0" blurRad="38100" dist="20000" dir="5400000">
              <a:srgbClr val="000000">
                <a:alpha val="38000"/>
              </a:srgbClr>
            </a:outerShdw>
          </a:effectLst>
        </p:spPr>
        <p:txBody>
          <a:bodyPr lIns="45719" rIns="45719" anchor="ctr"/>
          <a:lstStyle/>
          <a:p>
            <a:pPr algn="ctr"/>
          </a:p>
        </p:txBody>
      </p:sp>
      <p:sp>
        <p:nvSpPr>
          <p:cNvPr id="1161" name="直線單箭頭接點 92"/>
          <p:cNvSpPr/>
          <p:nvPr/>
        </p:nvSpPr>
        <p:spPr>
          <a:xfrm>
            <a:off x="6153677" y="3924742"/>
            <a:ext cx="1018600" cy="1"/>
          </a:xfrm>
          <a:prstGeom prst="line">
            <a:avLst/>
          </a:prstGeom>
          <a:ln w="25400">
            <a:solidFill>
              <a:srgbClr val="000000"/>
            </a:solidFill>
            <a:tailEnd type="triangle"/>
          </a:ln>
        </p:spPr>
        <p:txBody>
          <a:bodyPr lIns="45719" rIns="45719"/>
          <a:lstStyle/>
          <a:p>
            <a:pPr/>
          </a:p>
        </p:txBody>
      </p:sp>
      <p:sp>
        <p:nvSpPr>
          <p:cNvPr id="1162" name="直線單箭頭接點 93"/>
          <p:cNvSpPr/>
          <p:nvPr/>
        </p:nvSpPr>
        <p:spPr>
          <a:xfrm>
            <a:off x="6262994" y="5170632"/>
            <a:ext cx="905749" cy="1"/>
          </a:xfrm>
          <a:prstGeom prst="line">
            <a:avLst/>
          </a:prstGeom>
          <a:ln w="25400">
            <a:solidFill>
              <a:srgbClr val="000000"/>
            </a:solidFill>
            <a:tailEnd type="triangle"/>
          </a:ln>
        </p:spPr>
        <p:txBody>
          <a:bodyPr lIns="45719" rIns="45719"/>
          <a:lstStyle/>
          <a:p>
            <a:pPr/>
          </a:p>
        </p:txBody>
      </p:sp>
      <p:sp>
        <p:nvSpPr>
          <p:cNvPr id="1163" name="直線單箭頭接點 94"/>
          <p:cNvSpPr/>
          <p:nvPr/>
        </p:nvSpPr>
        <p:spPr>
          <a:xfrm>
            <a:off x="6129794" y="3145939"/>
            <a:ext cx="1050373" cy="1"/>
          </a:xfrm>
          <a:prstGeom prst="line">
            <a:avLst/>
          </a:prstGeom>
          <a:ln w="25400">
            <a:solidFill>
              <a:srgbClr val="000000"/>
            </a:solidFill>
            <a:tailEnd type="triangle"/>
          </a:ln>
        </p:spPr>
        <p:txBody>
          <a:bodyPr lIns="45719" rIns="45719"/>
          <a:lstStyle/>
          <a:p>
            <a:pPr/>
          </a:p>
        </p:txBody>
      </p:sp>
      <p:sp>
        <p:nvSpPr>
          <p:cNvPr id="1164" name="矩形 95"/>
          <p:cNvSpPr/>
          <p:nvPr/>
        </p:nvSpPr>
        <p:spPr>
          <a:xfrm>
            <a:off x="1915011" y="3621656"/>
            <a:ext cx="342901" cy="342901"/>
          </a:xfrm>
          <a:prstGeom prst="rect">
            <a:avLst/>
          </a:prstGeom>
          <a:gradFill>
            <a:gsLst>
              <a:gs pos="0">
                <a:schemeClr val="accent4">
                  <a:hueOff val="-206663"/>
                  <a:satOff val="29896"/>
                  <a:lumOff val="29240"/>
                </a:schemeClr>
              </a:gs>
              <a:gs pos="35000">
                <a:srgbClr val="D8C9EE"/>
              </a:gs>
              <a:gs pos="100000">
                <a:schemeClr val="accent4">
                  <a:hueOff val="-242556"/>
                  <a:satOff val="32941"/>
                  <a:lumOff val="43328"/>
                </a:schemeClr>
              </a:gs>
            </a:gsLst>
            <a:lin ang="16200000"/>
          </a:gradFill>
          <a:ln>
            <a:solidFill>
              <a:srgbClr val="7D60A0"/>
            </a:solidFill>
          </a:ln>
          <a:effectLst>
            <a:outerShdw sx="100000" sy="100000" kx="0" ky="0" algn="b" rotWithShape="0" blurRad="38100" dist="20000" dir="5400000">
              <a:srgbClr val="000000">
                <a:alpha val="38000"/>
              </a:srgbClr>
            </a:outerShdw>
          </a:effectLst>
        </p:spPr>
        <p:txBody>
          <a:bodyPr lIns="45719" rIns="45719" anchor="ctr"/>
          <a:lstStyle/>
          <a:p>
            <a:pPr algn="ctr"/>
          </a:p>
        </p:txBody>
      </p:sp>
      <p:sp>
        <p:nvSpPr>
          <p:cNvPr id="1165" name="矩形 96"/>
          <p:cNvSpPr/>
          <p:nvPr/>
        </p:nvSpPr>
        <p:spPr>
          <a:xfrm>
            <a:off x="1920829" y="3051328"/>
            <a:ext cx="342901" cy="342901"/>
          </a:xfrm>
          <a:prstGeom prst="rect">
            <a:avLst/>
          </a:prstGeom>
          <a:gradFill>
            <a:gsLst>
              <a:gs pos="0">
                <a:schemeClr val="accent4">
                  <a:hueOff val="-206663"/>
                  <a:satOff val="29896"/>
                  <a:lumOff val="29240"/>
                </a:schemeClr>
              </a:gs>
              <a:gs pos="35000">
                <a:srgbClr val="D8C9EE"/>
              </a:gs>
              <a:gs pos="100000">
                <a:schemeClr val="accent4">
                  <a:hueOff val="-242556"/>
                  <a:satOff val="32941"/>
                  <a:lumOff val="43328"/>
                </a:schemeClr>
              </a:gs>
            </a:gsLst>
            <a:lin ang="16200000"/>
          </a:gradFill>
          <a:ln>
            <a:solidFill>
              <a:srgbClr val="7D60A0"/>
            </a:solidFill>
          </a:ln>
          <a:effectLst>
            <a:outerShdw sx="100000" sy="100000" kx="0" ky="0" algn="b" rotWithShape="0" blurRad="38100" dist="20000" dir="5400000">
              <a:srgbClr val="000000">
                <a:alpha val="38000"/>
              </a:srgbClr>
            </a:outerShdw>
          </a:effectLst>
        </p:spPr>
        <p:txBody>
          <a:bodyPr lIns="45719" rIns="45719" anchor="ctr"/>
          <a:lstStyle/>
          <a:p>
            <a:pPr algn="ctr"/>
          </a:p>
        </p:txBody>
      </p:sp>
      <p:pic>
        <p:nvPicPr>
          <p:cNvPr id="1166" name="Object 12" descr="Object 12"/>
          <p:cNvPicPr>
            <a:picLocks noChangeAspect="1"/>
          </p:cNvPicPr>
          <p:nvPr/>
        </p:nvPicPr>
        <p:blipFill>
          <a:blip r:embed="rId2">
            <a:extLst/>
          </a:blip>
          <a:stretch>
            <a:fillRect/>
          </a:stretch>
        </p:blipFill>
        <p:spPr>
          <a:xfrm>
            <a:off x="1933527" y="2956078"/>
            <a:ext cx="325439" cy="461963"/>
          </a:xfrm>
          <a:prstGeom prst="rect">
            <a:avLst/>
          </a:prstGeom>
          <a:ln w="12700">
            <a:miter lim="400000"/>
          </a:ln>
        </p:spPr>
      </p:pic>
      <p:pic>
        <p:nvPicPr>
          <p:cNvPr id="1167" name="Object 12" descr="Object 12"/>
          <p:cNvPicPr>
            <a:picLocks noChangeAspect="1"/>
          </p:cNvPicPr>
          <p:nvPr/>
        </p:nvPicPr>
        <p:blipFill>
          <a:blip r:embed="rId3">
            <a:extLst/>
          </a:blip>
          <a:stretch>
            <a:fillRect/>
          </a:stretch>
        </p:blipFill>
        <p:spPr>
          <a:xfrm>
            <a:off x="1938823" y="3538806"/>
            <a:ext cx="352426" cy="461964"/>
          </a:xfrm>
          <a:prstGeom prst="rect">
            <a:avLst/>
          </a:prstGeom>
          <a:ln w="12700">
            <a:miter lim="400000"/>
          </a:ln>
        </p:spPr>
      </p:pic>
      <p:sp>
        <p:nvSpPr>
          <p:cNvPr id="1168" name="橢圓 99"/>
          <p:cNvSpPr/>
          <p:nvPr/>
        </p:nvSpPr>
        <p:spPr>
          <a:xfrm>
            <a:off x="3126836" y="2887324"/>
            <a:ext cx="574159" cy="574159"/>
          </a:xfrm>
          <a:prstGeom prst="ellipse">
            <a:avLst/>
          </a:prstGeom>
          <a:gradFill>
            <a:gsLst>
              <a:gs pos="0">
                <a:schemeClr val="accent1">
                  <a:hueOff val="357503"/>
                  <a:satOff val="54545"/>
                  <a:lumOff val="29273"/>
                </a:schemeClr>
              </a:gs>
              <a:gs pos="35000">
                <a:srgbClr val="BDD4FF"/>
              </a:gs>
              <a:gs pos="100000">
                <a:schemeClr val="accent1">
                  <a:hueOff val="418253"/>
                  <a:satOff val="54545"/>
                  <a:lumOff val="42493"/>
                </a:schemeClr>
              </a:gs>
            </a:gsLst>
            <a:lin ang="16200000"/>
          </a:gradFill>
          <a:ln>
            <a:solidFill>
              <a:srgbClr val="4A7EBB"/>
            </a:solidFill>
          </a:ln>
          <a:effectLst>
            <a:outerShdw sx="100000" sy="100000" kx="0" ky="0" algn="b" rotWithShape="0" blurRad="38100" dist="20000" dir="5400000">
              <a:srgbClr val="000000">
                <a:alpha val="38000"/>
              </a:srgbClr>
            </a:outerShdw>
          </a:effectLst>
        </p:spPr>
        <p:txBody>
          <a:bodyPr lIns="45719" rIns="45719" anchor="ctr"/>
          <a:lstStyle/>
          <a:p>
            <a:pPr algn="ctr"/>
          </a:p>
        </p:txBody>
      </p:sp>
      <p:sp>
        <p:nvSpPr>
          <p:cNvPr id="1169" name="橢圓 100"/>
          <p:cNvSpPr/>
          <p:nvPr/>
        </p:nvSpPr>
        <p:spPr>
          <a:xfrm>
            <a:off x="3129177" y="3665894"/>
            <a:ext cx="574159" cy="574159"/>
          </a:xfrm>
          <a:prstGeom prst="ellipse">
            <a:avLst/>
          </a:prstGeom>
          <a:gradFill>
            <a:gsLst>
              <a:gs pos="0">
                <a:schemeClr val="accent1">
                  <a:hueOff val="357503"/>
                  <a:satOff val="54545"/>
                  <a:lumOff val="29273"/>
                </a:schemeClr>
              </a:gs>
              <a:gs pos="35000">
                <a:srgbClr val="BDD4FF"/>
              </a:gs>
              <a:gs pos="100000">
                <a:schemeClr val="accent1">
                  <a:hueOff val="418253"/>
                  <a:satOff val="54545"/>
                  <a:lumOff val="42493"/>
                </a:schemeClr>
              </a:gs>
            </a:gsLst>
            <a:lin ang="16200000"/>
          </a:gradFill>
          <a:ln>
            <a:solidFill>
              <a:srgbClr val="4A7EBB"/>
            </a:solidFill>
          </a:ln>
          <a:effectLst>
            <a:outerShdw sx="100000" sy="100000" kx="0" ky="0" algn="b" rotWithShape="0" blurRad="38100" dist="20000" dir="5400000">
              <a:srgbClr val="000000">
                <a:alpha val="38000"/>
              </a:srgbClr>
            </a:outerShdw>
          </a:effectLst>
        </p:spPr>
        <p:txBody>
          <a:bodyPr lIns="45719" rIns="45719" anchor="ctr"/>
          <a:lstStyle/>
          <a:p>
            <a:pPr algn="ctr"/>
          </a:p>
        </p:txBody>
      </p:sp>
      <p:sp>
        <p:nvSpPr>
          <p:cNvPr id="1170" name="橢圓 101"/>
          <p:cNvSpPr/>
          <p:nvPr/>
        </p:nvSpPr>
        <p:spPr>
          <a:xfrm>
            <a:off x="3117544" y="4893907"/>
            <a:ext cx="574159" cy="574159"/>
          </a:xfrm>
          <a:prstGeom prst="ellipse">
            <a:avLst/>
          </a:prstGeom>
          <a:gradFill>
            <a:gsLst>
              <a:gs pos="0">
                <a:schemeClr val="accent1">
                  <a:hueOff val="357503"/>
                  <a:satOff val="54545"/>
                  <a:lumOff val="29273"/>
                </a:schemeClr>
              </a:gs>
              <a:gs pos="35000">
                <a:srgbClr val="BDD4FF"/>
              </a:gs>
              <a:gs pos="100000">
                <a:schemeClr val="accent1">
                  <a:hueOff val="418253"/>
                  <a:satOff val="54545"/>
                  <a:lumOff val="42493"/>
                </a:schemeClr>
              </a:gs>
            </a:gsLst>
            <a:lin ang="16200000"/>
          </a:gradFill>
          <a:ln>
            <a:solidFill>
              <a:srgbClr val="4A7EBB"/>
            </a:solidFill>
          </a:ln>
          <a:effectLst>
            <a:outerShdw sx="100000" sy="100000" kx="0" ky="0" algn="b" rotWithShape="0" blurRad="38100" dist="20000" dir="5400000">
              <a:srgbClr val="000000">
                <a:alpha val="38000"/>
              </a:srgbClr>
            </a:outerShdw>
          </a:effectLst>
        </p:spPr>
        <p:txBody>
          <a:bodyPr lIns="45719" rIns="45719" anchor="ctr"/>
          <a:lstStyle/>
          <a:p>
            <a:pPr algn="ctr"/>
          </a:p>
        </p:txBody>
      </p:sp>
      <p:sp>
        <p:nvSpPr>
          <p:cNvPr id="1171" name="文字方塊 102"/>
          <p:cNvSpPr txBox="1"/>
          <p:nvPr/>
        </p:nvSpPr>
        <p:spPr>
          <a:xfrm rot="5400000">
            <a:off x="3199748" y="4355431"/>
            <a:ext cx="677818" cy="44475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sz="2800"/>
            </a:lvl1pPr>
          </a:lstStyle>
          <a:p>
            <a:pPr/>
            <a:r>
              <a:t>……</a:t>
            </a:r>
          </a:p>
        </p:txBody>
      </p:sp>
      <p:sp>
        <p:nvSpPr>
          <p:cNvPr id="1172" name="矩形 103"/>
          <p:cNvSpPr/>
          <p:nvPr/>
        </p:nvSpPr>
        <p:spPr>
          <a:xfrm>
            <a:off x="1924536" y="5019414"/>
            <a:ext cx="342901" cy="342901"/>
          </a:xfrm>
          <a:prstGeom prst="rect">
            <a:avLst/>
          </a:prstGeom>
          <a:gradFill>
            <a:gsLst>
              <a:gs pos="0">
                <a:schemeClr val="accent4">
                  <a:hueOff val="-206663"/>
                  <a:satOff val="29896"/>
                  <a:lumOff val="29240"/>
                </a:schemeClr>
              </a:gs>
              <a:gs pos="35000">
                <a:srgbClr val="D8C9EE"/>
              </a:gs>
              <a:gs pos="100000">
                <a:schemeClr val="accent4">
                  <a:hueOff val="-242556"/>
                  <a:satOff val="32941"/>
                  <a:lumOff val="43328"/>
                </a:schemeClr>
              </a:gs>
            </a:gsLst>
            <a:lin ang="16200000"/>
          </a:gradFill>
          <a:ln>
            <a:solidFill>
              <a:srgbClr val="7D60A0"/>
            </a:solidFill>
          </a:ln>
          <a:effectLst>
            <a:outerShdw sx="100000" sy="100000" kx="0" ky="0" algn="b" rotWithShape="0" blurRad="38100" dist="20000" dir="5400000">
              <a:srgbClr val="000000">
                <a:alpha val="38000"/>
              </a:srgbClr>
            </a:outerShdw>
          </a:effectLst>
        </p:spPr>
        <p:txBody>
          <a:bodyPr lIns="45719" rIns="45719" anchor="ctr"/>
          <a:lstStyle/>
          <a:p>
            <a:pPr algn="ctr"/>
          </a:p>
        </p:txBody>
      </p:sp>
      <p:pic>
        <p:nvPicPr>
          <p:cNvPr id="1173" name="Object 12" descr="Object 12"/>
          <p:cNvPicPr>
            <a:picLocks noChangeAspect="1"/>
          </p:cNvPicPr>
          <p:nvPr/>
        </p:nvPicPr>
        <p:blipFill>
          <a:blip r:embed="rId4">
            <a:extLst/>
          </a:blip>
          <a:stretch>
            <a:fillRect/>
          </a:stretch>
        </p:blipFill>
        <p:spPr>
          <a:xfrm>
            <a:off x="1921419" y="4923159"/>
            <a:ext cx="407989" cy="488951"/>
          </a:xfrm>
          <a:prstGeom prst="rect">
            <a:avLst/>
          </a:prstGeom>
          <a:ln w="12700">
            <a:miter lim="400000"/>
          </a:ln>
        </p:spPr>
      </p:pic>
      <p:sp>
        <p:nvSpPr>
          <p:cNvPr id="1174" name="文字方塊 105"/>
          <p:cNvSpPr txBox="1"/>
          <p:nvPr/>
        </p:nvSpPr>
        <p:spPr>
          <a:xfrm rot="5400000">
            <a:off x="1885419" y="4343586"/>
            <a:ext cx="677818" cy="44475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sz="2800"/>
            </a:lvl1pPr>
          </a:lstStyle>
          <a:p>
            <a:pPr/>
            <a:r>
              <a:t>……</a:t>
            </a:r>
          </a:p>
        </p:txBody>
      </p:sp>
      <p:sp>
        <p:nvSpPr>
          <p:cNvPr id="1175" name="橢圓 106"/>
          <p:cNvSpPr/>
          <p:nvPr/>
        </p:nvSpPr>
        <p:spPr>
          <a:xfrm>
            <a:off x="4442397" y="2887324"/>
            <a:ext cx="574159" cy="574159"/>
          </a:xfrm>
          <a:prstGeom prst="ellipse">
            <a:avLst/>
          </a:prstGeom>
          <a:gradFill>
            <a:gsLst>
              <a:gs pos="0">
                <a:schemeClr val="accent2">
                  <a:hueOff val="-39879"/>
                  <a:satOff val="52282"/>
                  <a:lumOff val="29251"/>
                </a:schemeClr>
              </a:gs>
              <a:gs pos="35000">
                <a:srgbClr val="FFBFBE"/>
              </a:gs>
              <a:gs pos="100000">
                <a:schemeClr val="accent2">
                  <a:hueOff val="-44018"/>
                  <a:satOff val="52282"/>
                  <a:lumOff val="42346"/>
                </a:schemeClr>
              </a:gs>
            </a:gsLst>
            <a:lin ang="16200000"/>
          </a:gradFill>
          <a:ln>
            <a:solidFill>
              <a:srgbClr val="BE4B48"/>
            </a:solidFill>
          </a:ln>
          <a:effectLst>
            <a:outerShdw sx="100000" sy="100000" kx="0" ky="0" algn="b" rotWithShape="0" blurRad="38100" dist="20000" dir="5400000">
              <a:srgbClr val="000000">
                <a:alpha val="38000"/>
              </a:srgbClr>
            </a:outerShdw>
          </a:effectLst>
        </p:spPr>
        <p:txBody>
          <a:bodyPr lIns="45719" rIns="45719" anchor="ctr"/>
          <a:lstStyle/>
          <a:p>
            <a:pPr algn="ctr"/>
          </a:p>
        </p:txBody>
      </p:sp>
      <p:sp>
        <p:nvSpPr>
          <p:cNvPr id="1176" name="橢圓 107"/>
          <p:cNvSpPr/>
          <p:nvPr/>
        </p:nvSpPr>
        <p:spPr>
          <a:xfrm>
            <a:off x="4444739" y="3665894"/>
            <a:ext cx="574159" cy="574159"/>
          </a:xfrm>
          <a:prstGeom prst="ellipse">
            <a:avLst/>
          </a:prstGeom>
          <a:gradFill>
            <a:gsLst>
              <a:gs pos="0">
                <a:schemeClr val="accent2">
                  <a:hueOff val="-39879"/>
                  <a:satOff val="52282"/>
                  <a:lumOff val="29251"/>
                </a:schemeClr>
              </a:gs>
              <a:gs pos="35000">
                <a:srgbClr val="FFBFBE"/>
              </a:gs>
              <a:gs pos="100000">
                <a:schemeClr val="accent2">
                  <a:hueOff val="-44018"/>
                  <a:satOff val="52282"/>
                  <a:lumOff val="42346"/>
                </a:schemeClr>
              </a:gs>
            </a:gsLst>
            <a:lin ang="16200000"/>
          </a:gradFill>
          <a:ln>
            <a:solidFill>
              <a:srgbClr val="BE4B48"/>
            </a:solidFill>
          </a:ln>
          <a:effectLst>
            <a:outerShdw sx="100000" sy="100000" kx="0" ky="0" algn="b" rotWithShape="0" blurRad="38100" dist="20000" dir="5400000">
              <a:srgbClr val="000000">
                <a:alpha val="38000"/>
              </a:srgbClr>
            </a:outerShdw>
          </a:effectLst>
        </p:spPr>
        <p:txBody>
          <a:bodyPr lIns="45719" rIns="45719" anchor="ctr"/>
          <a:lstStyle/>
          <a:p>
            <a:pPr algn="ctr"/>
          </a:p>
        </p:txBody>
      </p:sp>
      <p:sp>
        <p:nvSpPr>
          <p:cNvPr id="1177" name="橢圓 108"/>
          <p:cNvSpPr/>
          <p:nvPr/>
        </p:nvSpPr>
        <p:spPr>
          <a:xfrm>
            <a:off x="4433106" y="4893907"/>
            <a:ext cx="574159" cy="574159"/>
          </a:xfrm>
          <a:prstGeom prst="ellipse">
            <a:avLst/>
          </a:prstGeom>
          <a:gradFill>
            <a:gsLst>
              <a:gs pos="0">
                <a:schemeClr val="accent2">
                  <a:hueOff val="-39879"/>
                  <a:satOff val="52282"/>
                  <a:lumOff val="29251"/>
                </a:schemeClr>
              </a:gs>
              <a:gs pos="35000">
                <a:srgbClr val="FFBFBE"/>
              </a:gs>
              <a:gs pos="100000">
                <a:schemeClr val="accent2">
                  <a:hueOff val="-44018"/>
                  <a:satOff val="52282"/>
                  <a:lumOff val="42346"/>
                </a:schemeClr>
              </a:gs>
            </a:gsLst>
            <a:lin ang="16200000"/>
          </a:gradFill>
          <a:ln>
            <a:solidFill>
              <a:srgbClr val="BE4B48"/>
            </a:solidFill>
          </a:ln>
          <a:effectLst>
            <a:outerShdw sx="100000" sy="100000" kx="0" ky="0" algn="b" rotWithShape="0" blurRad="38100" dist="20000" dir="5400000">
              <a:srgbClr val="000000">
                <a:alpha val="38000"/>
              </a:srgbClr>
            </a:outerShdw>
          </a:effectLst>
        </p:spPr>
        <p:txBody>
          <a:bodyPr lIns="45719" rIns="45719" anchor="ctr"/>
          <a:lstStyle/>
          <a:p>
            <a:pPr algn="ctr"/>
          </a:p>
        </p:txBody>
      </p:sp>
      <p:sp>
        <p:nvSpPr>
          <p:cNvPr id="1178" name="文字方塊 109"/>
          <p:cNvSpPr txBox="1"/>
          <p:nvPr/>
        </p:nvSpPr>
        <p:spPr>
          <a:xfrm rot="5400000">
            <a:off x="4515310" y="4355431"/>
            <a:ext cx="677818" cy="44475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sz="2800"/>
            </a:lvl1pPr>
          </a:lstStyle>
          <a:p>
            <a:pPr/>
            <a:r>
              <a:t>……</a:t>
            </a:r>
          </a:p>
        </p:txBody>
      </p:sp>
      <p:sp>
        <p:nvSpPr>
          <p:cNvPr id="1179" name="橢圓 110"/>
          <p:cNvSpPr/>
          <p:nvPr/>
        </p:nvSpPr>
        <p:spPr>
          <a:xfrm>
            <a:off x="5842715" y="2868216"/>
            <a:ext cx="574159" cy="574159"/>
          </a:xfrm>
          <a:prstGeom prst="ellipse">
            <a:avLst/>
          </a:prstGeom>
          <a:gradFill>
            <a:gsLst>
              <a:gs pos="0">
                <a:schemeClr val="accent6">
                  <a:hueOff val="-456778"/>
                  <a:satOff val="8290"/>
                  <a:lumOff val="24503"/>
                </a:schemeClr>
              </a:gs>
              <a:gs pos="35000">
                <a:srgbClr val="FFDECF"/>
              </a:gs>
              <a:gs pos="100000">
                <a:schemeClr val="accent6">
                  <a:hueOff val="-556026"/>
                  <a:satOff val="8290"/>
                  <a:lumOff val="34267"/>
                </a:schemeClr>
              </a:gs>
            </a:gsLst>
            <a:lin ang="16200000"/>
          </a:gradFill>
          <a:ln>
            <a:solidFill>
              <a:srgbClr val="F69240"/>
            </a:solidFill>
          </a:ln>
          <a:effectLst>
            <a:outerShdw sx="100000" sy="100000" kx="0" ky="0" algn="b" rotWithShape="0" blurRad="38100" dist="20000" dir="5400000">
              <a:srgbClr val="000000">
                <a:alpha val="38000"/>
              </a:srgbClr>
            </a:outerShdw>
          </a:effectLst>
        </p:spPr>
        <p:txBody>
          <a:bodyPr lIns="45719" rIns="45719" anchor="ctr"/>
          <a:lstStyle/>
          <a:p>
            <a:pPr algn="ctr"/>
          </a:p>
        </p:txBody>
      </p:sp>
      <p:sp>
        <p:nvSpPr>
          <p:cNvPr id="1180" name="橢圓 111"/>
          <p:cNvSpPr/>
          <p:nvPr/>
        </p:nvSpPr>
        <p:spPr>
          <a:xfrm>
            <a:off x="5845057" y="3628125"/>
            <a:ext cx="574159" cy="574159"/>
          </a:xfrm>
          <a:prstGeom prst="ellipse">
            <a:avLst/>
          </a:prstGeom>
          <a:gradFill>
            <a:gsLst>
              <a:gs pos="0">
                <a:schemeClr val="accent6">
                  <a:hueOff val="-456778"/>
                  <a:satOff val="8290"/>
                  <a:lumOff val="24503"/>
                </a:schemeClr>
              </a:gs>
              <a:gs pos="35000">
                <a:srgbClr val="FFDECF"/>
              </a:gs>
              <a:gs pos="100000">
                <a:schemeClr val="accent6">
                  <a:hueOff val="-556026"/>
                  <a:satOff val="8290"/>
                  <a:lumOff val="34267"/>
                </a:schemeClr>
              </a:gs>
            </a:gsLst>
            <a:lin ang="16200000"/>
          </a:gradFill>
          <a:ln>
            <a:solidFill>
              <a:srgbClr val="F69240"/>
            </a:solidFill>
          </a:ln>
          <a:effectLst>
            <a:outerShdw sx="100000" sy="100000" kx="0" ky="0" algn="b" rotWithShape="0" blurRad="38100" dist="20000" dir="5400000">
              <a:srgbClr val="000000">
                <a:alpha val="38000"/>
              </a:srgbClr>
            </a:outerShdw>
          </a:effectLst>
        </p:spPr>
        <p:txBody>
          <a:bodyPr lIns="45719" rIns="45719" anchor="ctr"/>
          <a:lstStyle/>
          <a:p>
            <a:pPr algn="ctr"/>
          </a:p>
        </p:txBody>
      </p:sp>
      <p:sp>
        <p:nvSpPr>
          <p:cNvPr id="1181" name="橢圓 112"/>
          <p:cNvSpPr/>
          <p:nvPr/>
        </p:nvSpPr>
        <p:spPr>
          <a:xfrm>
            <a:off x="5852085" y="4874798"/>
            <a:ext cx="574159" cy="574159"/>
          </a:xfrm>
          <a:prstGeom prst="ellipse">
            <a:avLst/>
          </a:prstGeom>
          <a:gradFill>
            <a:gsLst>
              <a:gs pos="0">
                <a:schemeClr val="accent6">
                  <a:hueOff val="-456778"/>
                  <a:satOff val="8290"/>
                  <a:lumOff val="24503"/>
                </a:schemeClr>
              </a:gs>
              <a:gs pos="35000">
                <a:srgbClr val="FFDECF"/>
              </a:gs>
              <a:gs pos="100000">
                <a:schemeClr val="accent6">
                  <a:hueOff val="-556026"/>
                  <a:satOff val="8290"/>
                  <a:lumOff val="34267"/>
                </a:schemeClr>
              </a:gs>
            </a:gsLst>
            <a:lin ang="16200000"/>
          </a:gradFill>
          <a:ln>
            <a:solidFill>
              <a:srgbClr val="F69240"/>
            </a:solidFill>
          </a:ln>
          <a:effectLst>
            <a:outerShdw sx="100000" sy="100000" kx="0" ky="0" algn="b" rotWithShape="0" blurRad="38100" dist="20000" dir="5400000">
              <a:srgbClr val="000000">
                <a:alpha val="38000"/>
              </a:srgbClr>
            </a:outerShdw>
          </a:effectLst>
        </p:spPr>
        <p:txBody>
          <a:bodyPr lIns="45719" rIns="45719" anchor="ctr"/>
          <a:lstStyle/>
          <a:p>
            <a:pPr algn="ctr"/>
          </a:p>
        </p:txBody>
      </p:sp>
      <p:sp>
        <p:nvSpPr>
          <p:cNvPr id="1182" name="文字方塊 113"/>
          <p:cNvSpPr txBox="1"/>
          <p:nvPr/>
        </p:nvSpPr>
        <p:spPr>
          <a:xfrm rot="5400000">
            <a:off x="5934289" y="4333160"/>
            <a:ext cx="677818" cy="444758"/>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sz="2800"/>
            </a:lvl1pPr>
          </a:lstStyle>
          <a:p>
            <a:pPr/>
            <a:r>
              <a:t>……</a:t>
            </a:r>
          </a:p>
        </p:txBody>
      </p:sp>
      <p:sp>
        <p:nvSpPr>
          <p:cNvPr id="1183" name="文字方塊 114"/>
          <p:cNvSpPr txBox="1"/>
          <p:nvPr/>
        </p:nvSpPr>
        <p:spPr>
          <a:xfrm>
            <a:off x="5060163" y="2828741"/>
            <a:ext cx="677818" cy="44475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sz="2800"/>
            </a:lvl1pPr>
          </a:lstStyle>
          <a:p>
            <a:pPr/>
            <a:r>
              <a:t>……</a:t>
            </a:r>
          </a:p>
        </p:txBody>
      </p:sp>
      <p:sp>
        <p:nvSpPr>
          <p:cNvPr id="1184" name="文字方塊 115"/>
          <p:cNvSpPr txBox="1"/>
          <p:nvPr/>
        </p:nvSpPr>
        <p:spPr>
          <a:xfrm>
            <a:off x="5077786" y="3614239"/>
            <a:ext cx="677818" cy="44475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sz="2800"/>
            </a:lvl1pPr>
          </a:lstStyle>
          <a:p>
            <a:pPr/>
            <a:r>
              <a:t>……</a:t>
            </a:r>
          </a:p>
        </p:txBody>
      </p:sp>
      <p:sp>
        <p:nvSpPr>
          <p:cNvPr id="1185" name="文字方塊 116"/>
          <p:cNvSpPr txBox="1"/>
          <p:nvPr/>
        </p:nvSpPr>
        <p:spPr>
          <a:xfrm>
            <a:off x="5089966" y="4870532"/>
            <a:ext cx="677818" cy="44475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sz="2800"/>
            </a:lvl1pPr>
          </a:lstStyle>
          <a:p>
            <a:pPr/>
            <a:r>
              <a:t>……</a:t>
            </a:r>
          </a:p>
        </p:txBody>
      </p:sp>
      <p:cxnSp>
        <p:nvCxnSpPr>
          <p:cNvPr id="1186" name="直線單箭頭接點 117"/>
          <p:cNvCxnSpPr>
            <a:stCxn id="1168" idx="0"/>
            <a:endCxn id="1175" idx="0"/>
          </p:cNvCxnSpPr>
          <p:nvPr/>
        </p:nvCxnSpPr>
        <p:spPr>
          <a:xfrm>
            <a:off x="3413915" y="3174403"/>
            <a:ext cx="1315562" cy="1"/>
          </a:xfrm>
          <a:prstGeom prst="straightConnector1">
            <a:avLst/>
          </a:prstGeom>
          <a:ln w="25400">
            <a:solidFill>
              <a:srgbClr val="000000"/>
            </a:solidFill>
            <a:tailEnd type="triangle"/>
          </a:ln>
        </p:spPr>
      </p:cxnSp>
      <p:sp>
        <p:nvSpPr>
          <p:cNvPr id="1187" name="直線單箭頭接點 118"/>
          <p:cNvSpPr/>
          <p:nvPr/>
        </p:nvSpPr>
        <p:spPr>
          <a:xfrm>
            <a:off x="3700993" y="3966155"/>
            <a:ext cx="741405" cy="1"/>
          </a:xfrm>
          <a:prstGeom prst="line">
            <a:avLst/>
          </a:prstGeom>
          <a:ln w="25400">
            <a:solidFill>
              <a:srgbClr val="000000"/>
            </a:solidFill>
            <a:tailEnd type="triangle"/>
          </a:ln>
        </p:spPr>
        <p:txBody>
          <a:bodyPr lIns="45719" rIns="45719"/>
          <a:lstStyle/>
          <a:p>
            <a:pPr/>
          </a:p>
        </p:txBody>
      </p:sp>
      <p:sp>
        <p:nvSpPr>
          <p:cNvPr id="1188" name="直線單箭頭接點 119"/>
          <p:cNvSpPr/>
          <p:nvPr/>
        </p:nvSpPr>
        <p:spPr>
          <a:xfrm>
            <a:off x="3691702" y="5188125"/>
            <a:ext cx="741405" cy="1"/>
          </a:xfrm>
          <a:prstGeom prst="line">
            <a:avLst/>
          </a:prstGeom>
          <a:ln w="25400">
            <a:solidFill>
              <a:srgbClr val="000000"/>
            </a:solidFill>
            <a:tailEnd type="triangle"/>
          </a:ln>
        </p:spPr>
        <p:txBody>
          <a:bodyPr lIns="45719" rIns="45719"/>
          <a:lstStyle/>
          <a:p>
            <a:pPr/>
          </a:p>
        </p:txBody>
      </p:sp>
      <p:cxnSp>
        <p:nvCxnSpPr>
          <p:cNvPr id="1189" name="直線單箭頭接點 120"/>
          <p:cNvCxnSpPr>
            <a:stCxn id="1169" idx="0"/>
            <a:endCxn id="1175" idx="0"/>
          </p:cNvCxnSpPr>
          <p:nvPr/>
        </p:nvCxnSpPr>
        <p:spPr>
          <a:xfrm flipV="1">
            <a:off x="3416256" y="3174403"/>
            <a:ext cx="1313221" cy="778571"/>
          </a:xfrm>
          <a:prstGeom prst="straightConnector1">
            <a:avLst/>
          </a:prstGeom>
          <a:ln w="25400">
            <a:solidFill>
              <a:srgbClr val="000000"/>
            </a:solidFill>
            <a:tailEnd type="triangle"/>
          </a:ln>
        </p:spPr>
      </p:cxnSp>
      <p:cxnSp>
        <p:nvCxnSpPr>
          <p:cNvPr id="1190" name="直線單箭頭接點 121"/>
          <p:cNvCxnSpPr>
            <a:stCxn id="1168" idx="0"/>
            <a:endCxn id="1176" idx="0"/>
          </p:cNvCxnSpPr>
          <p:nvPr/>
        </p:nvCxnSpPr>
        <p:spPr>
          <a:xfrm>
            <a:off x="3413915" y="3174403"/>
            <a:ext cx="1317904" cy="778571"/>
          </a:xfrm>
          <a:prstGeom prst="straightConnector1">
            <a:avLst/>
          </a:prstGeom>
          <a:ln w="25400">
            <a:solidFill>
              <a:srgbClr val="000000"/>
            </a:solidFill>
            <a:tailEnd type="triangle"/>
          </a:ln>
        </p:spPr>
      </p:cxnSp>
      <p:cxnSp>
        <p:nvCxnSpPr>
          <p:cNvPr id="1191" name="直線單箭頭接點 122"/>
          <p:cNvCxnSpPr>
            <a:stCxn id="1168" idx="0"/>
            <a:endCxn id="1177" idx="0"/>
          </p:cNvCxnSpPr>
          <p:nvPr/>
        </p:nvCxnSpPr>
        <p:spPr>
          <a:xfrm>
            <a:off x="3413915" y="3174403"/>
            <a:ext cx="1306271" cy="2006584"/>
          </a:xfrm>
          <a:prstGeom prst="straightConnector1">
            <a:avLst/>
          </a:prstGeom>
          <a:ln w="25400">
            <a:solidFill>
              <a:srgbClr val="000000"/>
            </a:solidFill>
            <a:tailEnd type="triangle"/>
          </a:ln>
        </p:spPr>
      </p:cxnSp>
      <p:cxnSp>
        <p:nvCxnSpPr>
          <p:cNvPr id="1192" name="直線單箭頭接點 123"/>
          <p:cNvCxnSpPr>
            <a:stCxn id="1169" idx="0"/>
            <a:endCxn id="1177" idx="0"/>
          </p:cNvCxnSpPr>
          <p:nvPr/>
        </p:nvCxnSpPr>
        <p:spPr>
          <a:xfrm>
            <a:off x="3416256" y="3952973"/>
            <a:ext cx="1303930" cy="1228014"/>
          </a:xfrm>
          <a:prstGeom prst="straightConnector1">
            <a:avLst/>
          </a:prstGeom>
          <a:ln w="25400">
            <a:solidFill>
              <a:srgbClr val="000000"/>
            </a:solidFill>
            <a:tailEnd type="triangle"/>
          </a:ln>
        </p:spPr>
      </p:cxnSp>
      <p:cxnSp>
        <p:nvCxnSpPr>
          <p:cNvPr id="1193" name="直線單箭頭接點 124"/>
          <p:cNvCxnSpPr>
            <a:stCxn id="1170" idx="0"/>
            <a:endCxn id="1175" idx="0"/>
          </p:cNvCxnSpPr>
          <p:nvPr/>
        </p:nvCxnSpPr>
        <p:spPr>
          <a:xfrm flipV="1">
            <a:off x="3404623" y="3174403"/>
            <a:ext cx="1324854" cy="2006584"/>
          </a:xfrm>
          <a:prstGeom prst="straightConnector1">
            <a:avLst/>
          </a:prstGeom>
          <a:ln w="25400">
            <a:solidFill>
              <a:srgbClr val="000000"/>
            </a:solidFill>
            <a:tailEnd type="triangle"/>
          </a:ln>
        </p:spPr>
      </p:cxnSp>
      <p:cxnSp>
        <p:nvCxnSpPr>
          <p:cNvPr id="1194" name="直線單箭頭接點 125"/>
          <p:cNvCxnSpPr>
            <a:stCxn id="1170" idx="0"/>
            <a:endCxn id="1176" idx="0"/>
          </p:cNvCxnSpPr>
          <p:nvPr/>
        </p:nvCxnSpPr>
        <p:spPr>
          <a:xfrm flipV="1">
            <a:off x="3404623" y="3952973"/>
            <a:ext cx="1327196" cy="1228014"/>
          </a:xfrm>
          <a:prstGeom prst="straightConnector1">
            <a:avLst/>
          </a:prstGeom>
          <a:ln w="25400">
            <a:solidFill>
              <a:srgbClr val="000000"/>
            </a:solidFill>
            <a:tailEnd type="triangle"/>
          </a:ln>
        </p:spPr>
      </p:cxnSp>
      <p:sp>
        <p:nvSpPr>
          <p:cNvPr id="1195" name="直線單箭頭接點 126"/>
          <p:cNvSpPr/>
          <p:nvPr/>
        </p:nvSpPr>
        <p:spPr>
          <a:xfrm flipV="1">
            <a:off x="2267436" y="3174403"/>
            <a:ext cx="859400" cy="29994"/>
          </a:xfrm>
          <a:prstGeom prst="line">
            <a:avLst/>
          </a:prstGeom>
          <a:ln w="25400">
            <a:solidFill>
              <a:srgbClr val="000000"/>
            </a:solidFill>
            <a:tailEnd type="triangle"/>
          </a:ln>
        </p:spPr>
        <p:txBody>
          <a:bodyPr lIns="45719" rIns="45719"/>
          <a:lstStyle/>
          <a:p>
            <a:pPr/>
          </a:p>
        </p:txBody>
      </p:sp>
      <p:cxnSp>
        <p:nvCxnSpPr>
          <p:cNvPr id="1196" name="直線單箭頭接點 127"/>
          <p:cNvCxnSpPr>
            <a:stCxn id="1165" idx="0"/>
            <a:endCxn id="1169" idx="0"/>
          </p:cNvCxnSpPr>
          <p:nvPr/>
        </p:nvCxnSpPr>
        <p:spPr>
          <a:xfrm>
            <a:off x="2092279" y="3222778"/>
            <a:ext cx="1323978" cy="730196"/>
          </a:xfrm>
          <a:prstGeom prst="straightConnector1">
            <a:avLst/>
          </a:prstGeom>
          <a:ln w="25400">
            <a:solidFill>
              <a:srgbClr val="000000"/>
            </a:solidFill>
            <a:tailEnd type="triangle"/>
          </a:ln>
        </p:spPr>
      </p:cxnSp>
      <p:cxnSp>
        <p:nvCxnSpPr>
          <p:cNvPr id="1197" name="直線單箭頭接點 128"/>
          <p:cNvCxnSpPr>
            <a:stCxn id="1165" idx="0"/>
            <a:endCxn id="1170" idx="0"/>
          </p:cNvCxnSpPr>
          <p:nvPr/>
        </p:nvCxnSpPr>
        <p:spPr>
          <a:xfrm>
            <a:off x="2092279" y="3222778"/>
            <a:ext cx="1312345" cy="1958209"/>
          </a:xfrm>
          <a:prstGeom prst="straightConnector1">
            <a:avLst/>
          </a:prstGeom>
          <a:ln w="25400">
            <a:solidFill>
              <a:srgbClr val="000000"/>
            </a:solidFill>
            <a:tailEnd type="triangle"/>
          </a:ln>
        </p:spPr>
      </p:cxnSp>
      <p:sp>
        <p:nvSpPr>
          <p:cNvPr id="1274" name="直線單箭頭接點 129"/>
          <p:cNvSpPr/>
          <p:nvPr/>
        </p:nvSpPr>
        <p:spPr>
          <a:xfrm>
            <a:off x="2291248" y="3296019"/>
            <a:ext cx="857353" cy="39299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0"/>
                </a:lnTo>
              </a:path>
            </a:pathLst>
          </a:custGeom>
          <a:ln w="25400">
            <a:solidFill>
              <a:srgbClr val="000000"/>
            </a:solidFill>
            <a:tailEnd type="triangle"/>
          </a:ln>
        </p:spPr>
        <p:txBody>
          <a:bodyPr/>
          <a:lstStyle/>
          <a:p>
            <a:pPr/>
          </a:p>
        </p:txBody>
      </p:sp>
      <p:cxnSp>
        <p:nvCxnSpPr>
          <p:cNvPr id="1199" name="直線單箭頭接點 130"/>
          <p:cNvCxnSpPr>
            <a:stCxn id="1164" idx="0"/>
            <a:endCxn id="1169" idx="0"/>
          </p:cNvCxnSpPr>
          <p:nvPr/>
        </p:nvCxnSpPr>
        <p:spPr>
          <a:xfrm>
            <a:off x="2086461" y="3793106"/>
            <a:ext cx="1329796" cy="159868"/>
          </a:xfrm>
          <a:prstGeom prst="straightConnector1">
            <a:avLst/>
          </a:prstGeom>
          <a:ln w="25400">
            <a:solidFill>
              <a:srgbClr val="000000"/>
            </a:solidFill>
            <a:tailEnd type="triangle"/>
          </a:ln>
        </p:spPr>
      </p:cxnSp>
      <p:cxnSp>
        <p:nvCxnSpPr>
          <p:cNvPr id="1200" name="直線單箭頭接點 131"/>
          <p:cNvCxnSpPr>
            <a:stCxn id="1164" idx="0"/>
            <a:endCxn id="1170" idx="0"/>
          </p:cNvCxnSpPr>
          <p:nvPr/>
        </p:nvCxnSpPr>
        <p:spPr>
          <a:xfrm>
            <a:off x="2086461" y="3793106"/>
            <a:ext cx="1318163" cy="1387881"/>
          </a:xfrm>
          <a:prstGeom prst="straightConnector1">
            <a:avLst/>
          </a:prstGeom>
          <a:ln w="25400">
            <a:solidFill>
              <a:srgbClr val="000000"/>
            </a:solidFill>
            <a:tailEnd type="triangle"/>
          </a:ln>
        </p:spPr>
      </p:cxnSp>
      <p:sp>
        <p:nvSpPr>
          <p:cNvPr id="1275" name="直線單箭頭接點 132"/>
          <p:cNvSpPr/>
          <p:nvPr/>
        </p:nvSpPr>
        <p:spPr>
          <a:xfrm>
            <a:off x="2283451" y="3419521"/>
            <a:ext cx="972011" cy="150363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0"/>
                </a:lnTo>
              </a:path>
            </a:pathLst>
          </a:custGeom>
          <a:ln w="25400">
            <a:solidFill>
              <a:srgbClr val="000000"/>
            </a:solidFill>
            <a:tailEnd type="triangle"/>
          </a:ln>
        </p:spPr>
        <p:txBody>
          <a:bodyPr/>
          <a:lstStyle/>
          <a:p>
            <a:pPr/>
          </a:p>
        </p:txBody>
      </p:sp>
      <p:sp>
        <p:nvSpPr>
          <p:cNvPr id="1276" name="直線單箭頭接點 133"/>
          <p:cNvSpPr/>
          <p:nvPr/>
        </p:nvSpPr>
        <p:spPr>
          <a:xfrm>
            <a:off x="2329407" y="4152986"/>
            <a:ext cx="874294" cy="82269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0"/>
                </a:lnTo>
              </a:path>
            </a:pathLst>
          </a:custGeom>
          <a:ln w="25400">
            <a:solidFill>
              <a:srgbClr val="000000"/>
            </a:solidFill>
            <a:tailEnd type="triangle"/>
          </a:ln>
        </p:spPr>
        <p:txBody>
          <a:bodyPr/>
          <a:lstStyle/>
          <a:p>
            <a:pPr/>
          </a:p>
        </p:txBody>
      </p:sp>
      <p:sp>
        <p:nvSpPr>
          <p:cNvPr id="1277" name="直線單箭頭接點 134"/>
          <p:cNvSpPr/>
          <p:nvPr/>
        </p:nvSpPr>
        <p:spPr>
          <a:xfrm>
            <a:off x="2329407" y="5169764"/>
            <a:ext cx="783391" cy="817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21600"/>
                </a:lnTo>
              </a:path>
            </a:pathLst>
          </a:custGeom>
          <a:ln w="25400">
            <a:solidFill>
              <a:srgbClr val="000000"/>
            </a:solidFill>
            <a:tailEnd type="triangle"/>
          </a:ln>
        </p:spPr>
        <p:txBody>
          <a:bodyPr/>
          <a:lstStyle/>
          <a:p>
            <a:pPr/>
          </a:p>
        </p:txBody>
      </p:sp>
      <p:sp>
        <p:nvSpPr>
          <p:cNvPr id="1204" name="文字方塊 135"/>
          <p:cNvSpPr txBox="1"/>
          <p:nvPr/>
        </p:nvSpPr>
        <p:spPr>
          <a:xfrm rot="5400000">
            <a:off x="7207307" y="4364132"/>
            <a:ext cx="677818" cy="44475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sz="2800"/>
            </a:lvl1pPr>
          </a:lstStyle>
          <a:p>
            <a:pPr/>
            <a:r>
              <a:t>……</a:t>
            </a:r>
          </a:p>
        </p:txBody>
      </p:sp>
      <p:sp>
        <p:nvSpPr>
          <p:cNvPr id="1205" name="文字方塊 136"/>
          <p:cNvSpPr txBox="1"/>
          <p:nvPr/>
        </p:nvSpPr>
        <p:spPr>
          <a:xfrm>
            <a:off x="7237168" y="2806080"/>
            <a:ext cx="539630" cy="51232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2800"/>
            </a:pPr>
            <a:r>
              <a:t>y</a:t>
            </a:r>
            <a:r>
              <a:rPr baseline="-25000"/>
              <a:t>1</a:t>
            </a:r>
          </a:p>
        </p:txBody>
      </p:sp>
      <p:sp>
        <p:nvSpPr>
          <p:cNvPr id="1206" name="文字方塊 137"/>
          <p:cNvSpPr txBox="1"/>
          <p:nvPr/>
        </p:nvSpPr>
        <p:spPr>
          <a:xfrm>
            <a:off x="7225886" y="3604300"/>
            <a:ext cx="539630" cy="51232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2800"/>
            </a:pPr>
            <a:r>
              <a:t>y</a:t>
            </a:r>
            <a:r>
              <a:rPr baseline="-25000"/>
              <a:t>2</a:t>
            </a:r>
          </a:p>
        </p:txBody>
      </p:sp>
      <p:sp>
        <p:nvSpPr>
          <p:cNvPr id="1207" name="文字方塊 138"/>
          <p:cNvSpPr txBox="1"/>
          <p:nvPr/>
        </p:nvSpPr>
        <p:spPr>
          <a:xfrm>
            <a:off x="7225886" y="4870532"/>
            <a:ext cx="539630" cy="51232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2800"/>
            </a:pPr>
            <a:r>
              <a:t>y</a:t>
            </a:r>
            <a:r>
              <a:rPr baseline="-25000"/>
              <a:t>M</a:t>
            </a:r>
          </a:p>
        </p:txBody>
      </p:sp>
      <p:grpSp>
        <p:nvGrpSpPr>
          <p:cNvPr id="1210" name="矩形 69"/>
          <p:cNvGrpSpPr/>
          <p:nvPr/>
        </p:nvGrpSpPr>
        <p:grpSpPr>
          <a:xfrm>
            <a:off x="2318543" y="3455592"/>
            <a:ext cx="807844" cy="832400"/>
            <a:chOff x="0" y="0"/>
            <a:chExt cx="807843" cy="832398"/>
          </a:xfrm>
        </p:grpSpPr>
        <p:sp>
          <p:nvSpPr>
            <p:cNvPr id="1208" name="Rectangle"/>
            <p:cNvSpPr/>
            <p:nvPr/>
          </p:nvSpPr>
          <p:spPr>
            <a:xfrm>
              <a:off x="-1" y="0"/>
              <a:ext cx="807845" cy="832399"/>
            </a:xfrm>
            <a:prstGeom prst="rect">
              <a:avLst/>
            </a:prstGeom>
            <a:gradFill flip="none" rotWithShape="1">
              <a:gsLst>
                <a:gs pos="0">
                  <a:schemeClr val="accent4">
                    <a:hueOff val="-206663"/>
                    <a:satOff val="29896"/>
                    <a:lumOff val="29240"/>
                  </a:schemeClr>
                </a:gs>
                <a:gs pos="35000">
                  <a:srgbClr val="D8C9EE"/>
                </a:gs>
                <a:gs pos="100000">
                  <a:schemeClr val="accent4">
                    <a:hueOff val="-242556"/>
                    <a:satOff val="32941"/>
                    <a:lumOff val="43328"/>
                  </a:schemeClr>
                </a:gs>
              </a:gsLst>
              <a:lin ang="16200000" scaled="0"/>
            </a:gradFill>
            <a:ln w="9525" cap="flat">
              <a:solidFill>
                <a:srgbClr val="7D60A0"/>
              </a:solidFill>
              <a:prstDash val="solid"/>
              <a:round/>
            </a:ln>
            <a:effectLst>
              <a:outerShdw sx="100000" sy="100000" kx="0" ky="0" algn="b" rotWithShape="0" blurRad="38100" dist="20000" dir="5400000">
                <a:srgbClr val="000000">
                  <a:alpha val="38000"/>
                </a:srgbClr>
              </a:outerShdw>
            </a:effectLst>
          </p:spPr>
          <p:txBody>
            <a:bodyPr wrap="square" lIns="45719" tIns="45719" rIns="45719" bIns="45719" numCol="1" anchor="ctr">
              <a:noAutofit/>
            </a:bodyPr>
            <a:lstStyle/>
            <a:p>
              <a:pPr algn="ctr">
                <a:defRPr baseline="30000" sz="2400"/>
              </a:pPr>
            </a:p>
          </p:txBody>
        </p:sp>
        <p:sp>
          <p:nvSpPr>
            <p:cNvPr id="1209" name="W1"/>
            <p:cNvSpPr txBox="1"/>
            <p:nvPr/>
          </p:nvSpPr>
          <p:spPr>
            <a:xfrm>
              <a:off x="50482" y="219964"/>
              <a:ext cx="706879" cy="39247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p>
              <a:pPr algn="ctr">
                <a:defRPr sz="2400"/>
              </a:pPr>
              <a:r>
                <a:t>W</a:t>
              </a:r>
              <a:r>
                <a:rPr baseline="30000"/>
                <a:t>1</a:t>
              </a:r>
            </a:p>
          </p:txBody>
        </p:sp>
      </p:grpSp>
      <p:grpSp>
        <p:nvGrpSpPr>
          <p:cNvPr id="1213" name="矩形 78"/>
          <p:cNvGrpSpPr/>
          <p:nvPr/>
        </p:nvGrpSpPr>
        <p:grpSpPr>
          <a:xfrm>
            <a:off x="3706746" y="3463795"/>
            <a:ext cx="807845" cy="832400"/>
            <a:chOff x="0" y="0"/>
            <a:chExt cx="807843" cy="832398"/>
          </a:xfrm>
        </p:grpSpPr>
        <p:sp>
          <p:nvSpPr>
            <p:cNvPr id="1211" name="Rectangle"/>
            <p:cNvSpPr/>
            <p:nvPr/>
          </p:nvSpPr>
          <p:spPr>
            <a:xfrm>
              <a:off x="-1" y="0"/>
              <a:ext cx="807845" cy="832399"/>
            </a:xfrm>
            <a:prstGeom prst="rect">
              <a:avLst/>
            </a:prstGeom>
            <a:gradFill flip="none" rotWithShape="1">
              <a:gsLst>
                <a:gs pos="0">
                  <a:schemeClr val="accent4">
                    <a:hueOff val="-206663"/>
                    <a:satOff val="29896"/>
                    <a:lumOff val="29240"/>
                  </a:schemeClr>
                </a:gs>
                <a:gs pos="35000">
                  <a:srgbClr val="D8C9EE"/>
                </a:gs>
                <a:gs pos="100000">
                  <a:schemeClr val="accent4">
                    <a:hueOff val="-242556"/>
                    <a:satOff val="32941"/>
                    <a:lumOff val="43328"/>
                  </a:schemeClr>
                </a:gs>
              </a:gsLst>
              <a:lin ang="16200000" scaled="0"/>
            </a:gradFill>
            <a:ln w="9525" cap="flat">
              <a:solidFill>
                <a:srgbClr val="7D60A0"/>
              </a:solidFill>
              <a:prstDash val="solid"/>
              <a:round/>
            </a:ln>
            <a:effectLst>
              <a:outerShdw sx="100000" sy="100000" kx="0" ky="0" algn="b" rotWithShape="0" blurRad="38100" dist="20000" dir="5400000">
                <a:srgbClr val="000000">
                  <a:alpha val="38000"/>
                </a:srgbClr>
              </a:outerShdw>
            </a:effectLst>
          </p:spPr>
          <p:txBody>
            <a:bodyPr wrap="square" lIns="45719" tIns="45719" rIns="45719" bIns="45719" numCol="1" anchor="ctr">
              <a:noAutofit/>
            </a:bodyPr>
            <a:lstStyle/>
            <a:p>
              <a:pPr algn="ctr">
                <a:defRPr baseline="30000" sz="2400"/>
              </a:pPr>
            </a:p>
          </p:txBody>
        </p:sp>
        <p:sp>
          <p:nvSpPr>
            <p:cNvPr id="1212" name="W2"/>
            <p:cNvSpPr txBox="1"/>
            <p:nvPr/>
          </p:nvSpPr>
          <p:spPr>
            <a:xfrm>
              <a:off x="50482" y="219964"/>
              <a:ext cx="706879" cy="39247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p>
              <a:pPr algn="ctr">
                <a:defRPr sz="2400"/>
              </a:pPr>
              <a:r>
                <a:t>W</a:t>
              </a:r>
              <a:r>
                <a:rPr baseline="30000"/>
                <a:t>2</a:t>
              </a:r>
            </a:p>
          </p:txBody>
        </p:sp>
      </p:grpSp>
      <p:grpSp>
        <p:nvGrpSpPr>
          <p:cNvPr id="1216" name="矩形 79"/>
          <p:cNvGrpSpPr/>
          <p:nvPr/>
        </p:nvGrpSpPr>
        <p:grpSpPr>
          <a:xfrm>
            <a:off x="5172752" y="3456897"/>
            <a:ext cx="807844" cy="832400"/>
            <a:chOff x="0" y="0"/>
            <a:chExt cx="807843" cy="832398"/>
          </a:xfrm>
        </p:grpSpPr>
        <p:sp>
          <p:nvSpPr>
            <p:cNvPr id="1214" name="Rectangle"/>
            <p:cNvSpPr/>
            <p:nvPr/>
          </p:nvSpPr>
          <p:spPr>
            <a:xfrm>
              <a:off x="-1" y="0"/>
              <a:ext cx="807845" cy="832399"/>
            </a:xfrm>
            <a:prstGeom prst="rect">
              <a:avLst/>
            </a:prstGeom>
            <a:gradFill flip="none" rotWithShape="1">
              <a:gsLst>
                <a:gs pos="0">
                  <a:schemeClr val="accent4">
                    <a:hueOff val="-206663"/>
                    <a:satOff val="29896"/>
                    <a:lumOff val="29240"/>
                  </a:schemeClr>
                </a:gs>
                <a:gs pos="35000">
                  <a:srgbClr val="D8C9EE"/>
                </a:gs>
                <a:gs pos="100000">
                  <a:schemeClr val="accent4">
                    <a:hueOff val="-242556"/>
                    <a:satOff val="32941"/>
                    <a:lumOff val="43328"/>
                  </a:schemeClr>
                </a:gs>
              </a:gsLst>
              <a:lin ang="16200000" scaled="0"/>
            </a:gradFill>
            <a:ln w="9525" cap="flat">
              <a:solidFill>
                <a:srgbClr val="7D60A0"/>
              </a:solidFill>
              <a:prstDash val="solid"/>
              <a:round/>
            </a:ln>
            <a:effectLst>
              <a:outerShdw sx="100000" sy="100000" kx="0" ky="0" algn="b" rotWithShape="0" blurRad="38100" dist="20000" dir="5400000">
                <a:srgbClr val="000000">
                  <a:alpha val="38000"/>
                </a:srgbClr>
              </a:outerShdw>
            </a:effectLst>
          </p:spPr>
          <p:txBody>
            <a:bodyPr wrap="square" lIns="45719" tIns="45719" rIns="45719" bIns="45719" numCol="1" anchor="ctr">
              <a:noAutofit/>
            </a:bodyPr>
            <a:lstStyle/>
            <a:p>
              <a:pPr algn="ctr">
                <a:defRPr baseline="30000" sz="2400"/>
              </a:pPr>
            </a:p>
          </p:txBody>
        </p:sp>
        <p:sp>
          <p:nvSpPr>
            <p:cNvPr id="1215" name="WL"/>
            <p:cNvSpPr txBox="1"/>
            <p:nvPr/>
          </p:nvSpPr>
          <p:spPr>
            <a:xfrm>
              <a:off x="50482" y="219964"/>
              <a:ext cx="706879" cy="39247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p>
              <a:pPr algn="ctr">
                <a:defRPr sz="2400"/>
              </a:pPr>
              <a:r>
                <a:t>W</a:t>
              </a:r>
              <a:r>
                <a:rPr baseline="30000"/>
                <a:t>L</a:t>
              </a:r>
            </a:p>
          </p:txBody>
        </p:sp>
      </p:grpSp>
      <p:grpSp>
        <p:nvGrpSpPr>
          <p:cNvPr id="1219" name="矩形 81"/>
          <p:cNvGrpSpPr/>
          <p:nvPr/>
        </p:nvGrpSpPr>
        <p:grpSpPr>
          <a:xfrm>
            <a:off x="4322226" y="3797191"/>
            <a:ext cx="450869" cy="854552"/>
            <a:chOff x="0" y="0"/>
            <a:chExt cx="450868" cy="854551"/>
          </a:xfrm>
        </p:grpSpPr>
        <p:sp>
          <p:nvSpPr>
            <p:cNvPr id="1217" name="Rectangle"/>
            <p:cNvSpPr/>
            <p:nvPr/>
          </p:nvSpPr>
          <p:spPr>
            <a:xfrm>
              <a:off x="-1" y="-1"/>
              <a:ext cx="450870" cy="854553"/>
            </a:xfrm>
            <a:prstGeom prst="rect">
              <a:avLst/>
            </a:prstGeom>
            <a:gradFill flip="none" rotWithShape="1">
              <a:gsLst>
                <a:gs pos="0">
                  <a:schemeClr val="accent6">
                    <a:hueOff val="-456778"/>
                    <a:satOff val="8290"/>
                    <a:lumOff val="24503"/>
                  </a:schemeClr>
                </a:gs>
                <a:gs pos="35000">
                  <a:srgbClr val="FFDECF"/>
                </a:gs>
                <a:gs pos="100000">
                  <a:schemeClr val="accent6">
                    <a:hueOff val="-556026"/>
                    <a:satOff val="8290"/>
                    <a:lumOff val="34267"/>
                  </a:schemeClr>
                </a:gs>
              </a:gsLst>
              <a:lin ang="16200000" scaled="0"/>
            </a:gradFill>
            <a:ln w="9525" cap="flat">
              <a:solidFill>
                <a:srgbClr val="F69240"/>
              </a:solidFill>
              <a:prstDash val="solid"/>
              <a:round/>
            </a:ln>
            <a:effectLst>
              <a:outerShdw sx="100000" sy="100000" kx="0" ky="0" algn="b" rotWithShape="0" blurRad="38100" dist="20000" dir="5400000">
                <a:srgbClr val="000000">
                  <a:alpha val="38000"/>
                </a:srgbClr>
              </a:outerShdw>
            </a:effectLst>
          </p:spPr>
          <p:txBody>
            <a:bodyPr wrap="square" lIns="45719" tIns="45719" rIns="45719" bIns="45719" numCol="1" anchor="ctr">
              <a:noAutofit/>
            </a:bodyPr>
            <a:lstStyle/>
            <a:p>
              <a:pPr algn="ctr">
                <a:defRPr baseline="30000" sz="2400"/>
              </a:pPr>
            </a:p>
          </p:txBody>
        </p:sp>
        <p:sp>
          <p:nvSpPr>
            <p:cNvPr id="1218" name="b2"/>
            <p:cNvSpPr txBox="1"/>
            <p:nvPr/>
          </p:nvSpPr>
          <p:spPr>
            <a:xfrm>
              <a:off x="50482" y="46890"/>
              <a:ext cx="349904" cy="76077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p>
              <a:pPr algn="ctr">
                <a:defRPr sz="2400"/>
              </a:pPr>
              <a:r>
                <a:t>b</a:t>
              </a:r>
              <a:r>
                <a:rPr baseline="30000"/>
                <a:t>2</a:t>
              </a:r>
            </a:p>
          </p:txBody>
        </p:sp>
      </p:grpSp>
      <p:grpSp>
        <p:nvGrpSpPr>
          <p:cNvPr id="1222" name="矩形 82"/>
          <p:cNvGrpSpPr/>
          <p:nvPr/>
        </p:nvGrpSpPr>
        <p:grpSpPr>
          <a:xfrm>
            <a:off x="5812125" y="3773683"/>
            <a:ext cx="450869" cy="854553"/>
            <a:chOff x="0" y="0"/>
            <a:chExt cx="450868" cy="854551"/>
          </a:xfrm>
        </p:grpSpPr>
        <p:sp>
          <p:nvSpPr>
            <p:cNvPr id="1220" name="Rectangle"/>
            <p:cNvSpPr/>
            <p:nvPr/>
          </p:nvSpPr>
          <p:spPr>
            <a:xfrm>
              <a:off x="-1" y="-1"/>
              <a:ext cx="450870" cy="854553"/>
            </a:xfrm>
            <a:prstGeom prst="rect">
              <a:avLst/>
            </a:prstGeom>
            <a:gradFill flip="none" rotWithShape="1">
              <a:gsLst>
                <a:gs pos="0">
                  <a:schemeClr val="accent6">
                    <a:hueOff val="-456778"/>
                    <a:satOff val="8290"/>
                    <a:lumOff val="24503"/>
                  </a:schemeClr>
                </a:gs>
                <a:gs pos="35000">
                  <a:srgbClr val="FFDECF"/>
                </a:gs>
                <a:gs pos="100000">
                  <a:schemeClr val="accent6">
                    <a:hueOff val="-556026"/>
                    <a:satOff val="8290"/>
                    <a:lumOff val="34267"/>
                  </a:schemeClr>
                </a:gs>
              </a:gsLst>
              <a:lin ang="16200000" scaled="0"/>
            </a:gradFill>
            <a:ln w="9525" cap="flat">
              <a:solidFill>
                <a:srgbClr val="F69240"/>
              </a:solidFill>
              <a:prstDash val="solid"/>
              <a:round/>
            </a:ln>
            <a:effectLst>
              <a:outerShdw sx="100000" sy="100000" kx="0" ky="0" algn="b" rotWithShape="0" blurRad="38100" dist="20000" dir="5400000">
                <a:srgbClr val="000000">
                  <a:alpha val="38000"/>
                </a:srgbClr>
              </a:outerShdw>
            </a:effectLst>
          </p:spPr>
          <p:txBody>
            <a:bodyPr wrap="square" lIns="45719" tIns="45719" rIns="45719" bIns="45719" numCol="1" anchor="ctr">
              <a:noAutofit/>
            </a:bodyPr>
            <a:lstStyle/>
            <a:p>
              <a:pPr algn="ctr">
                <a:defRPr baseline="30000" sz="2400"/>
              </a:pPr>
            </a:p>
          </p:txBody>
        </p:sp>
        <p:sp>
          <p:nvSpPr>
            <p:cNvPr id="1221" name="bL"/>
            <p:cNvSpPr txBox="1"/>
            <p:nvPr/>
          </p:nvSpPr>
          <p:spPr>
            <a:xfrm>
              <a:off x="50482" y="231040"/>
              <a:ext cx="349904" cy="39247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p>
              <a:pPr algn="ctr">
                <a:defRPr sz="2400"/>
              </a:pPr>
              <a:r>
                <a:t>b</a:t>
              </a:r>
              <a:r>
                <a:rPr baseline="30000"/>
                <a:t>L</a:t>
              </a:r>
            </a:p>
          </p:txBody>
        </p:sp>
      </p:grpSp>
      <p:grpSp>
        <p:nvGrpSpPr>
          <p:cNvPr id="1225" name="矩形 87"/>
          <p:cNvGrpSpPr/>
          <p:nvPr/>
        </p:nvGrpSpPr>
        <p:grpSpPr>
          <a:xfrm>
            <a:off x="2230672" y="4850838"/>
            <a:ext cx="441360" cy="877077"/>
            <a:chOff x="0" y="0"/>
            <a:chExt cx="441359" cy="877076"/>
          </a:xfrm>
        </p:grpSpPr>
        <p:sp>
          <p:nvSpPr>
            <p:cNvPr id="1223" name="Rectangle"/>
            <p:cNvSpPr/>
            <p:nvPr/>
          </p:nvSpPr>
          <p:spPr>
            <a:xfrm>
              <a:off x="-1" y="-1"/>
              <a:ext cx="441361" cy="877078"/>
            </a:xfrm>
            <a:prstGeom prst="rect">
              <a:avLst/>
            </a:prstGeom>
            <a:gradFill flip="none" rotWithShape="1">
              <a:gsLst>
                <a:gs pos="0">
                  <a:schemeClr val="accent5">
                    <a:hueOff val="249502"/>
                    <a:satOff val="48101"/>
                    <a:lumOff val="28891"/>
                  </a:schemeClr>
                </a:gs>
                <a:gs pos="35000">
                  <a:srgbClr val="BFEDFF"/>
                </a:gs>
                <a:gs pos="100000">
                  <a:schemeClr val="accent5">
                    <a:hueOff val="308963"/>
                    <a:satOff val="48101"/>
                    <a:lumOff val="41680"/>
                  </a:schemeClr>
                </a:gs>
              </a:gsLst>
              <a:lin ang="16200000" scaled="0"/>
            </a:gradFill>
            <a:ln w="9525" cap="flat">
              <a:solidFill>
                <a:srgbClr val="46AAC4"/>
              </a:solidFill>
              <a:prstDash val="solid"/>
              <a:round/>
            </a:ln>
            <a:effectLst>
              <a:outerShdw sx="100000" sy="100000" kx="0" ky="0" algn="b" rotWithShape="0" blurRad="38100" dist="20000" dir="5400000">
                <a:srgbClr val="000000">
                  <a:alpha val="38000"/>
                </a:srgbClr>
              </a:outerShdw>
            </a:effectLst>
          </p:spPr>
          <p:txBody>
            <a:bodyPr wrap="square" lIns="45719" tIns="45719" rIns="45719" bIns="45719" numCol="1" anchor="ctr">
              <a:noAutofit/>
            </a:bodyPr>
            <a:lstStyle/>
            <a:p>
              <a:pPr algn="ctr">
                <a:defRPr sz="2400"/>
              </a:pPr>
            </a:p>
          </p:txBody>
        </p:sp>
        <p:sp>
          <p:nvSpPr>
            <p:cNvPr id="1224" name="x"/>
            <p:cNvSpPr txBox="1"/>
            <p:nvPr/>
          </p:nvSpPr>
          <p:spPr>
            <a:xfrm>
              <a:off x="50482" y="242303"/>
              <a:ext cx="340395" cy="39247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sz="2400"/>
              </a:lvl1pPr>
            </a:lstStyle>
            <a:p>
              <a:pPr/>
              <a:r>
                <a:t>x</a:t>
              </a:r>
            </a:p>
          </p:txBody>
        </p:sp>
      </p:grpSp>
      <p:grpSp>
        <p:nvGrpSpPr>
          <p:cNvPr id="1228" name="矩形 88"/>
          <p:cNvGrpSpPr/>
          <p:nvPr/>
        </p:nvGrpSpPr>
        <p:grpSpPr>
          <a:xfrm>
            <a:off x="3540087" y="4850838"/>
            <a:ext cx="441360" cy="877077"/>
            <a:chOff x="0" y="0"/>
            <a:chExt cx="441359" cy="877076"/>
          </a:xfrm>
        </p:grpSpPr>
        <p:sp>
          <p:nvSpPr>
            <p:cNvPr id="1226" name="Rectangle"/>
            <p:cNvSpPr/>
            <p:nvPr/>
          </p:nvSpPr>
          <p:spPr>
            <a:xfrm>
              <a:off x="-1" y="-1"/>
              <a:ext cx="441361" cy="877078"/>
            </a:xfrm>
            <a:prstGeom prst="rect">
              <a:avLst/>
            </a:prstGeom>
            <a:gradFill flip="none" rotWithShape="1">
              <a:gsLst>
                <a:gs pos="0">
                  <a:schemeClr val="accent5">
                    <a:hueOff val="249502"/>
                    <a:satOff val="48101"/>
                    <a:lumOff val="28891"/>
                  </a:schemeClr>
                </a:gs>
                <a:gs pos="35000">
                  <a:srgbClr val="BFEDFF"/>
                </a:gs>
                <a:gs pos="100000">
                  <a:schemeClr val="accent5">
                    <a:hueOff val="308963"/>
                    <a:satOff val="48101"/>
                    <a:lumOff val="41680"/>
                  </a:schemeClr>
                </a:gs>
              </a:gsLst>
              <a:lin ang="16200000" scaled="0"/>
            </a:gradFill>
            <a:ln w="9525" cap="flat">
              <a:solidFill>
                <a:srgbClr val="46AAC4"/>
              </a:solidFill>
              <a:prstDash val="solid"/>
              <a:round/>
            </a:ln>
            <a:effectLst>
              <a:outerShdw sx="100000" sy="100000" kx="0" ky="0" algn="b" rotWithShape="0" blurRad="38100" dist="20000" dir="5400000">
                <a:srgbClr val="000000">
                  <a:alpha val="38000"/>
                </a:srgbClr>
              </a:outerShdw>
            </a:effectLst>
          </p:spPr>
          <p:txBody>
            <a:bodyPr wrap="square" lIns="45719" tIns="45719" rIns="45719" bIns="45719" numCol="1" anchor="ctr">
              <a:noAutofit/>
            </a:bodyPr>
            <a:lstStyle/>
            <a:p>
              <a:pPr algn="ctr">
                <a:defRPr baseline="30000" sz="2400"/>
              </a:pPr>
            </a:p>
          </p:txBody>
        </p:sp>
        <p:sp>
          <p:nvSpPr>
            <p:cNvPr id="1227" name="a1"/>
            <p:cNvSpPr txBox="1"/>
            <p:nvPr/>
          </p:nvSpPr>
          <p:spPr>
            <a:xfrm>
              <a:off x="50482" y="58153"/>
              <a:ext cx="340395" cy="76077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p>
              <a:pPr algn="ctr">
                <a:defRPr sz="2400"/>
              </a:pPr>
              <a:r>
                <a:t>a</a:t>
              </a:r>
              <a:r>
                <a:rPr baseline="30000"/>
                <a:t>1</a:t>
              </a:r>
            </a:p>
          </p:txBody>
        </p:sp>
      </p:grpSp>
      <p:grpSp>
        <p:nvGrpSpPr>
          <p:cNvPr id="1231" name="矩形 89"/>
          <p:cNvGrpSpPr/>
          <p:nvPr/>
        </p:nvGrpSpPr>
        <p:grpSpPr>
          <a:xfrm>
            <a:off x="4875210" y="4864577"/>
            <a:ext cx="441360" cy="877077"/>
            <a:chOff x="0" y="0"/>
            <a:chExt cx="441359" cy="877076"/>
          </a:xfrm>
        </p:grpSpPr>
        <p:sp>
          <p:nvSpPr>
            <p:cNvPr id="1229" name="Rectangle"/>
            <p:cNvSpPr/>
            <p:nvPr/>
          </p:nvSpPr>
          <p:spPr>
            <a:xfrm>
              <a:off x="-1" y="-1"/>
              <a:ext cx="441361" cy="877078"/>
            </a:xfrm>
            <a:prstGeom prst="rect">
              <a:avLst/>
            </a:prstGeom>
            <a:gradFill flip="none" rotWithShape="1">
              <a:gsLst>
                <a:gs pos="0">
                  <a:schemeClr val="accent5">
                    <a:hueOff val="249502"/>
                    <a:satOff val="48101"/>
                    <a:lumOff val="28891"/>
                  </a:schemeClr>
                </a:gs>
                <a:gs pos="35000">
                  <a:srgbClr val="BFEDFF"/>
                </a:gs>
                <a:gs pos="100000">
                  <a:schemeClr val="accent5">
                    <a:hueOff val="308963"/>
                    <a:satOff val="48101"/>
                    <a:lumOff val="41680"/>
                  </a:schemeClr>
                </a:gs>
              </a:gsLst>
              <a:lin ang="16200000" scaled="0"/>
            </a:gradFill>
            <a:ln w="9525" cap="flat">
              <a:solidFill>
                <a:srgbClr val="46AAC4"/>
              </a:solidFill>
              <a:prstDash val="solid"/>
              <a:round/>
            </a:ln>
            <a:effectLst>
              <a:outerShdw sx="100000" sy="100000" kx="0" ky="0" algn="b" rotWithShape="0" blurRad="38100" dist="20000" dir="5400000">
                <a:srgbClr val="000000">
                  <a:alpha val="38000"/>
                </a:srgbClr>
              </a:outerShdw>
            </a:effectLst>
          </p:spPr>
          <p:txBody>
            <a:bodyPr wrap="square" lIns="45719" tIns="45719" rIns="45719" bIns="45719" numCol="1" anchor="ctr">
              <a:noAutofit/>
            </a:bodyPr>
            <a:lstStyle/>
            <a:p>
              <a:pPr algn="ctr">
                <a:defRPr baseline="30000" sz="2400"/>
              </a:pPr>
            </a:p>
          </p:txBody>
        </p:sp>
        <p:sp>
          <p:nvSpPr>
            <p:cNvPr id="1230" name="a2"/>
            <p:cNvSpPr txBox="1"/>
            <p:nvPr/>
          </p:nvSpPr>
          <p:spPr>
            <a:xfrm>
              <a:off x="50482" y="58153"/>
              <a:ext cx="340395" cy="76077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p>
              <a:pPr algn="ctr">
                <a:defRPr sz="2400"/>
              </a:pPr>
              <a:r>
                <a:t>a</a:t>
              </a:r>
              <a:r>
                <a:rPr baseline="30000"/>
                <a:t>2</a:t>
              </a:r>
            </a:p>
          </p:txBody>
        </p:sp>
      </p:grpSp>
      <p:grpSp>
        <p:nvGrpSpPr>
          <p:cNvPr id="1234" name="矩形 91"/>
          <p:cNvGrpSpPr/>
          <p:nvPr/>
        </p:nvGrpSpPr>
        <p:grpSpPr>
          <a:xfrm>
            <a:off x="6464825" y="4859520"/>
            <a:ext cx="441360" cy="877077"/>
            <a:chOff x="0" y="0"/>
            <a:chExt cx="441359" cy="877076"/>
          </a:xfrm>
        </p:grpSpPr>
        <p:sp>
          <p:nvSpPr>
            <p:cNvPr id="1232" name="Rectangle"/>
            <p:cNvSpPr/>
            <p:nvPr/>
          </p:nvSpPr>
          <p:spPr>
            <a:xfrm>
              <a:off x="-1" y="-1"/>
              <a:ext cx="441361" cy="877078"/>
            </a:xfrm>
            <a:prstGeom prst="rect">
              <a:avLst/>
            </a:prstGeom>
            <a:gradFill flip="none" rotWithShape="1">
              <a:gsLst>
                <a:gs pos="0">
                  <a:schemeClr val="accent5">
                    <a:hueOff val="249502"/>
                    <a:satOff val="48101"/>
                    <a:lumOff val="28891"/>
                  </a:schemeClr>
                </a:gs>
                <a:gs pos="35000">
                  <a:srgbClr val="BFEDFF"/>
                </a:gs>
                <a:gs pos="100000">
                  <a:schemeClr val="accent5">
                    <a:hueOff val="308963"/>
                    <a:satOff val="48101"/>
                    <a:lumOff val="41680"/>
                  </a:schemeClr>
                </a:gs>
              </a:gsLst>
              <a:lin ang="16200000" scaled="0"/>
            </a:gradFill>
            <a:ln w="9525" cap="flat">
              <a:solidFill>
                <a:srgbClr val="46AAC4"/>
              </a:solidFill>
              <a:prstDash val="solid"/>
              <a:round/>
            </a:ln>
            <a:effectLst>
              <a:outerShdw sx="100000" sy="100000" kx="0" ky="0" algn="b" rotWithShape="0" blurRad="38100" dist="20000" dir="5400000">
                <a:srgbClr val="000000">
                  <a:alpha val="38000"/>
                </a:srgbClr>
              </a:outerShdw>
            </a:effectLst>
          </p:spPr>
          <p:txBody>
            <a:bodyPr wrap="square" lIns="45719" tIns="45719" rIns="45719" bIns="45719" numCol="1" anchor="ctr">
              <a:noAutofit/>
            </a:bodyPr>
            <a:lstStyle/>
            <a:p>
              <a:pPr algn="ctr">
                <a:defRPr baseline="30000" sz="2400"/>
              </a:pPr>
            </a:p>
          </p:txBody>
        </p:sp>
        <p:sp>
          <p:nvSpPr>
            <p:cNvPr id="1233" name="y"/>
            <p:cNvSpPr txBox="1"/>
            <p:nvPr/>
          </p:nvSpPr>
          <p:spPr>
            <a:xfrm>
              <a:off x="50482" y="242303"/>
              <a:ext cx="340395" cy="39247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sz="2400"/>
              </a:lvl1pPr>
            </a:lstStyle>
            <a:p>
              <a:pPr/>
              <a:r>
                <a:t>y</a:t>
              </a:r>
            </a:p>
          </p:txBody>
        </p:sp>
      </p:grpSp>
      <p:grpSp>
        <p:nvGrpSpPr>
          <p:cNvPr id="1237" name="矩形 84"/>
          <p:cNvGrpSpPr/>
          <p:nvPr/>
        </p:nvGrpSpPr>
        <p:grpSpPr>
          <a:xfrm>
            <a:off x="21203" y="6258864"/>
            <a:ext cx="441361" cy="877077"/>
            <a:chOff x="0" y="0"/>
            <a:chExt cx="441359" cy="877076"/>
          </a:xfrm>
        </p:grpSpPr>
        <p:sp>
          <p:nvSpPr>
            <p:cNvPr id="1235" name="Rectangle"/>
            <p:cNvSpPr/>
            <p:nvPr/>
          </p:nvSpPr>
          <p:spPr>
            <a:xfrm>
              <a:off x="-1" y="-1"/>
              <a:ext cx="441361" cy="877078"/>
            </a:xfrm>
            <a:prstGeom prst="rect">
              <a:avLst/>
            </a:prstGeom>
            <a:gradFill flip="none" rotWithShape="1">
              <a:gsLst>
                <a:gs pos="0">
                  <a:schemeClr val="accent5">
                    <a:hueOff val="249502"/>
                    <a:satOff val="48101"/>
                    <a:lumOff val="28891"/>
                  </a:schemeClr>
                </a:gs>
                <a:gs pos="35000">
                  <a:srgbClr val="BFEDFF"/>
                </a:gs>
                <a:gs pos="100000">
                  <a:schemeClr val="accent5">
                    <a:hueOff val="308963"/>
                    <a:satOff val="48101"/>
                    <a:lumOff val="41680"/>
                  </a:schemeClr>
                </a:gs>
              </a:gsLst>
              <a:lin ang="16200000" scaled="0"/>
            </a:gradFill>
            <a:ln w="9525" cap="flat">
              <a:solidFill>
                <a:srgbClr val="46AAC4"/>
              </a:solidFill>
              <a:prstDash val="solid"/>
              <a:round/>
            </a:ln>
            <a:effectLst>
              <a:outerShdw sx="100000" sy="100000" kx="0" ky="0" algn="b" rotWithShape="0" blurRad="38100" dist="20000" dir="5400000">
                <a:srgbClr val="000000">
                  <a:alpha val="38000"/>
                </a:srgbClr>
              </a:outerShdw>
            </a:effectLst>
          </p:spPr>
          <p:txBody>
            <a:bodyPr wrap="square" lIns="45719" tIns="45719" rIns="45719" bIns="45719" numCol="1" anchor="ctr">
              <a:noAutofit/>
            </a:bodyPr>
            <a:lstStyle/>
            <a:p>
              <a:pPr algn="ctr">
                <a:defRPr baseline="30000" sz="2400"/>
              </a:pPr>
            </a:p>
          </p:txBody>
        </p:sp>
        <p:sp>
          <p:nvSpPr>
            <p:cNvPr id="1236" name="y"/>
            <p:cNvSpPr txBox="1"/>
            <p:nvPr/>
          </p:nvSpPr>
          <p:spPr>
            <a:xfrm>
              <a:off x="50482" y="242303"/>
              <a:ext cx="340395" cy="39247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sz="2400"/>
              </a:lvl1pPr>
            </a:lstStyle>
            <a:p>
              <a:pPr/>
              <a:r>
                <a:t>y</a:t>
              </a:r>
            </a:p>
          </p:txBody>
        </p:sp>
      </p:grpSp>
      <p:grpSp>
        <p:nvGrpSpPr>
          <p:cNvPr id="1242" name="群組 5"/>
          <p:cNvGrpSpPr/>
          <p:nvPr/>
        </p:nvGrpSpPr>
        <p:grpSpPr>
          <a:xfrm>
            <a:off x="576552" y="6248265"/>
            <a:ext cx="1248961" cy="877077"/>
            <a:chOff x="0" y="0"/>
            <a:chExt cx="1248960" cy="877076"/>
          </a:xfrm>
        </p:grpSpPr>
        <p:sp>
          <p:nvSpPr>
            <p:cNvPr id="1238" name="文字方塊 4"/>
            <p:cNvSpPr txBox="1"/>
            <p:nvPr/>
          </p:nvSpPr>
          <p:spPr>
            <a:xfrm>
              <a:off x="0" y="253872"/>
              <a:ext cx="1248961" cy="264110"/>
            </a:xfrm>
            <a:prstGeom prst="rect">
              <a:avLst/>
            </a:prstGeom>
            <a:noFill/>
            <a:ln w="12700" cap="flat">
              <a:noFill/>
              <a:miter lim="400000"/>
            </a:ln>
            <a:effectLst/>
          </p:spPr>
          <p:txBody>
            <a:bodyPr wrap="none" lIns="0" tIns="0" rIns="0" bIns="0">
              <a:spAutoFit/>
            </a:bodyPr>
            <a:lstStyle/>
            <a:p>
              <a:pPr defTabSz="914400" latinLnBrk="1">
                <a:defRPr sz="1800"/>
              </a:pPr>
              <a14:m>
                <m:oMathPara>
                  <m:oMathParaPr>
                    <m:jc m:val="centerGroup"/>
                  </m:oMathParaPr>
                  <m:oMath>
                    <m:r>
                      <a:rPr xmlns:a="http://schemas.openxmlformats.org/drawingml/2006/main" sz="2400" i="1">
                        <a:solidFill>
                          <a:srgbClr val="000000"/>
                        </a:solidFill>
                        <a:latin typeface="Cambria Math" panose="02040503050406030204" pitchFamily="18" charset="0"/>
                      </a:rPr>
                      <m:t>=</m:t>
                    </m:r>
                    <m:r>
                      <a:rPr xmlns:a="http://schemas.openxmlformats.org/drawingml/2006/main" sz="2400" i="1">
                        <a:solidFill>
                          <a:srgbClr val="000000"/>
                        </a:solidFill>
                        <a:latin typeface="Cambria Math" panose="02040503050406030204" pitchFamily="18" charset="0"/>
                      </a:rPr>
                      <m:t>𝑓</m:t>
                    </m:r>
                    <m:d>
                      <m:dPr>
                        <m:ctrlPr>
                          <a:rPr xmlns:a="http://schemas.openxmlformats.org/drawingml/2006/main" sz="2400" i="1">
                            <a:solidFill>
                              <a:srgbClr val="000000"/>
                            </a:solidFill>
                            <a:latin typeface="Cambria Math" panose="02040503050406030204" pitchFamily="18" charset="0"/>
                          </a:rPr>
                        </m:ctrlPr>
                      </m:dPr>
                      <m:e>
                        <m:r>
                          <a:rPr xmlns:a="http://schemas.openxmlformats.org/drawingml/2006/main" sz="2400" i="1">
                            <a:solidFill>
                              <a:srgbClr val="000000"/>
                            </a:solidFill>
                            <a:latin typeface="Cambria Math" panose="02040503050406030204" pitchFamily="18" charset="0"/>
                          </a:rPr>
                          <m:t/>
                        </m:r>
                        <m:r>
                          <a:rPr xmlns:a="http://schemas.openxmlformats.org/drawingml/2006/main" sz="2400" i="1">
                            <a:solidFill>
                              <a:srgbClr val="000000"/>
                            </a:solidFill>
                            <a:latin typeface="Cambria Math" panose="02040503050406030204" pitchFamily="18" charset="0"/>
                          </a:rPr>
                          <m:t/>
                        </m:r>
                        <m:r>
                          <a:rPr xmlns:a="http://schemas.openxmlformats.org/drawingml/2006/main" sz="2400" i="1">
                            <a:solidFill>
                              <a:srgbClr val="000000"/>
                            </a:solidFill>
                            <a:latin typeface="Cambria Math" panose="02040503050406030204" pitchFamily="18" charset="0"/>
                          </a:rPr>
                          <m:t/>
                        </m:r>
                        <m:r>
                          <a:rPr xmlns:a="http://schemas.openxmlformats.org/drawingml/2006/main" sz="2400" i="1">
                            <a:solidFill>
                              <a:srgbClr val="000000"/>
                            </a:solidFill>
                            <a:latin typeface="Cambria Math" panose="02040503050406030204" pitchFamily="18" charset="0"/>
                          </a:rPr>
                          <m:t/>
                        </m:r>
                        <m:r>
                          <a:rPr xmlns:a="http://schemas.openxmlformats.org/drawingml/2006/main" sz="2400" i="1">
                            <a:solidFill>
                              <a:srgbClr val="000000"/>
                            </a:solidFill>
                            <a:latin typeface="Cambria Math" panose="02040503050406030204" pitchFamily="18" charset="0"/>
                          </a:rPr>
                          <m:t/>
                        </m:r>
                        <m:r>
                          <a:rPr xmlns:a="http://schemas.openxmlformats.org/drawingml/2006/main" sz="2400" i="1">
                            <a:solidFill>
                              <a:srgbClr val="000000"/>
                            </a:solidFill>
                            <a:latin typeface="Cambria Math" panose="02040503050406030204" pitchFamily="18" charset="0"/>
                          </a:rPr>
                          <m:t/>
                        </m:r>
                        <m:r>
                          <a:rPr xmlns:a="http://schemas.openxmlformats.org/drawingml/2006/main" sz="2400" i="1">
                            <a:solidFill>
                              <a:srgbClr val="000000"/>
                            </a:solidFill>
                            <a:latin typeface="Cambria Math" panose="02040503050406030204" pitchFamily="18" charset="0"/>
                          </a:rPr>
                          <m:t/>
                        </m:r>
                        <m:r>
                          <a:rPr xmlns:a="http://schemas.openxmlformats.org/drawingml/2006/main" sz="2400" i="1">
                            <a:solidFill>
                              <a:srgbClr val="000000"/>
                            </a:solidFill>
                            <a:latin typeface="Cambria Math" panose="02040503050406030204" pitchFamily="18" charset="0"/>
                          </a:rPr>
                          <m:t/>
                        </m:r>
                      </m:e>
                    </m:d>
                  </m:oMath>
                </m:oMathPara>
              </a14:m>
              <a:endParaRPr sz="2400"/>
            </a:p>
          </p:txBody>
        </p:sp>
        <p:grpSp>
          <p:nvGrpSpPr>
            <p:cNvPr id="1241" name="矩形 86"/>
            <p:cNvGrpSpPr/>
            <p:nvPr/>
          </p:nvGrpSpPr>
          <p:grpSpPr>
            <a:xfrm>
              <a:off x="626912" y="0"/>
              <a:ext cx="441360" cy="877077"/>
              <a:chOff x="0" y="0"/>
              <a:chExt cx="441359" cy="877076"/>
            </a:xfrm>
          </p:grpSpPr>
          <p:sp>
            <p:nvSpPr>
              <p:cNvPr id="1239" name="Rectangle"/>
              <p:cNvSpPr/>
              <p:nvPr/>
            </p:nvSpPr>
            <p:spPr>
              <a:xfrm>
                <a:off x="-1" y="-1"/>
                <a:ext cx="441361" cy="877078"/>
              </a:xfrm>
              <a:prstGeom prst="rect">
                <a:avLst/>
              </a:prstGeom>
              <a:gradFill flip="none" rotWithShape="1">
                <a:gsLst>
                  <a:gs pos="0">
                    <a:schemeClr val="accent5">
                      <a:hueOff val="249502"/>
                      <a:satOff val="48101"/>
                      <a:lumOff val="28891"/>
                    </a:schemeClr>
                  </a:gs>
                  <a:gs pos="35000">
                    <a:srgbClr val="BFEDFF"/>
                  </a:gs>
                  <a:gs pos="100000">
                    <a:schemeClr val="accent5">
                      <a:hueOff val="308963"/>
                      <a:satOff val="48101"/>
                      <a:lumOff val="41680"/>
                    </a:schemeClr>
                  </a:gs>
                </a:gsLst>
                <a:lin ang="16200000" scaled="0"/>
              </a:gradFill>
              <a:ln w="9525" cap="flat">
                <a:solidFill>
                  <a:srgbClr val="46AAC4"/>
                </a:solidFill>
                <a:prstDash val="solid"/>
                <a:round/>
              </a:ln>
              <a:effectLst>
                <a:outerShdw sx="100000" sy="100000" kx="0" ky="0" algn="b" rotWithShape="0" blurRad="38100" dist="20000" dir="5400000">
                  <a:srgbClr val="000000">
                    <a:alpha val="38000"/>
                  </a:srgbClr>
                </a:outerShdw>
              </a:effectLst>
            </p:spPr>
            <p:txBody>
              <a:bodyPr wrap="square" lIns="45719" tIns="45719" rIns="45719" bIns="45719" numCol="1" anchor="ctr">
                <a:noAutofit/>
              </a:bodyPr>
              <a:lstStyle/>
              <a:p>
                <a:pPr algn="ctr">
                  <a:defRPr sz="2400"/>
                </a:pPr>
              </a:p>
            </p:txBody>
          </p:sp>
          <p:sp>
            <p:nvSpPr>
              <p:cNvPr id="1240" name="x"/>
              <p:cNvSpPr txBox="1"/>
              <p:nvPr/>
            </p:nvSpPr>
            <p:spPr>
              <a:xfrm>
                <a:off x="50482" y="242303"/>
                <a:ext cx="340395" cy="39247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sz="2400"/>
                </a:lvl1pPr>
              </a:lstStyle>
              <a:p>
                <a:pPr/>
                <a:r>
                  <a:t>x</a:t>
                </a:r>
              </a:p>
            </p:txBody>
          </p:sp>
        </p:grpSp>
      </p:grpSp>
      <p:grpSp>
        <p:nvGrpSpPr>
          <p:cNvPr id="1245" name="矩形 139"/>
          <p:cNvGrpSpPr/>
          <p:nvPr/>
        </p:nvGrpSpPr>
        <p:grpSpPr>
          <a:xfrm>
            <a:off x="7182900" y="6252996"/>
            <a:ext cx="450869" cy="854553"/>
            <a:chOff x="0" y="0"/>
            <a:chExt cx="450868" cy="854551"/>
          </a:xfrm>
        </p:grpSpPr>
        <p:sp>
          <p:nvSpPr>
            <p:cNvPr id="1243" name="Rectangle"/>
            <p:cNvSpPr/>
            <p:nvPr/>
          </p:nvSpPr>
          <p:spPr>
            <a:xfrm>
              <a:off x="-1" y="-1"/>
              <a:ext cx="450870" cy="854553"/>
            </a:xfrm>
            <a:prstGeom prst="rect">
              <a:avLst/>
            </a:prstGeom>
            <a:gradFill flip="none" rotWithShape="1">
              <a:gsLst>
                <a:gs pos="0">
                  <a:schemeClr val="accent6">
                    <a:hueOff val="-456778"/>
                    <a:satOff val="8290"/>
                    <a:lumOff val="24503"/>
                  </a:schemeClr>
                </a:gs>
                <a:gs pos="35000">
                  <a:srgbClr val="FFDECF"/>
                </a:gs>
                <a:gs pos="100000">
                  <a:schemeClr val="accent6">
                    <a:hueOff val="-556026"/>
                    <a:satOff val="8290"/>
                    <a:lumOff val="34267"/>
                  </a:schemeClr>
                </a:gs>
              </a:gsLst>
              <a:lin ang="16200000" scaled="0"/>
            </a:gradFill>
            <a:ln w="9525" cap="flat">
              <a:solidFill>
                <a:srgbClr val="F69240"/>
              </a:solidFill>
              <a:prstDash val="solid"/>
              <a:round/>
            </a:ln>
            <a:effectLst>
              <a:outerShdw sx="100000" sy="100000" kx="0" ky="0" algn="b" rotWithShape="0" blurRad="38100" dist="20000" dir="5400000">
                <a:srgbClr val="000000">
                  <a:alpha val="38000"/>
                </a:srgbClr>
              </a:outerShdw>
            </a:effectLst>
          </p:spPr>
          <p:txBody>
            <a:bodyPr wrap="square" lIns="45719" tIns="45719" rIns="45719" bIns="45719" numCol="1" anchor="ctr">
              <a:noAutofit/>
            </a:bodyPr>
            <a:lstStyle/>
            <a:p>
              <a:pPr algn="ctr">
                <a:defRPr baseline="30000" sz="2400"/>
              </a:pPr>
            </a:p>
          </p:txBody>
        </p:sp>
        <p:sp>
          <p:nvSpPr>
            <p:cNvPr id="1244" name="b1"/>
            <p:cNvSpPr txBox="1"/>
            <p:nvPr/>
          </p:nvSpPr>
          <p:spPr>
            <a:xfrm>
              <a:off x="50482" y="46890"/>
              <a:ext cx="349904" cy="76077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p>
              <a:pPr algn="ctr">
                <a:defRPr sz="2400"/>
              </a:pPr>
              <a:r>
                <a:t>b</a:t>
              </a:r>
              <a:r>
                <a:rPr baseline="30000"/>
                <a:t>1</a:t>
              </a:r>
            </a:p>
          </p:txBody>
        </p:sp>
      </p:grpSp>
      <p:grpSp>
        <p:nvGrpSpPr>
          <p:cNvPr id="1248" name="矩形 140"/>
          <p:cNvGrpSpPr/>
          <p:nvPr/>
        </p:nvGrpSpPr>
        <p:grpSpPr>
          <a:xfrm>
            <a:off x="5472446" y="6297262"/>
            <a:ext cx="807844" cy="832400"/>
            <a:chOff x="0" y="0"/>
            <a:chExt cx="807843" cy="832398"/>
          </a:xfrm>
        </p:grpSpPr>
        <p:sp>
          <p:nvSpPr>
            <p:cNvPr id="1246" name="Rectangle"/>
            <p:cNvSpPr/>
            <p:nvPr/>
          </p:nvSpPr>
          <p:spPr>
            <a:xfrm>
              <a:off x="-1" y="0"/>
              <a:ext cx="807845" cy="832399"/>
            </a:xfrm>
            <a:prstGeom prst="rect">
              <a:avLst/>
            </a:prstGeom>
            <a:gradFill flip="none" rotWithShape="1">
              <a:gsLst>
                <a:gs pos="0">
                  <a:schemeClr val="accent4">
                    <a:hueOff val="-206663"/>
                    <a:satOff val="29896"/>
                    <a:lumOff val="29240"/>
                  </a:schemeClr>
                </a:gs>
                <a:gs pos="35000">
                  <a:srgbClr val="D8C9EE"/>
                </a:gs>
                <a:gs pos="100000">
                  <a:schemeClr val="accent4">
                    <a:hueOff val="-242556"/>
                    <a:satOff val="32941"/>
                    <a:lumOff val="43328"/>
                  </a:schemeClr>
                </a:gs>
              </a:gsLst>
              <a:lin ang="16200000" scaled="0"/>
            </a:gradFill>
            <a:ln w="9525" cap="flat">
              <a:solidFill>
                <a:srgbClr val="7D60A0"/>
              </a:solidFill>
              <a:prstDash val="solid"/>
              <a:round/>
            </a:ln>
            <a:effectLst>
              <a:outerShdw sx="100000" sy="100000" kx="0" ky="0" algn="b" rotWithShape="0" blurRad="38100" dist="20000" dir="5400000">
                <a:srgbClr val="000000">
                  <a:alpha val="38000"/>
                </a:srgbClr>
              </a:outerShdw>
            </a:effectLst>
          </p:spPr>
          <p:txBody>
            <a:bodyPr wrap="square" lIns="45719" tIns="45719" rIns="45719" bIns="45719" numCol="1" anchor="ctr">
              <a:noAutofit/>
            </a:bodyPr>
            <a:lstStyle/>
            <a:p>
              <a:pPr algn="ctr">
                <a:defRPr baseline="30000" sz="2400"/>
              </a:pPr>
            </a:p>
          </p:txBody>
        </p:sp>
        <p:sp>
          <p:nvSpPr>
            <p:cNvPr id="1247" name="W1"/>
            <p:cNvSpPr txBox="1"/>
            <p:nvPr/>
          </p:nvSpPr>
          <p:spPr>
            <a:xfrm>
              <a:off x="50482" y="219964"/>
              <a:ext cx="706879" cy="39247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p>
              <a:pPr algn="ctr">
                <a:defRPr sz="2400"/>
              </a:pPr>
              <a:r>
                <a:t>W</a:t>
              </a:r>
              <a:r>
                <a:rPr baseline="30000"/>
                <a:t>1</a:t>
              </a:r>
            </a:p>
          </p:txBody>
        </p:sp>
      </p:grpSp>
      <p:grpSp>
        <p:nvGrpSpPr>
          <p:cNvPr id="1251" name="矩形 141"/>
          <p:cNvGrpSpPr/>
          <p:nvPr/>
        </p:nvGrpSpPr>
        <p:grpSpPr>
          <a:xfrm>
            <a:off x="6351859" y="6273207"/>
            <a:ext cx="441360" cy="877077"/>
            <a:chOff x="0" y="0"/>
            <a:chExt cx="441359" cy="877076"/>
          </a:xfrm>
        </p:grpSpPr>
        <p:sp>
          <p:nvSpPr>
            <p:cNvPr id="1249" name="Rectangle"/>
            <p:cNvSpPr/>
            <p:nvPr/>
          </p:nvSpPr>
          <p:spPr>
            <a:xfrm>
              <a:off x="-1" y="-1"/>
              <a:ext cx="441361" cy="877078"/>
            </a:xfrm>
            <a:prstGeom prst="rect">
              <a:avLst/>
            </a:prstGeom>
            <a:gradFill flip="none" rotWithShape="1">
              <a:gsLst>
                <a:gs pos="0">
                  <a:schemeClr val="accent5">
                    <a:hueOff val="249502"/>
                    <a:satOff val="48101"/>
                    <a:lumOff val="28891"/>
                  </a:schemeClr>
                </a:gs>
                <a:gs pos="35000">
                  <a:srgbClr val="BFEDFF"/>
                </a:gs>
                <a:gs pos="100000">
                  <a:schemeClr val="accent5">
                    <a:hueOff val="308963"/>
                    <a:satOff val="48101"/>
                    <a:lumOff val="41680"/>
                  </a:schemeClr>
                </a:gs>
              </a:gsLst>
              <a:lin ang="16200000" scaled="0"/>
            </a:gradFill>
            <a:ln w="9525" cap="flat">
              <a:solidFill>
                <a:srgbClr val="46AAC4"/>
              </a:solidFill>
              <a:prstDash val="solid"/>
              <a:round/>
            </a:ln>
            <a:effectLst>
              <a:outerShdw sx="100000" sy="100000" kx="0" ky="0" algn="b" rotWithShape="0" blurRad="38100" dist="20000" dir="5400000">
                <a:srgbClr val="000000">
                  <a:alpha val="38000"/>
                </a:srgbClr>
              </a:outerShdw>
            </a:effectLst>
          </p:spPr>
          <p:txBody>
            <a:bodyPr wrap="square" lIns="45719" tIns="45719" rIns="45719" bIns="45719" numCol="1" anchor="ctr">
              <a:noAutofit/>
            </a:bodyPr>
            <a:lstStyle/>
            <a:p>
              <a:pPr algn="ctr">
                <a:defRPr sz="2400"/>
              </a:pPr>
            </a:p>
          </p:txBody>
        </p:sp>
        <p:sp>
          <p:nvSpPr>
            <p:cNvPr id="1250" name="x"/>
            <p:cNvSpPr txBox="1"/>
            <p:nvPr/>
          </p:nvSpPr>
          <p:spPr>
            <a:xfrm>
              <a:off x="50482" y="242303"/>
              <a:ext cx="340395" cy="39247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sz="2400"/>
              </a:lvl1pPr>
            </a:lstStyle>
            <a:p>
              <a:pPr/>
              <a:r>
                <a:t>x</a:t>
              </a:r>
            </a:p>
          </p:txBody>
        </p:sp>
      </p:grpSp>
      <p:sp>
        <p:nvSpPr>
          <p:cNvPr id="1252" name="文字方塊 145"/>
          <p:cNvSpPr txBox="1"/>
          <p:nvPr/>
        </p:nvSpPr>
        <p:spPr>
          <a:xfrm>
            <a:off x="6849562" y="6502138"/>
            <a:ext cx="269182" cy="39247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sz="2400"/>
            </a:lvl1pPr>
          </a:lstStyle>
          <a:p>
            <a:pPr/>
            <a:r>
              <a:t>+</a:t>
            </a:r>
          </a:p>
        </p:txBody>
      </p:sp>
      <p:sp>
        <p:nvSpPr>
          <p:cNvPr id="1253" name="文字方塊 146"/>
          <p:cNvSpPr txBox="1"/>
          <p:nvPr/>
        </p:nvSpPr>
        <p:spPr>
          <a:xfrm>
            <a:off x="5070576" y="6550151"/>
            <a:ext cx="2939307" cy="259995"/>
          </a:xfrm>
          <a:prstGeom prst="rect">
            <a:avLst/>
          </a:prstGeom>
          <a:ln w="12700">
            <a:miter lim="400000"/>
          </a:ln>
        </p:spPr>
        <p:txBody>
          <a:bodyPr wrap="none" lIns="0" tIns="0" rIns="0" bIns="0">
            <a:spAutoFit/>
          </a:bodyPr>
          <a:lstStyle/>
          <a:p>
            <a:pPr defTabSz="914400" latinLnBrk="1">
              <a:defRPr sz="1800"/>
            </a:pPr>
            <a14:m>
              <m:oMathPara>
                <m:oMathParaPr>
                  <m:jc m:val="centerGroup"/>
                </m:oMathParaPr>
                <m:oMath>
                  <m:r>
                    <a:rPr xmlns:a="http://schemas.openxmlformats.org/drawingml/2006/main" sz="2400" i="1">
                      <a:solidFill>
                        <a:srgbClr val="000000"/>
                      </a:solidFill>
                      <a:latin typeface="Cambria Math" panose="02040503050406030204" pitchFamily="18" charset="0"/>
                    </a:rPr>
                    <m:t>𝜎</m:t>
                  </m:r>
                  <m:d>
                    <m:dPr>
                      <m:ctrlPr>
                        <a:rPr xmlns:a="http://schemas.openxmlformats.org/drawingml/2006/main" sz="2400" i="1">
                          <a:solidFill>
                            <a:srgbClr val="000000"/>
                          </a:solidFill>
                          <a:latin typeface="Cambria Math" panose="02040503050406030204" pitchFamily="18" charset="0"/>
                        </a:rPr>
                      </m:ctrlPr>
                    </m:dPr>
                    <m:e>
                      <m:r>
                        <a:rPr xmlns:a="http://schemas.openxmlformats.org/drawingml/2006/main" sz="2400" i="1">
                          <a:solidFill>
                            <a:srgbClr val="000000"/>
                          </a:solidFill>
                          <a:latin typeface="Cambria Math" panose="02040503050406030204" pitchFamily="18" charset="0"/>
                        </a:rPr>
                        <m:t/>
                      </m:r>
                      <m:r>
                        <a:rPr xmlns:a="http://schemas.openxmlformats.org/drawingml/2006/main" sz="2400" i="1">
                          <a:solidFill>
                            <a:srgbClr val="000000"/>
                          </a:solidFill>
                          <a:latin typeface="Cambria Math" panose="02040503050406030204" pitchFamily="18" charset="0"/>
                        </a:rPr>
                        <m:t/>
                      </m:r>
                      <m:r>
                        <a:rPr xmlns:a="http://schemas.openxmlformats.org/drawingml/2006/main" sz="2400" i="1">
                          <a:solidFill>
                            <a:srgbClr val="000000"/>
                          </a:solidFill>
                          <a:latin typeface="Cambria Math" panose="02040503050406030204" pitchFamily="18" charset="0"/>
                        </a:rPr>
                        <m:t/>
                      </m:r>
                      <m:r>
                        <a:rPr xmlns:a="http://schemas.openxmlformats.org/drawingml/2006/main" sz="2400" i="1">
                          <a:solidFill>
                            <a:srgbClr val="000000"/>
                          </a:solidFill>
                          <a:latin typeface="Cambria Math" panose="02040503050406030204" pitchFamily="18" charset="0"/>
                        </a:rPr>
                        <m:t/>
                      </m:r>
                      <m:r>
                        <a:rPr xmlns:a="http://schemas.openxmlformats.org/drawingml/2006/main" sz="2400" i="1">
                          <a:solidFill>
                            <a:srgbClr val="000000"/>
                          </a:solidFill>
                          <a:latin typeface="Cambria Math" panose="02040503050406030204" pitchFamily="18" charset="0"/>
                        </a:rPr>
                        <m:t/>
                      </m:r>
                      <m:r>
                        <a:rPr xmlns:a="http://schemas.openxmlformats.org/drawingml/2006/main" sz="2400" i="1">
                          <a:solidFill>
                            <a:srgbClr val="000000"/>
                          </a:solidFill>
                          <a:latin typeface="Cambria Math" panose="02040503050406030204" pitchFamily="18" charset="0"/>
                        </a:rPr>
                        <m:t/>
                      </m:r>
                      <m:r>
                        <a:rPr xmlns:a="http://schemas.openxmlformats.org/drawingml/2006/main" sz="2400" i="1">
                          <a:solidFill>
                            <a:srgbClr val="000000"/>
                          </a:solidFill>
                          <a:latin typeface="Cambria Math" panose="02040503050406030204" pitchFamily="18" charset="0"/>
                        </a:rPr>
                        <m:t/>
                      </m:r>
                      <m:r>
                        <a:rPr xmlns:a="http://schemas.openxmlformats.org/drawingml/2006/main" sz="2400" i="1">
                          <a:solidFill>
                            <a:srgbClr val="000000"/>
                          </a:solidFill>
                          <a:latin typeface="Cambria Math" panose="02040503050406030204" pitchFamily="18" charset="0"/>
                        </a:rPr>
                        <m:t/>
                      </m:r>
                      <m:r>
                        <a:rPr xmlns:a="http://schemas.openxmlformats.org/drawingml/2006/main" sz="2400" i="1">
                          <a:solidFill>
                            <a:srgbClr val="000000"/>
                          </a:solidFill>
                          <a:latin typeface="Cambria Math" panose="02040503050406030204" pitchFamily="18" charset="0"/>
                        </a:rPr>
                        <m:t/>
                      </m:r>
                      <m:r>
                        <a:rPr xmlns:a="http://schemas.openxmlformats.org/drawingml/2006/main" sz="2400" i="1">
                          <a:solidFill>
                            <a:srgbClr val="000000"/>
                          </a:solidFill>
                          <a:latin typeface="Cambria Math" panose="02040503050406030204" pitchFamily="18" charset="0"/>
                        </a:rPr>
                        <m:t/>
                      </m:r>
                      <m:r>
                        <a:rPr xmlns:a="http://schemas.openxmlformats.org/drawingml/2006/main" sz="2400" i="1">
                          <a:solidFill>
                            <a:srgbClr val="000000"/>
                          </a:solidFill>
                          <a:latin typeface="Cambria Math" panose="02040503050406030204" pitchFamily="18" charset="0"/>
                        </a:rPr>
                        <m:t/>
                      </m:r>
                      <m:r>
                        <a:rPr xmlns:a="http://schemas.openxmlformats.org/drawingml/2006/main" sz="2400" i="1">
                          <a:solidFill>
                            <a:srgbClr val="000000"/>
                          </a:solidFill>
                          <a:latin typeface="Cambria Math" panose="02040503050406030204" pitchFamily="18" charset="0"/>
                        </a:rPr>
                        <m:t/>
                      </m:r>
                      <m:r>
                        <a:rPr xmlns:a="http://schemas.openxmlformats.org/drawingml/2006/main" sz="2400" i="1">
                          <a:solidFill>
                            <a:srgbClr val="000000"/>
                          </a:solidFill>
                          <a:latin typeface="Cambria Math" panose="02040503050406030204" pitchFamily="18" charset="0"/>
                        </a:rPr>
                        <m:t/>
                      </m:r>
                      <m:r>
                        <a:rPr xmlns:a="http://schemas.openxmlformats.org/drawingml/2006/main" sz="2400" i="1">
                          <a:solidFill>
                            <a:srgbClr val="000000"/>
                          </a:solidFill>
                          <a:latin typeface="Cambria Math" panose="02040503050406030204" pitchFamily="18" charset="0"/>
                        </a:rPr>
                        <m:t/>
                      </m:r>
                      <m:r>
                        <a:rPr xmlns:a="http://schemas.openxmlformats.org/drawingml/2006/main" sz="2400" i="1">
                          <a:solidFill>
                            <a:srgbClr val="000000"/>
                          </a:solidFill>
                          <a:latin typeface="Cambria Math" panose="02040503050406030204" pitchFamily="18" charset="0"/>
                        </a:rPr>
                        <m:t/>
                      </m:r>
                      <m:r>
                        <a:rPr xmlns:a="http://schemas.openxmlformats.org/drawingml/2006/main" sz="2400" i="1">
                          <a:solidFill>
                            <a:srgbClr val="000000"/>
                          </a:solidFill>
                          <a:latin typeface="Cambria Math" panose="02040503050406030204" pitchFamily="18" charset="0"/>
                        </a:rPr>
                        <m:t/>
                      </m:r>
                      <m:r>
                        <a:rPr xmlns:a="http://schemas.openxmlformats.org/drawingml/2006/main" sz="2400" i="1">
                          <a:solidFill>
                            <a:srgbClr val="000000"/>
                          </a:solidFill>
                          <a:latin typeface="Cambria Math" panose="02040503050406030204" pitchFamily="18" charset="0"/>
                        </a:rPr>
                        <m:t/>
                      </m:r>
                      <m:r>
                        <a:rPr xmlns:a="http://schemas.openxmlformats.org/drawingml/2006/main" sz="2400" i="1">
                          <a:solidFill>
                            <a:srgbClr val="000000"/>
                          </a:solidFill>
                          <a:latin typeface="Cambria Math" panose="02040503050406030204" pitchFamily="18" charset="0"/>
                        </a:rPr>
                        <m:t/>
                      </m:r>
                      <m:r>
                        <a:rPr xmlns:a="http://schemas.openxmlformats.org/drawingml/2006/main" sz="2400" i="1">
                          <a:solidFill>
                            <a:srgbClr val="000000"/>
                          </a:solidFill>
                          <a:latin typeface="Cambria Math" panose="02040503050406030204" pitchFamily="18" charset="0"/>
                        </a:rPr>
                        <m:t/>
                      </m:r>
                      <m:r>
                        <a:rPr xmlns:a="http://schemas.openxmlformats.org/drawingml/2006/main" sz="2400" i="1">
                          <a:solidFill>
                            <a:srgbClr val="000000"/>
                          </a:solidFill>
                          <a:latin typeface="Cambria Math" panose="02040503050406030204" pitchFamily="18" charset="0"/>
                        </a:rPr>
                        <m:t/>
                      </m:r>
                      <m:r>
                        <a:rPr xmlns:a="http://schemas.openxmlformats.org/drawingml/2006/main" sz="2400" i="1">
                          <a:solidFill>
                            <a:srgbClr val="000000"/>
                          </a:solidFill>
                          <a:latin typeface="Cambria Math" panose="02040503050406030204" pitchFamily="18" charset="0"/>
                        </a:rPr>
                        <m:t/>
                      </m:r>
                      <m:r>
                        <a:rPr xmlns:a="http://schemas.openxmlformats.org/drawingml/2006/main" sz="2400" i="1">
                          <a:solidFill>
                            <a:srgbClr val="000000"/>
                          </a:solidFill>
                          <a:latin typeface="Cambria Math" panose="02040503050406030204" pitchFamily="18" charset="0"/>
                        </a:rPr>
                        <m:t/>
                      </m:r>
                      <m:r>
                        <a:rPr xmlns:a="http://schemas.openxmlformats.org/drawingml/2006/main" sz="2400" i="1">
                          <a:solidFill>
                            <a:srgbClr val="000000"/>
                          </a:solidFill>
                          <a:latin typeface="Cambria Math" panose="02040503050406030204" pitchFamily="18" charset="0"/>
                        </a:rPr>
                        <m:t/>
                      </m:r>
                      <m:r>
                        <a:rPr xmlns:a="http://schemas.openxmlformats.org/drawingml/2006/main" sz="2400" i="1">
                          <a:solidFill>
                            <a:srgbClr val="000000"/>
                          </a:solidFill>
                          <a:latin typeface="Cambria Math" panose="02040503050406030204" pitchFamily="18" charset="0"/>
                        </a:rPr>
                        <m:t/>
                      </m:r>
                      <m:r>
                        <a:rPr xmlns:a="http://schemas.openxmlformats.org/drawingml/2006/main" sz="2400" i="1">
                          <a:solidFill>
                            <a:srgbClr val="000000"/>
                          </a:solidFill>
                          <a:latin typeface="Cambria Math" panose="02040503050406030204" pitchFamily="18" charset="0"/>
                        </a:rPr>
                        <m:t/>
                      </m:r>
                      <m:r>
                        <a:rPr xmlns:a="http://schemas.openxmlformats.org/drawingml/2006/main" sz="2400" i="1">
                          <a:solidFill>
                            <a:srgbClr val="000000"/>
                          </a:solidFill>
                          <a:latin typeface="Cambria Math" panose="02040503050406030204" pitchFamily="18" charset="0"/>
                        </a:rPr>
                        <m:t/>
                      </m:r>
                      <m:r>
                        <a:rPr xmlns:a="http://schemas.openxmlformats.org/drawingml/2006/main" sz="2400" i="1">
                          <a:solidFill>
                            <a:srgbClr val="000000"/>
                          </a:solidFill>
                          <a:latin typeface="Cambria Math" panose="02040503050406030204" pitchFamily="18" charset="0"/>
                        </a:rPr>
                        <m:t/>
                      </m:r>
                      <m:r>
                        <a:rPr xmlns:a="http://schemas.openxmlformats.org/drawingml/2006/main" sz="2400" i="1">
                          <a:solidFill>
                            <a:srgbClr val="000000"/>
                          </a:solidFill>
                          <a:latin typeface="Cambria Math" panose="02040503050406030204" pitchFamily="18" charset="0"/>
                        </a:rPr>
                        <m:t/>
                      </m:r>
                      <m:r>
                        <a:rPr xmlns:a="http://schemas.openxmlformats.org/drawingml/2006/main" sz="2400" i="1">
                          <a:solidFill>
                            <a:srgbClr val="000000"/>
                          </a:solidFill>
                          <a:latin typeface="Cambria Math" panose="02040503050406030204" pitchFamily="18" charset="0"/>
                        </a:rPr>
                        <m:t/>
                      </m:r>
                      <m:r>
                        <a:rPr xmlns:a="http://schemas.openxmlformats.org/drawingml/2006/main" sz="2400" i="1">
                          <a:solidFill>
                            <a:srgbClr val="000000"/>
                          </a:solidFill>
                          <a:latin typeface="Cambria Math" panose="02040503050406030204" pitchFamily="18" charset="0"/>
                        </a:rPr>
                        <m:t/>
                      </m:r>
                      <m:r>
                        <a:rPr xmlns:a="http://schemas.openxmlformats.org/drawingml/2006/main" sz="2400" i="1">
                          <a:solidFill>
                            <a:srgbClr val="000000"/>
                          </a:solidFill>
                          <a:latin typeface="Cambria Math" panose="02040503050406030204" pitchFamily="18" charset="0"/>
                        </a:rPr>
                        <m:t/>
                      </m:r>
                      <m:r>
                        <a:rPr xmlns:a="http://schemas.openxmlformats.org/drawingml/2006/main" sz="2400" i="1">
                          <a:solidFill>
                            <a:srgbClr val="000000"/>
                          </a:solidFill>
                          <a:latin typeface="Cambria Math" panose="02040503050406030204" pitchFamily="18" charset="0"/>
                        </a:rPr>
                        <m:t/>
                      </m:r>
                      <m:r>
                        <a:rPr xmlns:a="http://schemas.openxmlformats.org/drawingml/2006/main" sz="2400" i="1">
                          <a:solidFill>
                            <a:srgbClr val="000000"/>
                          </a:solidFill>
                          <a:latin typeface="Cambria Math" panose="02040503050406030204" pitchFamily="18" charset="0"/>
                        </a:rPr>
                        <m:t/>
                      </m:r>
                      <m:r>
                        <a:rPr xmlns:a="http://schemas.openxmlformats.org/drawingml/2006/main" sz="2400" i="1">
                          <a:solidFill>
                            <a:srgbClr val="000000"/>
                          </a:solidFill>
                          <a:latin typeface="Cambria Math" panose="02040503050406030204" pitchFamily="18" charset="0"/>
                        </a:rPr>
                        <m:t/>
                      </m:r>
                    </m:e>
                  </m:d>
                </m:oMath>
              </m:oMathPara>
            </a14:m>
            <a:endParaRPr sz="2400"/>
          </a:p>
        </p:txBody>
      </p:sp>
      <p:grpSp>
        <p:nvGrpSpPr>
          <p:cNvPr id="1256" name="矩形 148"/>
          <p:cNvGrpSpPr/>
          <p:nvPr/>
        </p:nvGrpSpPr>
        <p:grpSpPr>
          <a:xfrm>
            <a:off x="8152134" y="6276128"/>
            <a:ext cx="450869" cy="854552"/>
            <a:chOff x="0" y="0"/>
            <a:chExt cx="450868" cy="854551"/>
          </a:xfrm>
        </p:grpSpPr>
        <p:sp>
          <p:nvSpPr>
            <p:cNvPr id="1254" name="Rectangle"/>
            <p:cNvSpPr/>
            <p:nvPr/>
          </p:nvSpPr>
          <p:spPr>
            <a:xfrm>
              <a:off x="-1" y="-1"/>
              <a:ext cx="450870" cy="854553"/>
            </a:xfrm>
            <a:prstGeom prst="rect">
              <a:avLst/>
            </a:prstGeom>
            <a:gradFill flip="none" rotWithShape="1">
              <a:gsLst>
                <a:gs pos="0">
                  <a:schemeClr val="accent6">
                    <a:hueOff val="-456778"/>
                    <a:satOff val="8290"/>
                    <a:lumOff val="24503"/>
                  </a:schemeClr>
                </a:gs>
                <a:gs pos="35000">
                  <a:srgbClr val="FFDECF"/>
                </a:gs>
                <a:gs pos="100000">
                  <a:schemeClr val="accent6">
                    <a:hueOff val="-556026"/>
                    <a:satOff val="8290"/>
                    <a:lumOff val="34267"/>
                  </a:schemeClr>
                </a:gs>
              </a:gsLst>
              <a:lin ang="16200000" scaled="0"/>
            </a:gradFill>
            <a:ln w="9525" cap="flat">
              <a:solidFill>
                <a:srgbClr val="F69240"/>
              </a:solidFill>
              <a:prstDash val="solid"/>
              <a:round/>
            </a:ln>
            <a:effectLst>
              <a:outerShdw sx="100000" sy="100000" kx="0" ky="0" algn="b" rotWithShape="0" blurRad="38100" dist="20000" dir="5400000">
                <a:srgbClr val="000000">
                  <a:alpha val="38000"/>
                </a:srgbClr>
              </a:outerShdw>
            </a:effectLst>
          </p:spPr>
          <p:txBody>
            <a:bodyPr wrap="square" lIns="45719" tIns="45719" rIns="45719" bIns="45719" numCol="1" anchor="ctr">
              <a:noAutofit/>
            </a:bodyPr>
            <a:lstStyle/>
            <a:p>
              <a:pPr algn="ctr">
                <a:defRPr baseline="30000" sz="2400"/>
              </a:pPr>
            </a:p>
          </p:txBody>
        </p:sp>
        <p:sp>
          <p:nvSpPr>
            <p:cNvPr id="1255" name="b2"/>
            <p:cNvSpPr txBox="1"/>
            <p:nvPr/>
          </p:nvSpPr>
          <p:spPr>
            <a:xfrm>
              <a:off x="50482" y="46890"/>
              <a:ext cx="349904" cy="76077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p>
              <a:pPr algn="ctr">
                <a:defRPr sz="2400"/>
              </a:pPr>
              <a:r>
                <a:t>b</a:t>
              </a:r>
              <a:r>
                <a:rPr baseline="30000"/>
                <a:t>2</a:t>
              </a:r>
            </a:p>
          </p:txBody>
        </p:sp>
      </p:grpSp>
      <p:grpSp>
        <p:nvGrpSpPr>
          <p:cNvPr id="1259" name="矩形 149"/>
          <p:cNvGrpSpPr/>
          <p:nvPr/>
        </p:nvGrpSpPr>
        <p:grpSpPr>
          <a:xfrm>
            <a:off x="4237111" y="6275149"/>
            <a:ext cx="807844" cy="832400"/>
            <a:chOff x="0" y="0"/>
            <a:chExt cx="807843" cy="832398"/>
          </a:xfrm>
        </p:grpSpPr>
        <p:sp>
          <p:nvSpPr>
            <p:cNvPr id="1257" name="Rectangle"/>
            <p:cNvSpPr/>
            <p:nvPr/>
          </p:nvSpPr>
          <p:spPr>
            <a:xfrm>
              <a:off x="-1" y="0"/>
              <a:ext cx="807845" cy="832399"/>
            </a:xfrm>
            <a:prstGeom prst="rect">
              <a:avLst/>
            </a:prstGeom>
            <a:gradFill flip="none" rotWithShape="1">
              <a:gsLst>
                <a:gs pos="0">
                  <a:schemeClr val="accent4">
                    <a:hueOff val="-206663"/>
                    <a:satOff val="29896"/>
                    <a:lumOff val="29240"/>
                  </a:schemeClr>
                </a:gs>
                <a:gs pos="35000">
                  <a:srgbClr val="D8C9EE"/>
                </a:gs>
                <a:gs pos="100000">
                  <a:schemeClr val="accent4">
                    <a:hueOff val="-242556"/>
                    <a:satOff val="32941"/>
                    <a:lumOff val="43328"/>
                  </a:schemeClr>
                </a:gs>
              </a:gsLst>
              <a:lin ang="16200000" scaled="0"/>
            </a:gradFill>
            <a:ln w="9525" cap="flat">
              <a:solidFill>
                <a:srgbClr val="7D60A0"/>
              </a:solidFill>
              <a:prstDash val="solid"/>
              <a:round/>
            </a:ln>
            <a:effectLst>
              <a:outerShdw sx="100000" sy="100000" kx="0" ky="0" algn="b" rotWithShape="0" blurRad="38100" dist="20000" dir="5400000">
                <a:srgbClr val="000000">
                  <a:alpha val="38000"/>
                </a:srgbClr>
              </a:outerShdw>
            </a:effectLst>
          </p:spPr>
          <p:txBody>
            <a:bodyPr wrap="square" lIns="45719" tIns="45719" rIns="45719" bIns="45719" numCol="1" anchor="ctr">
              <a:noAutofit/>
            </a:bodyPr>
            <a:lstStyle/>
            <a:p>
              <a:pPr algn="ctr">
                <a:defRPr baseline="30000" sz="2400"/>
              </a:pPr>
            </a:p>
          </p:txBody>
        </p:sp>
        <p:sp>
          <p:nvSpPr>
            <p:cNvPr id="1258" name="W2"/>
            <p:cNvSpPr txBox="1"/>
            <p:nvPr/>
          </p:nvSpPr>
          <p:spPr>
            <a:xfrm>
              <a:off x="50482" y="219964"/>
              <a:ext cx="706879" cy="39247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p>
              <a:pPr algn="ctr">
                <a:defRPr sz="2400"/>
              </a:pPr>
              <a:r>
                <a:t>W</a:t>
              </a:r>
              <a:r>
                <a:rPr baseline="30000"/>
                <a:t>2</a:t>
              </a:r>
            </a:p>
          </p:txBody>
        </p:sp>
      </p:grpSp>
      <p:sp>
        <p:nvSpPr>
          <p:cNvPr id="1260" name="文字方塊 151"/>
          <p:cNvSpPr txBox="1"/>
          <p:nvPr/>
        </p:nvSpPr>
        <p:spPr>
          <a:xfrm>
            <a:off x="7885324" y="6517630"/>
            <a:ext cx="286365" cy="39247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sz="2400"/>
            </a:lvl1pPr>
          </a:lstStyle>
          <a:p>
            <a:pPr/>
            <a:r>
              <a:t>+</a:t>
            </a:r>
          </a:p>
        </p:txBody>
      </p:sp>
      <p:grpSp>
        <p:nvGrpSpPr>
          <p:cNvPr id="1263" name="矩形 154"/>
          <p:cNvGrpSpPr/>
          <p:nvPr/>
        </p:nvGrpSpPr>
        <p:grpSpPr>
          <a:xfrm>
            <a:off x="9401271" y="6262463"/>
            <a:ext cx="450869" cy="854552"/>
            <a:chOff x="0" y="0"/>
            <a:chExt cx="450868" cy="854551"/>
          </a:xfrm>
        </p:grpSpPr>
        <p:sp>
          <p:nvSpPr>
            <p:cNvPr id="1261" name="Rectangle"/>
            <p:cNvSpPr/>
            <p:nvPr/>
          </p:nvSpPr>
          <p:spPr>
            <a:xfrm>
              <a:off x="-1" y="-1"/>
              <a:ext cx="450870" cy="854553"/>
            </a:xfrm>
            <a:prstGeom prst="rect">
              <a:avLst/>
            </a:prstGeom>
            <a:gradFill flip="none" rotWithShape="1">
              <a:gsLst>
                <a:gs pos="0">
                  <a:schemeClr val="accent6">
                    <a:hueOff val="-456778"/>
                    <a:satOff val="8290"/>
                    <a:lumOff val="24503"/>
                  </a:schemeClr>
                </a:gs>
                <a:gs pos="35000">
                  <a:srgbClr val="FFDECF"/>
                </a:gs>
                <a:gs pos="100000">
                  <a:schemeClr val="accent6">
                    <a:hueOff val="-556026"/>
                    <a:satOff val="8290"/>
                    <a:lumOff val="34267"/>
                  </a:schemeClr>
                </a:gs>
              </a:gsLst>
              <a:lin ang="16200000" scaled="0"/>
            </a:gradFill>
            <a:ln w="9525" cap="flat">
              <a:solidFill>
                <a:srgbClr val="F69240"/>
              </a:solidFill>
              <a:prstDash val="solid"/>
              <a:round/>
            </a:ln>
            <a:effectLst>
              <a:outerShdw sx="100000" sy="100000" kx="0" ky="0" algn="b" rotWithShape="0" blurRad="38100" dist="20000" dir="5400000">
                <a:srgbClr val="000000">
                  <a:alpha val="38000"/>
                </a:srgbClr>
              </a:outerShdw>
            </a:effectLst>
          </p:spPr>
          <p:txBody>
            <a:bodyPr wrap="square" lIns="45719" tIns="45719" rIns="45719" bIns="45719" numCol="1" anchor="ctr">
              <a:noAutofit/>
            </a:bodyPr>
            <a:lstStyle/>
            <a:p>
              <a:pPr algn="ctr">
                <a:defRPr baseline="30000" sz="2400"/>
              </a:pPr>
            </a:p>
          </p:txBody>
        </p:sp>
        <p:sp>
          <p:nvSpPr>
            <p:cNvPr id="1262" name="bL"/>
            <p:cNvSpPr txBox="1"/>
            <p:nvPr/>
          </p:nvSpPr>
          <p:spPr>
            <a:xfrm>
              <a:off x="50482" y="231040"/>
              <a:ext cx="349904" cy="39247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p>
              <a:pPr algn="ctr">
                <a:defRPr sz="2400"/>
              </a:pPr>
              <a:r>
                <a:t>b</a:t>
              </a:r>
              <a:r>
                <a:rPr baseline="30000"/>
                <a:t>L</a:t>
              </a:r>
            </a:p>
          </p:txBody>
        </p:sp>
      </p:grpSp>
      <p:grpSp>
        <p:nvGrpSpPr>
          <p:cNvPr id="1266" name="矩形 155"/>
          <p:cNvGrpSpPr/>
          <p:nvPr/>
        </p:nvGrpSpPr>
        <p:grpSpPr>
          <a:xfrm>
            <a:off x="2493165" y="6267915"/>
            <a:ext cx="807844" cy="832400"/>
            <a:chOff x="0" y="0"/>
            <a:chExt cx="807843" cy="832398"/>
          </a:xfrm>
        </p:grpSpPr>
        <p:sp>
          <p:nvSpPr>
            <p:cNvPr id="1264" name="Rectangle"/>
            <p:cNvSpPr/>
            <p:nvPr/>
          </p:nvSpPr>
          <p:spPr>
            <a:xfrm>
              <a:off x="-1" y="0"/>
              <a:ext cx="807845" cy="832399"/>
            </a:xfrm>
            <a:prstGeom prst="rect">
              <a:avLst/>
            </a:prstGeom>
            <a:gradFill flip="none" rotWithShape="1">
              <a:gsLst>
                <a:gs pos="0">
                  <a:schemeClr val="accent4">
                    <a:hueOff val="-206663"/>
                    <a:satOff val="29896"/>
                    <a:lumOff val="29240"/>
                  </a:schemeClr>
                </a:gs>
                <a:gs pos="35000">
                  <a:srgbClr val="D8C9EE"/>
                </a:gs>
                <a:gs pos="100000">
                  <a:schemeClr val="accent4">
                    <a:hueOff val="-242556"/>
                    <a:satOff val="32941"/>
                    <a:lumOff val="43328"/>
                  </a:schemeClr>
                </a:gs>
              </a:gsLst>
              <a:lin ang="16200000" scaled="0"/>
            </a:gradFill>
            <a:ln w="9525" cap="flat">
              <a:solidFill>
                <a:srgbClr val="7D60A0"/>
              </a:solidFill>
              <a:prstDash val="solid"/>
              <a:round/>
            </a:ln>
            <a:effectLst>
              <a:outerShdw sx="100000" sy="100000" kx="0" ky="0" algn="b" rotWithShape="0" blurRad="38100" dist="20000" dir="5400000">
                <a:srgbClr val="000000">
                  <a:alpha val="38000"/>
                </a:srgbClr>
              </a:outerShdw>
            </a:effectLst>
          </p:spPr>
          <p:txBody>
            <a:bodyPr wrap="square" lIns="45719" tIns="45719" rIns="45719" bIns="45719" numCol="1" anchor="ctr">
              <a:noAutofit/>
            </a:bodyPr>
            <a:lstStyle/>
            <a:p>
              <a:pPr algn="ctr">
                <a:defRPr baseline="30000" sz="2400"/>
              </a:pPr>
            </a:p>
          </p:txBody>
        </p:sp>
        <p:sp>
          <p:nvSpPr>
            <p:cNvPr id="1265" name="WL"/>
            <p:cNvSpPr txBox="1"/>
            <p:nvPr/>
          </p:nvSpPr>
          <p:spPr>
            <a:xfrm>
              <a:off x="50482" y="219964"/>
              <a:ext cx="706879" cy="39247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p>
              <a:pPr algn="ctr">
                <a:defRPr sz="2400"/>
              </a:pPr>
              <a:r>
                <a:t>W</a:t>
              </a:r>
              <a:r>
                <a:rPr baseline="30000"/>
                <a:t>L</a:t>
              </a:r>
            </a:p>
          </p:txBody>
        </p:sp>
      </p:grpSp>
      <p:sp>
        <p:nvSpPr>
          <p:cNvPr id="1267" name="文字方塊 157"/>
          <p:cNvSpPr txBox="1"/>
          <p:nvPr/>
        </p:nvSpPr>
        <p:spPr>
          <a:xfrm>
            <a:off x="9136435" y="6496720"/>
            <a:ext cx="269182" cy="39247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sz="2400"/>
            </a:lvl1pPr>
          </a:lstStyle>
          <a:p>
            <a:pPr/>
            <a:r>
              <a:t>+</a:t>
            </a:r>
          </a:p>
        </p:txBody>
      </p:sp>
      <p:sp>
        <p:nvSpPr>
          <p:cNvPr id="1268" name="文字方塊 7"/>
          <p:cNvSpPr txBox="1"/>
          <p:nvPr/>
        </p:nvSpPr>
        <p:spPr>
          <a:xfrm>
            <a:off x="3283536" y="6399376"/>
            <a:ext cx="627676" cy="44475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sz="2800"/>
            </a:lvl1pPr>
          </a:lstStyle>
          <a:p>
            <a:pPr/>
            <a:r>
              <a:t>…</a:t>
            </a:r>
          </a:p>
        </p:txBody>
      </p:sp>
      <p:grpSp>
        <p:nvGrpSpPr>
          <p:cNvPr id="1271" name="矩形 173"/>
          <p:cNvGrpSpPr/>
          <p:nvPr/>
        </p:nvGrpSpPr>
        <p:grpSpPr>
          <a:xfrm>
            <a:off x="2922147" y="3801495"/>
            <a:ext cx="450870" cy="854552"/>
            <a:chOff x="0" y="0"/>
            <a:chExt cx="450868" cy="854551"/>
          </a:xfrm>
        </p:grpSpPr>
        <p:sp>
          <p:nvSpPr>
            <p:cNvPr id="1269" name="Rectangle"/>
            <p:cNvSpPr/>
            <p:nvPr/>
          </p:nvSpPr>
          <p:spPr>
            <a:xfrm>
              <a:off x="-1" y="-1"/>
              <a:ext cx="450870" cy="854553"/>
            </a:xfrm>
            <a:prstGeom prst="rect">
              <a:avLst/>
            </a:prstGeom>
            <a:gradFill flip="none" rotWithShape="1">
              <a:gsLst>
                <a:gs pos="0">
                  <a:schemeClr val="accent6">
                    <a:hueOff val="-456778"/>
                    <a:satOff val="8290"/>
                    <a:lumOff val="24503"/>
                  </a:schemeClr>
                </a:gs>
                <a:gs pos="35000">
                  <a:srgbClr val="FFDECF"/>
                </a:gs>
                <a:gs pos="100000">
                  <a:schemeClr val="accent6">
                    <a:hueOff val="-556026"/>
                    <a:satOff val="8290"/>
                    <a:lumOff val="34267"/>
                  </a:schemeClr>
                </a:gs>
              </a:gsLst>
              <a:lin ang="16200000" scaled="0"/>
            </a:gradFill>
            <a:ln w="9525" cap="flat">
              <a:solidFill>
                <a:srgbClr val="F69240"/>
              </a:solidFill>
              <a:prstDash val="solid"/>
              <a:round/>
            </a:ln>
            <a:effectLst>
              <a:outerShdw sx="100000" sy="100000" kx="0" ky="0" algn="b" rotWithShape="0" blurRad="38100" dist="20000" dir="5400000">
                <a:srgbClr val="000000">
                  <a:alpha val="38000"/>
                </a:srgbClr>
              </a:outerShdw>
            </a:effectLst>
          </p:spPr>
          <p:txBody>
            <a:bodyPr wrap="square" lIns="45719" tIns="45719" rIns="45719" bIns="45719" numCol="1" anchor="ctr">
              <a:noAutofit/>
            </a:bodyPr>
            <a:lstStyle/>
            <a:p>
              <a:pPr algn="ctr">
                <a:defRPr baseline="30000" sz="2400"/>
              </a:pPr>
            </a:p>
          </p:txBody>
        </p:sp>
        <p:sp>
          <p:nvSpPr>
            <p:cNvPr id="1270" name="b1"/>
            <p:cNvSpPr txBox="1"/>
            <p:nvPr/>
          </p:nvSpPr>
          <p:spPr>
            <a:xfrm>
              <a:off x="50482" y="46890"/>
              <a:ext cx="349904" cy="76077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p>
              <a:pPr algn="ctr">
                <a:defRPr sz="2400"/>
              </a:pPr>
              <a:r>
                <a:t>b</a:t>
              </a:r>
              <a:r>
                <a:rPr baseline="30000"/>
                <a:t>1</a:t>
              </a:r>
            </a:p>
          </p:txBody>
        </p:sp>
      </p:grpSp>
      <p:sp>
        <p:nvSpPr>
          <p:cNvPr id="1272" name="文字方塊 174"/>
          <p:cNvSpPr txBox="1"/>
          <p:nvPr/>
        </p:nvSpPr>
        <p:spPr>
          <a:xfrm>
            <a:off x="8654939" y="6389377"/>
            <a:ext cx="627677" cy="44475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sz="2800"/>
            </a:lvl1pPr>
          </a:lstStyle>
          <a:p>
            <a:pPr/>
            <a:r>
              <a:t>…</a:t>
            </a:r>
          </a:p>
        </p:txBody>
      </p:sp>
      <p:sp>
        <p:nvSpPr>
          <p:cNvPr id="1273" name="TextBox 84"/>
          <p:cNvSpPr txBox="1"/>
          <p:nvPr/>
        </p:nvSpPr>
        <p:spPr>
          <a:xfrm>
            <a:off x="1618535" y="7526179"/>
            <a:ext cx="6821329" cy="22851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sz="1000"/>
            </a:lvl1pPr>
          </a:lstStyle>
          <a:p>
            <a:pPr/>
            <a:r>
              <a:t>Slide credit: Hung-yi Lee – Deep Learning Tutorial</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237"/>
                                        </p:tgtEl>
                                        <p:attrNameLst>
                                          <p:attrName>style.visibility</p:attrName>
                                        </p:attrNameLst>
                                      </p:cBhvr>
                                      <p:to>
                                        <p:strVal val="visible"/>
                                      </p:to>
                                    </p:set>
                                  </p:childTnLst>
                                </p:cTn>
                              </p:par>
                            </p:childTnLst>
                          </p:cTn>
                        </p:par>
                        <p:par>
                          <p:cTn id="7" fill="hold">
                            <p:stCondLst>
                              <p:cond delay="0"/>
                            </p:stCondLst>
                            <p:childTnLst>
                              <p:par>
                                <p:cTn id="8" presetClass="entr" nodeType="afterEffect" presetSubtype="0" presetID="1" grpId="2" fill="hold">
                                  <p:stCondLst>
                                    <p:cond delay="0"/>
                                  </p:stCondLst>
                                  <p:iterate type="el" backwards="0">
                                    <p:tmAbs val="0"/>
                                  </p:iterate>
                                  <p:childTnLst>
                                    <p:set>
                                      <p:cBhvr>
                                        <p:cTn id="9" fill="hold"/>
                                        <p:tgtEl>
                                          <p:spTgt spid="1242"/>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Class="entr" nodeType="clickEffect" presetSubtype="0" presetID="1" grpId="3" fill="hold">
                                  <p:stCondLst>
                                    <p:cond delay="0"/>
                                  </p:stCondLst>
                                  <p:iterate type="el" backwards="0">
                                    <p:tmAbs val="0"/>
                                  </p:iterate>
                                  <p:childTnLst>
                                    <p:set>
                                      <p:cBhvr>
                                        <p:cTn id="13" fill="hold"/>
                                        <p:tgtEl>
                                          <p:spTgt spid="1251"/>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Class="entr" nodeType="clickEffect" presetSubtype="0" presetID="1" grpId="4" fill="hold">
                                  <p:stCondLst>
                                    <p:cond delay="0"/>
                                  </p:stCondLst>
                                  <p:iterate type="el" backwards="0">
                                    <p:tmAbs val="0"/>
                                  </p:iterate>
                                  <p:childTnLst>
                                    <p:set>
                                      <p:cBhvr>
                                        <p:cTn id="17" fill="hold"/>
                                        <p:tgtEl>
                                          <p:spTgt spid="1245"/>
                                        </p:tgtEl>
                                        <p:attrNameLst>
                                          <p:attrName>style.visibility</p:attrName>
                                        </p:attrNameLst>
                                      </p:cBhvr>
                                      <p:to>
                                        <p:strVal val="visible"/>
                                      </p:to>
                                    </p:set>
                                  </p:childTnLst>
                                </p:cTn>
                              </p:par>
                            </p:childTnLst>
                          </p:cTn>
                        </p:par>
                        <p:par>
                          <p:cTn id="18" fill="hold">
                            <p:stCondLst>
                              <p:cond delay="0"/>
                            </p:stCondLst>
                            <p:childTnLst>
                              <p:par>
                                <p:cTn id="19" presetClass="entr" nodeType="afterEffect" presetSubtype="0" presetID="1" grpId="5" fill="hold">
                                  <p:stCondLst>
                                    <p:cond delay="0"/>
                                  </p:stCondLst>
                                  <p:iterate type="el" backwards="0">
                                    <p:tmAbs val="0"/>
                                  </p:iterate>
                                  <p:childTnLst>
                                    <p:set>
                                      <p:cBhvr>
                                        <p:cTn id="20" fill="hold"/>
                                        <p:tgtEl>
                                          <p:spTgt spid="1248"/>
                                        </p:tgtEl>
                                        <p:attrNameLst>
                                          <p:attrName>style.visibility</p:attrName>
                                        </p:attrNameLst>
                                      </p:cBhvr>
                                      <p:to>
                                        <p:strVal val="visible"/>
                                      </p:to>
                                    </p:set>
                                  </p:childTnLst>
                                </p:cTn>
                              </p:par>
                            </p:childTnLst>
                          </p:cTn>
                        </p:par>
                        <p:par>
                          <p:cTn id="21" fill="hold">
                            <p:stCondLst>
                              <p:cond delay="0"/>
                            </p:stCondLst>
                            <p:childTnLst>
                              <p:par>
                                <p:cTn id="22" presetClass="entr" nodeType="afterEffect" presetSubtype="0" presetID="1" grpId="6" fill="hold">
                                  <p:stCondLst>
                                    <p:cond delay="0"/>
                                  </p:stCondLst>
                                  <p:iterate type="el" backwards="0">
                                    <p:tmAbs val="0"/>
                                  </p:iterate>
                                  <p:childTnLst>
                                    <p:set>
                                      <p:cBhvr>
                                        <p:cTn id="23" fill="hold"/>
                                        <p:tgtEl>
                                          <p:spTgt spid="1252"/>
                                        </p:tgtEl>
                                        <p:attrNameLst>
                                          <p:attrName>style.visibility</p:attrName>
                                        </p:attrNameLst>
                                      </p:cBhvr>
                                      <p:to>
                                        <p:strVal val="visible"/>
                                      </p:to>
                                    </p:set>
                                  </p:childTnLst>
                                </p:cTn>
                              </p:par>
                            </p:childTnLst>
                          </p:cTn>
                        </p:par>
                        <p:par>
                          <p:cTn id="24" fill="hold">
                            <p:stCondLst>
                              <p:cond delay="0"/>
                            </p:stCondLst>
                            <p:childTnLst>
                              <p:par>
                                <p:cTn id="25" presetClass="entr" nodeType="afterEffect" presetSubtype="0" presetID="1" grpId="7" fill="hold">
                                  <p:stCondLst>
                                    <p:cond delay="0"/>
                                  </p:stCondLst>
                                  <p:iterate type="el" backwards="0">
                                    <p:tmAbs val="0"/>
                                  </p:iterate>
                                  <p:childTnLst>
                                    <p:set>
                                      <p:cBhvr>
                                        <p:cTn id="26" fill="hold"/>
                                        <p:tgtEl>
                                          <p:spTgt spid="125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Class="entr" nodeType="clickEffect" presetSubtype="0" presetID="1" grpId="8" fill="hold">
                                  <p:stCondLst>
                                    <p:cond delay="0"/>
                                  </p:stCondLst>
                                  <p:iterate type="el" backwards="0">
                                    <p:tmAbs val="0"/>
                                  </p:iterate>
                                  <p:childTnLst>
                                    <p:set>
                                      <p:cBhvr>
                                        <p:cTn id="30" fill="hold"/>
                                        <p:tgtEl>
                                          <p:spTgt spid="1260"/>
                                        </p:tgtEl>
                                        <p:attrNameLst>
                                          <p:attrName>style.visibility</p:attrName>
                                        </p:attrNameLst>
                                      </p:cBhvr>
                                      <p:to>
                                        <p:strVal val="visible"/>
                                      </p:to>
                                    </p:set>
                                  </p:childTnLst>
                                </p:cTn>
                              </p:par>
                            </p:childTnLst>
                          </p:cTn>
                        </p:par>
                        <p:par>
                          <p:cTn id="31" fill="hold">
                            <p:stCondLst>
                              <p:cond delay="0"/>
                            </p:stCondLst>
                            <p:childTnLst>
                              <p:par>
                                <p:cTn id="32" presetClass="entr" nodeType="afterEffect" presetSubtype="0" presetID="1" grpId="9" fill="hold">
                                  <p:stCondLst>
                                    <p:cond delay="0"/>
                                  </p:stCondLst>
                                  <p:iterate type="el" backwards="0">
                                    <p:tmAbs val="0"/>
                                  </p:iterate>
                                  <p:childTnLst>
                                    <p:set>
                                      <p:cBhvr>
                                        <p:cTn id="33" fill="hold"/>
                                        <p:tgtEl>
                                          <p:spTgt spid="1256"/>
                                        </p:tgtEl>
                                        <p:attrNameLst>
                                          <p:attrName>style.visibility</p:attrName>
                                        </p:attrNameLst>
                                      </p:cBhvr>
                                      <p:to>
                                        <p:strVal val="visible"/>
                                      </p:to>
                                    </p:set>
                                  </p:childTnLst>
                                </p:cTn>
                              </p:par>
                            </p:childTnLst>
                          </p:cTn>
                        </p:par>
                        <p:par>
                          <p:cTn id="34" fill="hold">
                            <p:stCondLst>
                              <p:cond delay="0"/>
                            </p:stCondLst>
                            <p:childTnLst>
                              <p:par>
                                <p:cTn id="35" presetClass="entr" nodeType="afterEffect" presetSubtype="0" presetID="1" grpId="10" fill="hold">
                                  <p:stCondLst>
                                    <p:cond delay="0"/>
                                  </p:stCondLst>
                                  <p:iterate type="el" backwards="0">
                                    <p:tmAbs val="0"/>
                                  </p:iterate>
                                  <p:childTnLst>
                                    <p:set>
                                      <p:cBhvr>
                                        <p:cTn id="36" fill="hold"/>
                                        <p:tgtEl>
                                          <p:spTgt spid="1259"/>
                                        </p:tgtEl>
                                        <p:attrNameLst>
                                          <p:attrName>style.visibility</p:attrName>
                                        </p:attrNameLst>
                                      </p:cBhvr>
                                      <p:to>
                                        <p:strVal val="visible"/>
                                      </p:to>
                                    </p:set>
                                  </p:childTnLst>
                                </p:cTn>
                              </p:par>
                            </p:childTnLst>
                          </p:cTn>
                        </p:par>
                        <p:par>
                          <p:cTn id="37" fill="hold">
                            <p:stCondLst>
                              <p:cond delay="0"/>
                            </p:stCondLst>
                            <p:childTnLst>
                              <p:par>
                                <p:cTn id="38" presetClass="entr" nodeType="afterEffect" presetSubtype="0" presetID="1" grpId="11" fill="hold">
                                  <p:stCondLst>
                                    <p:cond delay="0"/>
                                  </p:stCondLst>
                                  <p:iterate type="el" backwards="0">
                                    <p:tmAbs val="0"/>
                                  </p:iterate>
                                  <p:childTnLst>
                                    <p:set>
                                      <p:cBhvr>
                                        <p:cTn id="39" fill="hold"/>
                                        <p:tgtEl>
                                          <p:spTgt spid="1155"/>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Class="entr" nodeType="clickEffect" presetSubtype="0" presetID="1" grpId="12" fill="hold">
                                  <p:stCondLst>
                                    <p:cond delay="0"/>
                                  </p:stCondLst>
                                  <p:iterate type="el" backwards="0">
                                    <p:tmAbs val="0"/>
                                  </p:iterate>
                                  <p:childTnLst>
                                    <p:set>
                                      <p:cBhvr>
                                        <p:cTn id="43" fill="hold"/>
                                        <p:tgtEl>
                                          <p:spTgt spid="1266"/>
                                        </p:tgtEl>
                                        <p:attrNameLst>
                                          <p:attrName>style.visibility</p:attrName>
                                        </p:attrNameLst>
                                      </p:cBhvr>
                                      <p:to>
                                        <p:strVal val="visible"/>
                                      </p:to>
                                    </p:set>
                                  </p:childTnLst>
                                </p:cTn>
                              </p:par>
                            </p:childTnLst>
                          </p:cTn>
                        </p:par>
                        <p:par>
                          <p:cTn id="44" fill="hold">
                            <p:stCondLst>
                              <p:cond delay="0"/>
                            </p:stCondLst>
                            <p:childTnLst>
                              <p:par>
                                <p:cTn id="45" presetClass="entr" nodeType="afterEffect" presetSubtype="0" presetID="1" grpId="13" fill="hold">
                                  <p:stCondLst>
                                    <p:cond delay="0"/>
                                  </p:stCondLst>
                                  <p:iterate type="el" backwards="0">
                                    <p:tmAbs val="0"/>
                                  </p:iterate>
                                  <p:childTnLst>
                                    <p:set>
                                      <p:cBhvr>
                                        <p:cTn id="46" fill="hold"/>
                                        <p:tgtEl>
                                          <p:spTgt spid="1154"/>
                                        </p:tgtEl>
                                        <p:attrNameLst>
                                          <p:attrName>style.visibility</p:attrName>
                                        </p:attrNameLst>
                                      </p:cBhvr>
                                      <p:to>
                                        <p:strVal val="visible"/>
                                      </p:to>
                                    </p:set>
                                  </p:childTnLst>
                                </p:cTn>
                              </p:par>
                            </p:childTnLst>
                          </p:cTn>
                        </p:par>
                        <p:par>
                          <p:cTn id="47" fill="hold">
                            <p:stCondLst>
                              <p:cond delay="0"/>
                            </p:stCondLst>
                            <p:childTnLst>
                              <p:par>
                                <p:cTn id="48" presetClass="entr" nodeType="afterEffect" presetSubtype="0" presetID="1" grpId="14" fill="hold">
                                  <p:stCondLst>
                                    <p:cond delay="0"/>
                                  </p:stCondLst>
                                  <p:iterate type="el" backwards="0">
                                    <p:tmAbs val="0"/>
                                  </p:iterate>
                                  <p:childTnLst>
                                    <p:set>
                                      <p:cBhvr>
                                        <p:cTn id="49" fill="hold"/>
                                        <p:tgtEl>
                                          <p:spTgt spid="1263"/>
                                        </p:tgtEl>
                                        <p:attrNameLst>
                                          <p:attrName>style.visibility</p:attrName>
                                        </p:attrNameLst>
                                      </p:cBhvr>
                                      <p:to>
                                        <p:strVal val="visible"/>
                                      </p:to>
                                    </p:set>
                                  </p:childTnLst>
                                </p:cTn>
                              </p:par>
                            </p:childTnLst>
                          </p:cTn>
                        </p:par>
                        <p:par>
                          <p:cTn id="50" fill="hold">
                            <p:stCondLst>
                              <p:cond delay="0"/>
                            </p:stCondLst>
                            <p:childTnLst>
                              <p:par>
                                <p:cTn id="51" presetClass="entr" nodeType="afterEffect" presetSubtype="0" presetID="1" grpId="15" fill="hold">
                                  <p:stCondLst>
                                    <p:cond delay="0"/>
                                  </p:stCondLst>
                                  <p:iterate type="el" backwards="0">
                                    <p:tmAbs val="0"/>
                                  </p:iterate>
                                  <p:childTnLst>
                                    <p:set>
                                      <p:cBhvr>
                                        <p:cTn id="52" fill="hold"/>
                                        <p:tgtEl>
                                          <p:spTgt spid="1272"/>
                                        </p:tgtEl>
                                        <p:attrNameLst>
                                          <p:attrName>style.visibility</p:attrName>
                                        </p:attrNameLst>
                                      </p:cBhvr>
                                      <p:to>
                                        <p:strVal val="visible"/>
                                      </p:to>
                                    </p:set>
                                  </p:childTnLst>
                                </p:cTn>
                              </p:par>
                            </p:childTnLst>
                          </p:cTn>
                        </p:par>
                        <p:par>
                          <p:cTn id="53" fill="hold">
                            <p:stCondLst>
                              <p:cond delay="0"/>
                            </p:stCondLst>
                            <p:childTnLst>
                              <p:par>
                                <p:cTn id="54" presetClass="entr" nodeType="afterEffect" presetSubtype="0" presetID="1" grpId="16" fill="hold">
                                  <p:stCondLst>
                                    <p:cond delay="0"/>
                                  </p:stCondLst>
                                  <p:iterate type="el" backwards="0">
                                    <p:tmAbs val="0"/>
                                  </p:iterate>
                                  <p:childTnLst>
                                    <p:set>
                                      <p:cBhvr>
                                        <p:cTn id="55" fill="hold"/>
                                        <p:tgtEl>
                                          <p:spTgt spid="1268"/>
                                        </p:tgtEl>
                                        <p:attrNameLst>
                                          <p:attrName>style.visibility</p:attrName>
                                        </p:attrNameLst>
                                      </p:cBhvr>
                                      <p:to>
                                        <p:strVal val="visible"/>
                                      </p:to>
                                    </p:set>
                                  </p:childTnLst>
                                </p:cTn>
                              </p:par>
                            </p:childTnLst>
                          </p:cTn>
                        </p:par>
                        <p:par>
                          <p:cTn id="56" fill="hold">
                            <p:stCondLst>
                              <p:cond delay="0"/>
                            </p:stCondLst>
                            <p:childTnLst>
                              <p:par>
                                <p:cTn id="57" presetClass="entr" nodeType="afterEffect" presetSubtype="0" presetID="1" grpId="17" fill="hold">
                                  <p:stCondLst>
                                    <p:cond delay="0"/>
                                  </p:stCondLst>
                                  <p:iterate type="el" backwards="0">
                                    <p:tmAbs val="0"/>
                                  </p:iterate>
                                  <p:childTnLst>
                                    <p:set>
                                      <p:cBhvr>
                                        <p:cTn id="58" fill="hold"/>
                                        <p:tgtEl>
                                          <p:spTgt spid="126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259" grpId="10"/>
      <p:bldP build="whole" bldLvl="1" animBg="1" rev="0" advAuto="0" spid="1252" grpId="6"/>
      <p:bldP build="whole" bldLvl="1" animBg="1" rev="0" advAuto="0" spid="1256" grpId="9"/>
      <p:bldP build="whole" bldLvl="1" animBg="1" rev="0" advAuto="0" spid="1260" grpId="8"/>
      <p:bldP build="whole" bldLvl="1" animBg="1" rev="0" advAuto="0" spid="1266" grpId="12"/>
      <p:bldP build="whole" bldLvl="1" animBg="1" rev="0" advAuto="0" spid="1237" grpId="1"/>
      <p:bldP build="whole" bldLvl="1" animBg="1" rev="0" advAuto="0" spid="1251" grpId="3"/>
      <p:bldP build="whole" bldLvl="1" animBg="1" rev="0" advAuto="0" spid="1268" grpId="16"/>
      <p:bldP build="whole" bldLvl="1" animBg="1" rev="0" advAuto="0" spid="1155" grpId="11"/>
      <p:bldP build="whole" bldLvl="1" animBg="1" rev="0" advAuto="0" spid="1263" grpId="14"/>
      <p:bldP build="whole" bldLvl="1" animBg="1" rev="0" advAuto="0" spid="1248" grpId="5"/>
      <p:bldP build="whole" bldLvl="1" animBg="1" rev="0" advAuto="0" spid="1154" grpId="13"/>
      <p:bldP build="whole" bldLvl="1" animBg="1" rev="0" advAuto="0" spid="1245" grpId="4"/>
      <p:bldP build="whole" bldLvl="1" animBg="1" rev="0" advAuto="0" spid="1242" grpId="2"/>
      <p:bldP build="whole" bldLvl="1" animBg="1" rev="0" advAuto="0" spid="1253" grpId="7"/>
      <p:bldP build="whole" bldLvl="1" animBg="1" rev="0" advAuto="0" spid="1272" grpId="15"/>
      <p:bldP build="whole" bldLvl="1" animBg="1" rev="0" advAuto="0" spid="1267" grpId="17"/>
    </p:bldLst>
  </p:timing>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79" name="TextBox 3"/>
          <p:cNvSpPr txBox="1"/>
          <p:nvPr>
            <p:ph type="sldNum" sz="quarter" idx="2"/>
          </p:nvPr>
        </p:nvSpPr>
        <p:spPr>
          <a:xfrm>
            <a:off x="9760731" y="7458470"/>
            <a:ext cx="258625" cy="24830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280" name="Title 1"/>
          <p:cNvSpPr txBox="1"/>
          <p:nvPr>
            <p:ph type="title"/>
          </p:nvPr>
        </p:nvSpPr>
        <p:spPr>
          <a:prstGeom prst="rect">
            <a:avLst/>
          </a:prstGeom>
        </p:spPr>
        <p:txBody>
          <a:bodyPr/>
          <a:lstStyle/>
          <a:p>
            <a:pPr/>
            <a:r>
              <a:t>Softmax Layer</a:t>
            </a:r>
          </a:p>
        </p:txBody>
      </p:sp>
      <p:sp>
        <p:nvSpPr>
          <p:cNvPr id="1281" name="Content Placeholder 2"/>
          <p:cNvSpPr txBox="1"/>
          <p:nvPr>
            <p:ph type="body" idx="1"/>
          </p:nvPr>
        </p:nvSpPr>
        <p:spPr>
          <a:xfrm>
            <a:off x="276672" y="2090802"/>
            <a:ext cx="9584267" cy="5367668"/>
          </a:xfrm>
          <a:prstGeom prst="rect">
            <a:avLst/>
          </a:prstGeom>
        </p:spPr>
        <p:txBody>
          <a:bodyPr/>
          <a:lstStyle/>
          <a:p>
            <a:pPr/>
            <a:r>
              <a:t>In </a:t>
            </a:r>
            <a:r>
              <a:rPr>
                <a:solidFill>
                  <a:srgbClr val="FF0000"/>
                </a:solidFill>
              </a:rPr>
              <a:t>multi-class classification </a:t>
            </a:r>
            <a:r>
              <a:t>tasks, the output layer is typically a </a:t>
            </a:r>
            <a:r>
              <a:rPr b="1" i="1">
                <a:solidFill>
                  <a:srgbClr val="0070C0"/>
                </a:solidFill>
              </a:rPr>
              <a:t>softmax layer</a:t>
            </a:r>
            <a:endParaRPr b="1" i="1">
              <a:solidFill>
                <a:srgbClr val="0070C0"/>
              </a:solidFill>
            </a:endParaRPr>
          </a:p>
          <a:p>
            <a:pPr lvl="1" marL="631825" indent="-227013">
              <a:buFontTx/>
              <a:defRPr sz="1800"/>
            </a:pPr>
            <a:r>
              <a:t>I.e., it employs a </a:t>
            </a:r>
            <a:r>
              <a:rPr b="1" i="1">
                <a:solidFill>
                  <a:srgbClr val="0070C0"/>
                </a:solidFill>
              </a:rPr>
              <a:t>softmax activation function</a:t>
            </a:r>
          </a:p>
          <a:p>
            <a:pPr lvl="1" marL="631825" indent="-227013">
              <a:buFontTx/>
              <a:defRPr sz="1800"/>
            </a:pPr>
            <a:r>
              <a:t>If a layer with a sigmoid activation function is used as the output layer instead, the predictions by the NN may not be easy to interpret</a:t>
            </a:r>
          </a:p>
          <a:p>
            <a:pPr lvl="2" marL="973137" indent="-231775">
              <a:spcBef>
                <a:spcPts val="300"/>
              </a:spcBef>
              <a:buFont typeface="Courier New"/>
              <a:defRPr sz="1600"/>
            </a:pPr>
            <a:r>
              <a:t>Note that an output layer with sigmoid activations can still be used for binary classification </a:t>
            </a:r>
          </a:p>
        </p:txBody>
      </p:sp>
      <p:sp>
        <p:nvSpPr>
          <p:cNvPr id="1282" name="Content Placeholder 22"/>
          <p:cNvSpPr txBox="1"/>
          <p:nvPr/>
        </p:nvSpPr>
        <p:spPr>
          <a:xfrm>
            <a:off x="322392" y="1509936"/>
            <a:ext cx="6101248" cy="350294"/>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defTabSz="914322">
              <a:spcBef>
                <a:spcPts val="300"/>
              </a:spcBef>
              <a:defRPr i="1" sz="1400">
                <a:latin typeface="Arial"/>
                <a:ea typeface="Arial"/>
                <a:cs typeface="Arial"/>
                <a:sym typeface="Arial"/>
              </a:defRPr>
            </a:lvl1pPr>
          </a:lstStyle>
          <a:p>
            <a:pPr/>
            <a:r>
              <a:t>Introduction to Neural Networks</a:t>
            </a:r>
          </a:p>
        </p:txBody>
      </p:sp>
      <p:sp>
        <p:nvSpPr>
          <p:cNvPr id="1283" name="TextBox 30"/>
          <p:cNvSpPr txBox="1"/>
          <p:nvPr/>
        </p:nvSpPr>
        <p:spPr>
          <a:xfrm>
            <a:off x="1618535" y="7526179"/>
            <a:ext cx="6821329" cy="22851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sz="1000"/>
            </a:lvl1pPr>
          </a:lstStyle>
          <a:p>
            <a:pPr/>
            <a:r>
              <a:t>Slide credit: Hung-yi Lee – Deep Learning Tutorial</a:t>
            </a:r>
          </a:p>
        </p:txBody>
      </p:sp>
      <p:sp>
        <p:nvSpPr>
          <p:cNvPr id="1284" name="文字方塊 3"/>
          <p:cNvSpPr txBox="1"/>
          <p:nvPr/>
        </p:nvSpPr>
        <p:spPr>
          <a:xfrm>
            <a:off x="1978575" y="3832455"/>
            <a:ext cx="5634497" cy="39247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b="1" i="1" sz="2400" u="sng"/>
            </a:lvl1pPr>
          </a:lstStyle>
          <a:p>
            <a:pPr/>
            <a:r>
              <a:t>A Layer with Sigmoid Activations</a:t>
            </a:r>
          </a:p>
        </p:txBody>
      </p:sp>
      <p:sp>
        <p:nvSpPr>
          <p:cNvPr id="1285" name="直線單箭頭接點 43"/>
          <p:cNvSpPr/>
          <p:nvPr/>
        </p:nvSpPr>
        <p:spPr>
          <a:xfrm flipV="1">
            <a:off x="4449753" y="5648385"/>
            <a:ext cx="1219203" cy="2"/>
          </a:xfrm>
          <a:prstGeom prst="line">
            <a:avLst/>
          </a:prstGeom>
          <a:ln w="57150">
            <a:solidFill>
              <a:srgbClr val="000000"/>
            </a:solidFill>
            <a:tailEnd type="triangle"/>
          </a:ln>
        </p:spPr>
        <p:txBody>
          <a:bodyPr lIns="45719" rIns="45719"/>
          <a:lstStyle/>
          <a:p>
            <a:pPr/>
          </a:p>
        </p:txBody>
      </p:sp>
      <p:sp>
        <p:nvSpPr>
          <p:cNvPr id="1286" name="直線單箭頭接點 44"/>
          <p:cNvSpPr/>
          <p:nvPr/>
        </p:nvSpPr>
        <p:spPr>
          <a:xfrm>
            <a:off x="4449753" y="6534312"/>
            <a:ext cx="1219203" cy="1"/>
          </a:xfrm>
          <a:prstGeom prst="line">
            <a:avLst/>
          </a:prstGeom>
          <a:ln w="57150">
            <a:solidFill>
              <a:srgbClr val="000000"/>
            </a:solidFill>
            <a:tailEnd type="triangle"/>
          </a:ln>
        </p:spPr>
        <p:txBody>
          <a:bodyPr lIns="45719" rIns="45719"/>
          <a:lstStyle/>
          <a:p>
            <a:pPr/>
          </a:p>
        </p:txBody>
      </p:sp>
      <p:sp>
        <p:nvSpPr>
          <p:cNvPr id="1287" name="直線單箭頭接點 45"/>
          <p:cNvSpPr/>
          <p:nvPr/>
        </p:nvSpPr>
        <p:spPr>
          <a:xfrm>
            <a:off x="4449753" y="4760407"/>
            <a:ext cx="1219203" cy="1"/>
          </a:xfrm>
          <a:prstGeom prst="line">
            <a:avLst/>
          </a:prstGeom>
          <a:ln w="57150">
            <a:solidFill>
              <a:srgbClr val="000000"/>
            </a:solidFill>
            <a:tailEnd type="triangle"/>
          </a:ln>
        </p:spPr>
        <p:txBody>
          <a:bodyPr lIns="45719" rIns="45719"/>
          <a:lstStyle/>
          <a:p>
            <a:pPr/>
          </a:p>
        </p:txBody>
      </p:sp>
      <p:pic>
        <p:nvPicPr>
          <p:cNvPr id="1288" name="Object 12" descr="Object 12"/>
          <p:cNvPicPr>
            <a:picLocks noChangeAspect="1"/>
          </p:cNvPicPr>
          <p:nvPr/>
        </p:nvPicPr>
        <p:blipFill>
          <a:blip r:embed="rId2">
            <a:extLst/>
          </a:blip>
          <a:stretch>
            <a:fillRect/>
          </a:stretch>
        </p:blipFill>
        <p:spPr>
          <a:xfrm>
            <a:off x="5768626" y="4460428"/>
            <a:ext cx="1382714" cy="487364"/>
          </a:xfrm>
          <a:prstGeom prst="rect">
            <a:avLst/>
          </a:prstGeom>
          <a:ln w="12700">
            <a:miter lim="400000"/>
          </a:ln>
        </p:spPr>
      </p:pic>
      <p:pic>
        <p:nvPicPr>
          <p:cNvPr id="1289" name="Object 12" descr="Object 12"/>
          <p:cNvPicPr>
            <a:picLocks noChangeAspect="1"/>
          </p:cNvPicPr>
          <p:nvPr/>
        </p:nvPicPr>
        <p:blipFill>
          <a:blip r:embed="rId3">
            <a:extLst/>
          </a:blip>
          <a:stretch>
            <a:fillRect/>
          </a:stretch>
        </p:blipFill>
        <p:spPr>
          <a:xfrm>
            <a:off x="5752751" y="5397053"/>
            <a:ext cx="1436689" cy="487364"/>
          </a:xfrm>
          <a:prstGeom prst="rect">
            <a:avLst/>
          </a:prstGeom>
          <a:ln w="12700">
            <a:miter lim="400000"/>
          </a:ln>
        </p:spPr>
      </p:pic>
      <p:pic>
        <p:nvPicPr>
          <p:cNvPr id="1290" name="Object 12" descr="Object 12"/>
          <p:cNvPicPr>
            <a:picLocks noChangeAspect="1"/>
          </p:cNvPicPr>
          <p:nvPr/>
        </p:nvPicPr>
        <p:blipFill>
          <a:blip r:embed="rId4">
            <a:extLst/>
          </a:blip>
          <a:stretch>
            <a:fillRect/>
          </a:stretch>
        </p:blipFill>
        <p:spPr>
          <a:xfrm>
            <a:off x="5767039" y="6263828"/>
            <a:ext cx="1409701" cy="514351"/>
          </a:xfrm>
          <a:prstGeom prst="rect">
            <a:avLst/>
          </a:prstGeom>
          <a:ln w="12700">
            <a:miter lim="400000"/>
          </a:ln>
        </p:spPr>
      </p:pic>
      <p:sp>
        <p:nvSpPr>
          <p:cNvPr id="1291" name="直線單箭頭接點 49"/>
          <p:cNvSpPr/>
          <p:nvPr/>
        </p:nvSpPr>
        <p:spPr>
          <a:xfrm>
            <a:off x="3225237" y="5655059"/>
            <a:ext cx="630001" cy="1"/>
          </a:xfrm>
          <a:prstGeom prst="line">
            <a:avLst/>
          </a:prstGeom>
          <a:ln w="57150">
            <a:solidFill>
              <a:srgbClr val="000000"/>
            </a:solidFill>
            <a:tailEnd type="triangle"/>
          </a:ln>
        </p:spPr>
        <p:txBody>
          <a:bodyPr lIns="45719" rIns="45719"/>
          <a:lstStyle/>
          <a:p>
            <a:pPr/>
          </a:p>
        </p:txBody>
      </p:sp>
      <p:sp>
        <p:nvSpPr>
          <p:cNvPr id="1292" name="直線單箭頭接點 50"/>
          <p:cNvSpPr/>
          <p:nvPr/>
        </p:nvSpPr>
        <p:spPr>
          <a:xfrm>
            <a:off x="3225237" y="6540985"/>
            <a:ext cx="630001" cy="1"/>
          </a:xfrm>
          <a:prstGeom prst="line">
            <a:avLst/>
          </a:prstGeom>
          <a:ln w="57150">
            <a:solidFill>
              <a:srgbClr val="000000"/>
            </a:solidFill>
            <a:tailEnd type="triangle"/>
          </a:ln>
        </p:spPr>
        <p:txBody>
          <a:bodyPr lIns="45719" rIns="45719"/>
          <a:lstStyle/>
          <a:p>
            <a:pPr/>
          </a:p>
        </p:txBody>
      </p:sp>
      <p:sp>
        <p:nvSpPr>
          <p:cNvPr id="1293" name="直線單箭頭接點 51"/>
          <p:cNvSpPr/>
          <p:nvPr/>
        </p:nvSpPr>
        <p:spPr>
          <a:xfrm>
            <a:off x="3225237" y="4767079"/>
            <a:ext cx="630001" cy="1"/>
          </a:xfrm>
          <a:prstGeom prst="line">
            <a:avLst/>
          </a:prstGeom>
          <a:ln w="57150">
            <a:solidFill>
              <a:srgbClr val="000000"/>
            </a:solidFill>
            <a:tailEnd type="triangle"/>
          </a:ln>
        </p:spPr>
        <p:txBody>
          <a:bodyPr lIns="45719" rIns="45719"/>
          <a:lstStyle/>
          <a:p>
            <a:pPr/>
          </a:p>
        </p:txBody>
      </p:sp>
      <p:sp>
        <p:nvSpPr>
          <p:cNvPr id="1294" name="橢圓 52"/>
          <p:cNvSpPr/>
          <p:nvPr/>
        </p:nvSpPr>
        <p:spPr>
          <a:xfrm>
            <a:off x="3859329" y="4469536"/>
            <a:ext cx="595087" cy="595087"/>
          </a:xfrm>
          <a:prstGeom prst="ellipse">
            <a:avLst/>
          </a:prstGeom>
          <a:solidFill>
            <a:schemeClr val="accent4"/>
          </a:solidFill>
          <a:ln w="25400">
            <a:solidFill>
              <a:srgbClr val="5D4976"/>
            </a:solidFill>
          </a:ln>
        </p:spPr>
        <p:txBody>
          <a:bodyPr lIns="45719" rIns="45719" anchor="ctr"/>
          <a:lstStyle/>
          <a:p>
            <a:pPr algn="ctr">
              <a:defRPr>
                <a:solidFill>
                  <a:srgbClr val="FFFFFF"/>
                </a:solidFill>
              </a:defRPr>
            </a:pPr>
          </a:p>
        </p:txBody>
      </p:sp>
      <p:sp>
        <p:nvSpPr>
          <p:cNvPr id="1295" name="橢圓 53"/>
          <p:cNvSpPr/>
          <p:nvPr/>
        </p:nvSpPr>
        <p:spPr>
          <a:xfrm>
            <a:off x="3859329" y="5357516"/>
            <a:ext cx="595087" cy="595087"/>
          </a:xfrm>
          <a:prstGeom prst="ellipse">
            <a:avLst/>
          </a:prstGeom>
          <a:solidFill>
            <a:schemeClr val="accent4"/>
          </a:solidFill>
          <a:ln w="25400">
            <a:solidFill>
              <a:srgbClr val="5D4976"/>
            </a:solidFill>
          </a:ln>
        </p:spPr>
        <p:txBody>
          <a:bodyPr lIns="45719" rIns="45719" anchor="ctr"/>
          <a:lstStyle/>
          <a:p>
            <a:pPr algn="ctr">
              <a:defRPr>
                <a:solidFill>
                  <a:srgbClr val="FFFFFF"/>
                </a:solidFill>
              </a:defRPr>
            </a:pPr>
          </a:p>
        </p:txBody>
      </p:sp>
      <p:sp>
        <p:nvSpPr>
          <p:cNvPr id="1296" name="橢圓 54"/>
          <p:cNvSpPr/>
          <p:nvPr/>
        </p:nvSpPr>
        <p:spPr>
          <a:xfrm>
            <a:off x="3859329" y="6243442"/>
            <a:ext cx="595087" cy="595087"/>
          </a:xfrm>
          <a:prstGeom prst="ellipse">
            <a:avLst/>
          </a:prstGeom>
          <a:solidFill>
            <a:schemeClr val="accent4"/>
          </a:solidFill>
          <a:ln w="25400">
            <a:solidFill>
              <a:srgbClr val="5D4976"/>
            </a:solidFill>
          </a:ln>
        </p:spPr>
        <p:txBody>
          <a:bodyPr lIns="45719" rIns="45719" anchor="ctr"/>
          <a:lstStyle/>
          <a:p>
            <a:pPr algn="ctr">
              <a:defRPr>
                <a:solidFill>
                  <a:srgbClr val="FFFFFF"/>
                </a:solidFill>
              </a:defRPr>
            </a:pPr>
          </a:p>
        </p:txBody>
      </p:sp>
      <p:pic>
        <p:nvPicPr>
          <p:cNvPr id="1297" name="Object 12" descr="Object 12"/>
          <p:cNvPicPr>
            <a:picLocks noChangeAspect="1"/>
          </p:cNvPicPr>
          <p:nvPr/>
        </p:nvPicPr>
        <p:blipFill>
          <a:blip r:embed="rId5">
            <a:extLst/>
          </a:blip>
          <a:stretch>
            <a:fillRect/>
          </a:stretch>
        </p:blipFill>
        <p:spPr>
          <a:xfrm>
            <a:off x="2900015" y="4508053"/>
            <a:ext cx="352426" cy="487364"/>
          </a:xfrm>
          <a:prstGeom prst="rect">
            <a:avLst/>
          </a:prstGeom>
          <a:ln w="12700">
            <a:miter lim="400000"/>
          </a:ln>
        </p:spPr>
      </p:pic>
      <p:pic>
        <p:nvPicPr>
          <p:cNvPr id="1298" name="Object 12" descr="Object 12"/>
          <p:cNvPicPr>
            <a:picLocks noChangeAspect="1"/>
          </p:cNvPicPr>
          <p:nvPr/>
        </p:nvPicPr>
        <p:blipFill>
          <a:blip r:embed="rId6">
            <a:extLst/>
          </a:blip>
          <a:stretch>
            <a:fillRect/>
          </a:stretch>
        </p:blipFill>
        <p:spPr>
          <a:xfrm>
            <a:off x="2865090" y="5395467"/>
            <a:ext cx="352426" cy="487363"/>
          </a:xfrm>
          <a:prstGeom prst="rect">
            <a:avLst/>
          </a:prstGeom>
          <a:ln w="12700">
            <a:miter lim="400000"/>
          </a:ln>
        </p:spPr>
      </p:pic>
      <p:pic>
        <p:nvPicPr>
          <p:cNvPr id="1299" name="Object 12" descr="Object 12"/>
          <p:cNvPicPr>
            <a:picLocks noChangeAspect="1"/>
          </p:cNvPicPr>
          <p:nvPr/>
        </p:nvPicPr>
        <p:blipFill>
          <a:blip r:embed="rId7">
            <a:extLst/>
          </a:blip>
          <a:stretch>
            <a:fillRect/>
          </a:stretch>
        </p:blipFill>
        <p:spPr>
          <a:xfrm>
            <a:off x="2898426" y="6243192"/>
            <a:ext cx="352426" cy="514351"/>
          </a:xfrm>
          <a:prstGeom prst="rect">
            <a:avLst/>
          </a:prstGeom>
          <a:ln w="12700">
            <a:miter lim="400000"/>
          </a:ln>
        </p:spPr>
      </p:pic>
      <p:pic>
        <p:nvPicPr>
          <p:cNvPr id="1300" name="Object 12" descr="Object 12"/>
          <p:cNvPicPr>
            <a:picLocks noChangeAspect="1"/>
          </p:cNvPicPr>
          <p:nvPr/>
        </p:nvPicPr>
        <p:blipFill>
          <a:blip r:embed="rId8">
            <a:extLst/>
          </a:blip>
          <a:stretch>
            <a:fillRect/>
          </a:stretch>
        </p:blipFill>
        <p:spPr>
          <a:xfrm>
            <a:off x="4004914" y="4636642"/>
            <a:ext cx="323851" cy="298451"/>
          </a:xfrm>
          <a:prstGeom prst="rect">
            <a:avLst/>
          </a:prstGeom>
          <a:ln w="12700">
            <a:miter lim="400000"/>
          </a:ln>
        </p:spPr>
      </p:pic>
      <p:pic>
        <p:nvPicPr>
          <p:cNvPr id="1301" name="Object 12" descr="Object 12"/>
          <p:cNvPicPr>
            <a:picLocks noChangeAspect="1"/>
          </p:cNvPicPr>
          <p:nvPr/>
        </p:nvPicPr>
        <p:blipFill>
          <a:blip r:embed="rId9">
            <a:extLst/>
          </a:blip>
          <a:stretch>
            <a:fillRect/>
          </a:stretch>
        </p:blipFill>
        <p:spPr>
          <a:xfrm>
            <a:off x="3993801" y="5527228"/>
            <a:ext cx="325439" cy="298451"/>
          </a:xfrm>
          <a:prstGeom prst="rect">
            <a:avLst/>
          </a:prstGeom>
          <a:ln w="12700">
            <a:miter lim="400000"/>
          </a:ln>
        </p:spPr>
      </p:pic>
      <p:pic>
        <p:nvPicPr>
          <p:cNvPr id="1302" name="Object 12" descr="Object 12"/>
          <p:cNvPicPr>
            <a:picLocks noChangeAspect="1"/>
          </p:cNvPicPr>
          <p:nvPr/>
        </p:nvPicPr>
        <p:blipFill>
          <a:blip r:embed="rId10">
            <a:extLst/>
          </a:blip>
          <a:stretch>
            <a:fillRect/>
          </a:stretch>
        </p:blipFill>
        <p:spPr>
          <a:xfrm>
            <a:off x="4025551" y="6400353"/>
            <a:ext cx="327026" cy="298451"/>
          </a:xfrm>
          <a:prstGeom prst="rect">
            <a:avLst/>
          </a:prstGeom>
          <a:ln w="12700">
            <a:miter lim="400000"/>
          </a:ln>
        </p:spPr>
      </p:pic>
      <p:sp>
        <p:nvSpPr>
          <p:cNvPr id="1303" name="矩形 102"/>
          <p:cNvSpPr txBox="1"/>
          <p:nvPr/>
        </p:nvSpPr>
        <p:spPr>
          <a:xfrm>
            <a:off x="3285540" y="4269704"/>
            <a:ext cx="402312" cy="39247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b="1" sz="2400">
                <a:solidFill>
                  <a:srgbClr val="FF0000"/>
                </a:solidFill>
              </a:defRPr>
            </a:lvl1pPr>
          </a:lstStyle>
          <a:p>
            <a:pPr/>
            <a:r>
              <a:t>3</a:t>
            </a:r>
          </a:p>
        </p:txBody>
      </p:sp>
      <p:sp>
        <p:nvSpPr>
          <p:cNvPr id="1304" name="矩形 103"/>
          <p:cNvSpPr txBox="1"/>
          <p:nvPr/>
        </p:nvSpPr>
        <p:spPr>
          <a:xfrm>
            <a:off x="3285268" y="6059901"/>
            <a:ext cx="369754" cy="39247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b="1" sz="2400">
                <a:solidFill>
                  <a:srgbClr val="FF0000"/>
                </a:solidFill>
              </a:defRPr>
            </a:lvl1pPr>
          </a:lstStyle>
          <a:p>
            <a:pPr/>
            <a:r>
              <a:t>-3</a:t>
            </a:r>
          </a:p>
        </p:txBody>
      </p:sp>
      <p:sp>
        <p:nvSpPr>
          <p:cNvPr id="1305" name="矩形 104"/>
          <p:cNvSpPr txBox="1"/>
          <p:nvPr/>
        </p:nvSpPr>
        <p:spPr>
          <a:xfrm>
            <a:off x="3268981" y="5186029"/>
            <a:ext cx="436885" cy="39247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b="1" sz="2400">
                <a:solidFill>
                  <a:srgbClr val="FF0000"/>
                </a:solidFill>
              </a:defRPr>
            </a:lvl1pPr>
          </a:lstStyle>
          <a:p>
            <a:pPr/>
            <a:r>
              <a:t>1</a:t>
            </a:r>
          </a:p>
        </p:txBody>
      </p:sp>
      <p:sp>
        <p:nvSpPr>
          <p:cNvPr id="1306" name="矩形 102"/>
          <p:cNvSpPr txBox="1"/>
          <p:nvPr/>
        </p:nvSpPr>
        <p:spPr>
          <a:xfrm>
            <a:off x="4729302" y="4280256"/>
            <a:ext cx="721535" cy="39247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b="1" sz="2400">
                <a:solidFill>
                  <a:srgbClr val="FF0000"/>
                </a:solidFill>
              </a:defRPr>
            </a:lvl1pPr>
          </a:lstStyle>
          <a:p>
            <a:pPr/>
            <a:r>
              <a:t>0.95</a:t>
            </a:r>
          </a:p>
        </p:txBody>
      </p:sp>
      <p:sp>
        <p:nvSpPr>
          <p:cNvPr id="1307" name="矩形 103"/>
          <p:cNvSpPr txBox="1"/>
          <p:nvPr/>
        </p:nvSpPr>
        <p:spPr>
          <a:xfrm>
            <a:off x="4700914" y="6087914"/>
            <a:ext cx="718055" cy="39247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b="1" sz="2400">
                <a:solidFill>
                  <a:srgbClr val="FF0000"/>
                </a:solidFill>
              </a:defRPr>
            </a:lvl1pPr>
          </a:lstStyle>
          <a:p>
            <a:pPr/>
            <a:r>
              <a:t>0.05</a:t>
            </a:r>
          </a:p>
        </p:txBody>
      </p:sp>
      <p:sp>
        <p:nvSpPr>
          <p:cNvPr id="1308" name="矩形 104"/>
          <p:cNvSpPr txBox="1"/>
          <p:nvPr/>
        </p:nvSpPr>
        <p:spPr>
          <a:xfrm>
            <a:off x="4680875" y="5226694"/>
            <a:ext cx="738094" cy="39247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b="1" sz="2400">
                <a:solidFill>
                  <a:srgbClr val="FF0000"/>
                </a:solidFill>
              </a:defRPr>
            </a:lvl1pPr>
          </a:lstStyle>
          <a:p>
            <a:pPr/>
            <a:r>
              <a:t>0.73</a:t>
            </a:r>
          </a:p>
        </p:txBody>
      </p:sp>
    </p:spTree>
  </p:cSld>
  <p:clrMapOvr>
    <a:masterClrMapping/>
  </p:clrMapOvr>
  <p:transition xmlns:p14="http://schemas.microsoft.com/office/powerpoint/2010/main" spd="med" advClick="1"/>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10" name="TextBox 3"/>
          <p:cNvSpPr txBox="1"/>
          <p:nvPr>
            <p:ph type="sldNum" sz="quarter" idx="2"/>
          </p:nvPr>
        </p:nvSpPr>
        <p:spPr>
          <a:xfrm>
            <a:off x="9760731" y="7458470"/>
            <a:ext cx="258625" cy="24830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311" name="Title 1"/>
          <p:cNvSpPr txBox="1"/>
          <p:nvPr>
            <p:ph type="title"/>
          </p:nvPr>
        </p:nvSpPr>
        <p:spPr>
          <a:prstGeom prst="rect">
            <a:avLst/>
          </a:prstGeom>
        </p:spPr>
        <p:txBody>
          <a:bodyPr/>
          <a:lstStyle/>
          <a:p>
            <a:pPr/>
            <a:r>
              <a:t>Softmax Layer</a:t>
            </a:r>
          </a:p>
        </p:txBody>
      </p:sp>
      <p:sp>
        <p:nvSpPr>
          <p:cNvPr id="1312" name="Content Placeholder 2"/>
          <p:cNvSpPr txBox="1"/>
          <p:nvPr>
            <p:ph type="body" idx="1"/>
          </p:nvPr>
        </p:nvSpPr>
        <p:spPr>
          <a:xfrm>
            <a:off x="276673" y="2090802"/>
            <a:ext cx="6882184" cy="5367668"/>
          </a:xfrm>
          <a:prstGeom prst="rect">
            <a:avLst/>
          </a:prstGeom>
        </p:spPr>
        <p:txBody>
          <a:bodyPr/>
          <a:lstStyle/>
          <a:p>
            <a:pPr/>
            <a:r>
              <a:t>The </a:t>
            </a:r>
            <a:r>
              <a:rPr>
                <a:solidFill>
                  <a:srgbClr val="FF0000"/>
                </a:solidFill>
              </a:rPr>
              <a:t>softmax layer </a:t>
            </a:r>
            <a:r>
              <a:t>applies softmax activations to output a probability value in the range [0, 1]</a:t>
            </a:r>
          </a:p>
          <a:p>
            <a:pPr lvl="1" marL="631825" indent="-227013">
              <a:buFontTx/>
              <a:defRPr sz="1800"/>
            </a:pPr>
            <a:r>
              <a:t>The values </a:t>
            </a:r>
            <a:r>
              <a:rPr i="1"/>
              <a:t>z</a:t>
            </a:r>
            <a:r>
              <a:t> inputted to the softmax layer are referred to as </a:t>
            </a:r>
            <a:r>
              <a:rPr b="1" i="1">
                <a:solidFill>
                  <a:srgbClr val="0070C0"/>
                </a:solidFill>
              </a:rPr>
              <a:t>logits</a:t>
            </a:r>
          </a:p>
        </p:txBody>
      </p:sp>
      <p:sp>
        <p:nvSpPr>
          <p:cNvPr id="1313" name="Content Placeholder 64"/>
          <p:cNvSpPr txBox="1"/>
          <p:nvPr/>
        </p:nvSpPr>
        <p:spPr>
          <a:xfrm>
            <a:off x="322392" y="1509936"/>
            <a:ext cx="6101248" cy="350294"/>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defTabSz="914322">
              <a:spcBef>
                <a:spcPts val="300"/>
              </a:spcBef>
              <a:defRPr i="1" sz="1400">
                <a:latin typeface="Arial"/>
                <a:ea typeface="Arial"/>
                <a:cs typeface="Arial"/>
                <a:sym typeface="Arial"/>
              </a:defRPr>
            </a:lvl1pPr>
          </a:lstStyle>
          <a:p>
            <a:pPr/>
            <a:r>
              <a:t>Introduction to Neural Networks</a:t>
            </a:r>
          </a:p>
        </p:txBody>
      </p:sp>
      <p:sp>
        <p:nvSpPr>
          <p:cNvPr id="1314" name="矩形 22"/>
          <p:cNvSpPr/>
          <p:nvPr/>
        </p:nvSpPr>
        <p:spPr>
          <a:xfrm>
            <a:off x="1376955" y="3820736"/>
            <a:ext cx="5556352" cy="3524251"/>
          </a:xfrm>
          <a:prstGeom prst="rect">
            <a:avLst/>
          </a:prstGeom>
          <a:solidFill>
            <a:srgbClr val="95B3D7"/>
          </a:solidFill>
          <a:ln w="25400">
            <a:solidFill>
              <a:srgbClr val="3A5E8A"/>
            </a:solidFill>
          </a:ln>
        </p:spPr>
        <p:txBody>
          <a:bodyPr lIns="45719" rIns="45719" anchor="ctr"/>
          <a:lstStyle/>
          <a:p>
            <a:pPr algn="ctr">
              <a:defRPr>
                <a:solidFill>
                  <a:srgbClr val="FFFFFF"/>
                </a:solidFill>
              </a:defRPr>
            </a:pPr>
          </a:p>
        </p:txBody>
      </p:sp>
      <p:sp>
        <p:nvSpPr>
          <p:cNvPr id="1315" name="直線單箭頭接點 11"/>
          <p:cNvSpPr/>
          <p:nvPr/>
        </p:nvSpPr>
        <p:spPr>
          <a:xfrm>
            <a:off x="1068867" y="5193131"/>
            <a:ext cx="630001" cy="1"/>
          </a:xfrm>
          <a:prstGeom prst="line">
            <a:avLst/>
          </a:prstGeom>
          <a:ln w="57150">
            <a:solidFill>
              <a:srgbClr val="000000"/>
            </a:solidFill>
            <a:tailEnd type="triangle"/>
          </a:ln>
        </p:spPr>
        <p:txBody>
          <a:bodyPr lIns="45719" rIns="45719"/>
          <a:lstStyle/>
          <a:p>
            <a:pPr/>
          </a:p>
        </p:txBody>
      </p:sp>
      <p:sp>
        <p:nvSpPr>
          <p:cNvPr id="1316" name="直線單箭頭接點 12"/>
          <p:cNvSpPr/>
          <p:nvPr/>
        </p:nvSpPr>
        <p:spPr>
          <a:xfrm>
            <a:off x="1068867" y="6079056"/>
            <a:ext cx="630001" cy="1"/>
          </a:xfrm>
          <a:prstGeom prst="line">
            <a:avLst/>
          </a:prstGeom>
          <a:ln w="57150">
            <a:solidFill>
              <a:srgbClr val="000000"/>
            </a:solidFill>
            <a:tailEnd type="triangle"/>
          </a:ln>
        </p:spPr>
        <p:txBody>
          <a:bodyPr lIns="45719" rIns="45719"/>
          <a:lstStyle/>
          <a:p>
            <a:pPr/>
          </a:p>
        </p:txBody>
      </p:sp>
      <p:sp>
        <p:nvSpPr>
          <p:cNvPr id="1317" name="直線單箭頭接點 10"/>
          <p:cNvSpPr/>
          <p:nvPr/>
        </p:nvSpPr>
        <p:spPr>
          <a:xfrm>
            <a:off x="1068867" y="4305151"/>
            <a:ext cx="630001" cy="1"/>
          </a:xfrm>
          <a:prstGeom prst="line">
            <a:avLst/>
          </a:prstGeom>
          <a:ln w="57150">
            <a:solidFill>
              <a:srgbClr val="000000"/>
            </a:solidFill>
            <a:tailEnd type="triangle"/>
          </a:ln>
        </p:spPr>
        <p:txBody>
          <a:bodyPr lIns="45719" rIns="45719"/>
          <a:lstStyle/>
          <a:p>
            <a:pPr/>
          </a:p>
        </p:txBody>
      </p:sp>
      <p:sp>
        <p:nvSpPr>
          <p:cNvPr id="1318" name="橢圓 6"/>
          <p:cNvSpPr/>
          <p:nvPr/>
        </p:nvSpPr>
        <p:spPr>
          <a:xfrm>
            <a:off x="1702960" y="4007608"/>
            <a:ext cx="595087" cy="595087"/>
          </a:xfrm>
          <a:prstGeom prst="ellipse">
            <a:avLst/>
          </a:prstGeom>
          <a:solidFill>
            <a:schemeClr val="accent4"/>
          </a:solidFill>
          <a:ln w="25400">
            <a:solidFill>
              <a:srgbClr val="5D4976"/>
            </a:solidFill>
          </a:ln>
        </p:spPr>
        <p:txBody>
          <a:bodyPr lIns="45719" rIns="45719" anchor="ctr"/>
          <a:lstStyle/>
          <a:p>
            <a:pPr algn="ctr">
              <a:defRPr>
                <a:solidFill>
                  <a:srgbClr val="FFFFFF"/>
                </a:solidFill>
              </a:defRPr>
            </a:pPr>
          </a:p>
        </p:txBody>
      </p:sp>
      <p:sp>
        <p:nvSpPr>
          <p:cNvPr id="1319" name="橢圓 7"/>
          <p:cNvSpPr/>
          <p:nvPr/>
        </p:nvSpPr>
        <p:spPr>
          <a:xfrm>
            <a:off x="1702960" y="4895588"/>
            <a:ext cx="595087" cy="595087"/>
          </a:xfrm>
          <a:prstGeom prst="ellipse">
            <a:avLst/>
          </a:prstGeom>
          <a:solidFill>
            <a:schemeClr val="accent4"/>
          </a:solidFill>
          <a:ln w="25400">
            <a:solidFill>
              <a:srgbClr val="5D4976"/>
            </a:solidFill>
          </a:ln>
        </p:spPr>
        <p:txBody>
          <a:bodyPr lIns="45719" rIns="45719" anchor="ctr"/>
          <a:lstStyle/>
          <a:p>
            <a:pPr algn="ctr">
              <a:defRPr>
                <a:solidFill>
                  <a:srgbClr val="FFFFFF"/>
                </a:solidFill>
              </a:defRPr>
            </a:pPr>
          </a:p>
        </p:txBody>
      </p:sp>
      <p:sp>
        <p:nvSpPr>
          <p:cNvPr id="1320" name="橢圓 8"/>
          <p:cNvSpPr/>
          <p:nvPr/>
        </p:nvSpPr>
        <p:spPr>
          <a:xfrm>
            <a:off x="1702960" y="5781514"/>
            <a:ext cx="595087" cy="595087"/>
          </a:xfrm>
          <a:prstGeom prst="ellipse">
            <a:avLst/>
          </a:prstGeom>
          <a:solidFill>
            <a:schemeClr val="accent4"/>
          </a:solidFill>
          <a:ln w="25400">
            <a:solidFill>
              <a:srgbClr val="5D4976"/>
            </a:solidFill>
          </a:ln>
        </p:spPr>
        <p:txBody>
          <a:bodyPr lIns="45719" rIns="45719" anchor="ctr"/>
          <a:lstStyle/>
          <a:p>
            <a:pPr algn="ctr">
              <a:defRPr>
                <a:solidFill>
                  <a:srgbClr val="FFFFFF"/>
                </a:solidFill>
              </a:defRPr>
            </a:pPr>
          </a:p>
        </p:txBody>
      </p:sp>
      <p:pic>
        <p:nvPicPr>
          <p:cNvPr id="1321" name="Object 12" descr="Object 12"/>
          <p:cNvPicPr>
            <a:picLocks noChangeAspect="1"/>
          </p:cNvPicPr>
          <p:nvPr/>
        </p:nvPicPr>
        <p:blipFill>
          <a:blip r:embed="rId2">
            <a:extLst/>
          </a:blip>
          <a:stretch>
            <a:fillRect/>
          </a:stretch>
        </p:blipFill>
        <p:spPr>
          <a:xfrm>
            <a:off x="743645" y="4046125"/>
            <a:ext cx="352426" cy="487364"/>
          </a:xfrm>
          <a:prstGeom prst="rect">
            <a:avLst/>
          </a:prstGeom>
          <a:ln w="12700">
            <a:miter lim="400000"/>
          </a:ln>
        </p:spPr>
      </p:pic>
      <p:pic>
        <p:nvPicPr>
          <p:cNvPr id="1322" name="Object 12" descr="Object 12"/>
          <p:cNvPicPr>
            <a:picLocks noChangeAspect="1"/>
          </p:cNvPicPr>
          <p:nvPr/>
        </p:nvPicPr>
        <p:blipFill>
          <a:blip r:embed="rId3">
            <a:extLst/>
          </a:blip>
          <a:stretch>
            <a:fillRect/>
          </a:stretch>
        </p:blipFill>
        <p:spPr>
          <a:xfrm>
            <a:off x="708720" y="4933539"/>
            <a:ext cx="352426" cy="487363"/>
          </a:xfrm>
          <a:prstGeom prst="rect">
            <a:avLst/>
          </a:prstGeom>
          <a:ln w="12700">
            <a:miter lim="400000"/>
          </a:ln>
        </p:spPr>
      </p:pic>
      <p:pic>
        <p:nvPicPr>
          <p:cNvPr id="1323" name="Object 12" descr="Object 12"/>
          <p:cNvPicPr>
            <a:picLocks noChangeAspect="1"/>
          </p:cNvPicPr>
          <p:nvPr/>
        </p:nvPicPr>
        <p:blipFill>
          <a:blip r:embed="rId4">
            <a:extLst/>
          </a:blip>
          <a:stretch>
            <a:fillRect/>
          </a:stretch>
        </p:blipFill>
        <p:spPr>
          <a:xfrm>
            <a:off x="742056" y="5781264"/>
            <a:ext cx="352426" cy="514351"/>
          </a:xfrm>
          <a:prstGeom prst="rect">
            <a:avLst/>
          </a:prstGeom>
          <a:ln w="12700">
            <a:miter lim="400000"/>
          </a:ln>
        </p:spPr>
      </p:pic>
      <p:sp>
        <p:nvSpPr>
          <p:cNvPr id="1324" name="文字方塊 3"/>
          <p:cNvSpPr txBox="1"/>
          <p:nvPr/>
        </p:nvSpPr>
        <p:spPr>
          <a:xfrm>
            <a:off x="3345314" y="3310135"/>
            <a:ext cx="3523118" cy="39247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b="1" i="1" sz="2400" u="sng"/>
            </a:lvl1pPr>
          </a:lstStyle>
          <a:p>
            <a:pPr/>
            <a:r>
              <a:t>A Softmax Layer</a:t>
            </a:r>
          </a:p>
        </p:txBody>
      </p:sp>
      <p:pic>
        <p:nvPicPr>
          <p:cNvPr id="1325" name="Object 12" descr="Object 12"/>
          <p:cNvPicPr>
            <a:picLocks noChangeAspect="1"/>
          </p:cNvPicPr>
          <p:nvPr/>
        </p:nvPicPr>
        <p:blipFill>
          <a:blip r:embed="rId5">
            <a:extLst/>
          </a:blip>
          <a:stretch>
            <a:fillRect/>
          </a:stretch>
        </p:blipFill>
        <p:spPr>
          <a:xfrm>
            <a:off x="1888016" y="4174749"/>
            <a:ext cx="242889" cy="298451"/>
          </a:xfrm>
          <a:prstGeom prst="rect">
            <a:avLst/>
          </a:prstGeom>
          <a:ln w="12700">
            <a:miter lim="400000"/>
          </a:ln>
        </p:spPr>
      </p:pic>
      <p:pic>
        <p:nvPicPr>
          <p:cNvPr id="1326" name="Object 12" descr="Object 12"/>
          <p:cNvPicPr>
            <a:picLocks noChangeAspect="1"/>
          </p:cNvPicPr>
          <p:nvPr/>
        </p:nvPicPr>
        <p:blipFill>
          <a:blip r:embed="rId6">
            <a:extLst/>
          </a:blip>
          <a:stretch>
            <a:fillRect/>
          </a:stretch>
        </p:blipFill>
        <p:spPr>
          <a:xfrm>
            <a:off x="1878491" y="5065336"/>
            <a:ext cx="244476" cy="298451"/>
          </a:xfrm>
          <a:prstGeom prst="rect">
            <a:avLst/>
          </a:prstGeom>
          <a:ln w="12700">
            <a:miter lim="400000"/>
          </a:ln>
        </p:spPr>
      </p:pic>
      <p:pic>
        <p:nvPicPr>
          <p:cNvPr id="1327" name="Object 12" descr="Object 12"/>
          <p:cNvPicPr>
            <a:picLocks noChangeAspect="1"/>
          </p:cNvPicPr>
          <p:nvPr/>
        </p:nvPicPr>
        <p:blipFill>
          <a:blip r:embed="rId7">
            <a:extLst/>
          </a:blip>
          <a:stretch>
            <a:fillRect/>
          </a:stretch>
        </p:blipFill>
        <p:spPr>
          <a:xfrm>
            <a:off x="1910241" y="5938461"/>
            <a:ext cx="244476" cy="298451"/>
          </a:xfrm>
          <a:prstGeom prst="rect">
            <a:avLst/>
          </a:prstGeom>
          <a:ln w="12700">
            <a:miter lim="400000"/>
          </a:ln>
        </p:spPr>
      </p:pic>
      <p:sp>
        <p:nvSpPr>
          <p:cNvPr id="1328" name="直線單箭頭接點 43"/>
          <p:cNvSpPr/>
          <p:nvPr/>
        </p:nvSpPr>
        <p:spPr>
          <a:xfrm flipV="1">
            <a:off x="2298045" y="5193132"/>
            <a:ext cx="1182914" cy="2"/>
          </a:xfrm>
          <a:prstGeom prst="line">
            <a:avLst/>
          </a:prstGeom>
          <a:ln w="57150">
            <a:solidFill>
              <a:srgbClr val="000000"/>
            </a:solidFill>
            <a:tailEnd type="triangle"/>
          </a:ln>
        </p:spPr>
        <p:txBody>
          <a:bodyPr lIns="45719" rIns="45719"/>
          <a:lstStyle/>
          <a:p>
            <a:pPr/>
          </a:p>
        </p:txBody>
      </p:sp>
      <p:sp>
        <p:nvSpPr>
          <p:cNvPr id="1329" name="直線單箭頭接點 44"/>
          <p:cNvSpPr/>
          <p:nvPr/>
        </p:nvSpPr>
        <p:spPr>
          <a:xfrm>
            <a:off x="2298045" y="6079056"/>
            <a:ext cx="1735364" cy="1"/>
          </a:xfrm>
          <a:prstGeom prst="line">
            <a:avLst/>
          </a:prstGeom>
          <a:ln w="57150">
            <a:solidFill>
              <a:srgbClr val="000000"/>
            </a:solidFill>
            <a:tailEnd type="triangle"/>
          </a:ln>
        </p:spPr>
        <p:txBody>
          <a:bodyPr lIns="45719" rIns="45719"/>
          <a:lstStyle/>
          <a:p>
            <a:pPr/>
          </a:p>
        </p:txBody>
      </p:sp>
      <p:sp>
        <p:nvSpPr>
          <p:cNvPr id="1330" name="直線單箭頭接點 45"/>
          <p:cNvSpPr/>
          <p:nvPr/>
        </p:nvSpPr>
        <p:spPr>
          <a:xfrm>
            <a:off x="2298045" y="4305151"/>
            <a:ext cx="504372" cy="1"/>
          </a:xfrm>
          <a:prstGeom prst="line">
            <a:avLst/>
          </a:prstGeom>
          <a:ln w="57150">
            <a:solidFill>
              <a:srgbClr val="000000"/>
            </a:solidFill>
            <a:tailEnd type="triangle"/>
          </a:ln>
        </p:spPr>
        <p:txBody>
          <a:bodyPr lIns="45719" rIns="45719"/>
          <a:lstStyle/>
          <a:p>
            <a:pPr/>
          </a:p>
        </p:txBody>
      </p:sp>
      <p:pic>
        <p:nvPicPr>
          <p:cNvPr id="1331" name="Object 12" descr="Object 12"/>
          <p:cNvPicPr>
            <a:picLocks noChangeAspect="1"/>
          </p:cNvPicPr>
          <p:nvPr/>
        </p:nvPicPr>
        <p:blipFill>
          <a:blip r:embed="rId8">
            <a:extLst/>
          </a:blip>
          <a:stretch>
            <a:fillRect/>
          </a:stretch>
        </p:blipFill>
        <p:spPr>
          <a:xfrm>
            <a:off x="2867719" y="3965164"/>
            <a:ext cx="433388" cy="487363"/>
          </a:xfrm>
          <a:prstGeom prst="rect">
            <a:avLst/>
          </a:prstGeom>
          <a:ln w="12700">
            <a:miter lim="400000"/>
          </a:ln>
        </p:spPr>
      </p:pic>
      <p:pic>
        <p:nvPicPr>
          <p:cNvPr id="1332" name="Object 12" descr="Object 12"/>
          <p:cNvPicPr>
            <a:picLocks noChangeAspect="1"/>
          </p:cNvPicPr>
          <p:nvPr/>
        </p:nvPicPr>
        <p:blipFill>
          <a:blip r:embed="rId9">
            <a:extLst/>
          </a:blip>
          <a:stretch>
            <a:fillRect/>
          </a:stretch>
        </p:blipFill>
        <p:spPr>
          <a:xfrm>
            <a:off x="3585269" y="4906550"/>
            <a:ext cx="433388" cy="487364"/>
          </a:xfrm>
          <a:prstGeom prst="rect">
            <a:avLst/>
          </a:prstGeom>
          <a:ln w="12700">
            <a:miter lim="400000"/>
          </a:ln>
        </p:spPr>
      </p:pic>
      <p:pic>
        <p:nvPicPr>
          <p:cNvPr id="1333" name="Object 12" descr="Object 12"/>
          <p:cNvPicPr>
            <a:picLocks noChangeAspect="1"/>
          </p:cNvPicPr>
          <p:nvPr/>
        </p:nvPicPr>
        <p:blipFill>
          <a:blip r:embed="rId10">
            <a:extLst/>
          </a:blip>
          <a:stretch>
            <a:fillRect/>
          </a:stretch>
        </p:blipFill>
        <p:spPr>
          <a:xfrm>
            <a:off x="4128194" y="5790789"/>
            <a:ext cx="433388" cy="487363"/>
          </a:xfrm>
          <a:prstGeom prst="rect">
            <a:avLst/>
          </a:prstGeom>
          <a:ln w="12700">
            <a:miter lim="400000"/>
          </a:ln>
        </p:spPr>
      </p:pic>
      <p:grpSp>
        <p:nvGrpSpPr>
          <p:cNvPr id="1336" name="群組 26"/>
          <p:cNvGrpSpPr/>
          <p:nvPr/>
        </p:nvGrpSpPr>
        <p:grpSpPr>
          <a:xfrm>
            <a:off x="3435910" y="6612181"/>
            <a:ext cx="520320" cy="520320"/>
            <a:chOff x="0" y="0"/>
            <a:chExt cx="520319" cy="520319"/>
          </a:xfrm>
        </p:grpSpPr>
        <p:sp>
          <p:nvSpPr>
            <p:cNvPr id="1334" name="矩形 27"/>
            <p:cNvSpPr/>
            <p:nvPr/>
          </p:nvSpPr>
          <p:spPr>
            <a:xfrm>
              <a:off x="-1" y="-1"/>
              <a:ext cx="520321" cy="520321"/>
            </a:xfrm>
            <a:prstGeom prst="rect">
              <a:avLst/>
            </a:prstGeom>
            <a:gradFill flip="none" rotWithShape="1">
              <a:gsLst>
                <a:gs pos="0">
                  <a:schemeClr val="accent3">
                    <a:hueOff val="263624"/>
                    <a:satOff val="55948"/>
                    <a:lumOff val="27907"/>
                  </a:schemeClr>
                </a:gs>
                <a:gs pos="35000">
                  <a:srgbClr val="E4FDBF"/>
                </a:gs>
                <a:gs pos="100000">
                  <a:schemeClr val="accent3">
                    <a:hueOff val="321486"/>
                    <a:satOff val="58119"/>
                    <a:lumOff val="40966"/>
                  </a:schemeClr>
                </a:gs>
              </a:gsLst>
              <a:lin ang="16200000" scaled="0"/>
            </a:gradFill>
            <a:ln w="9525" cap="flat">
              <a:solidFill>
                <a:srgbClr val="98B955"/>
              </a:solidFill>
              <a:prstDash val="solid"/>
              <a:round/>
            </a:ln>
            <a:effectLst>
              <a:outerShdw sx="100000" sy="100000" kx="0" ky="0" algn="b" rotWithShape="0" blurRad="38100" dist="20000" dir="5400000">
                <a:srgbClr val="000000">
                  <a:alpha val="38000"/>
                </a:srgbClr>
              </a:outerShdw>
            </a:effectLst>
          </p:spPr>
          <p:txBody>
            <a:bodyPr wrap="square" lIns="45719" tIns="45719" rIns="45719" bIns="45719" numCol="1" anchor="ctr">
              <a:noAutofit/>
            </a:bodyPr>
            <a:lstStyle/>
            <a:p>
              <a:pPr algn="ctr"/>
            </a:p>
          </p:txBody>
        </p:sp>
        <p:pic>
          <p:nvPicPr>
            <p:cNvPr id="1335" name="Object 12" descr="Object 12"/>
            <p:cNvPicPr>
              <a:picLocks noChangeAspect="1"/>
            </p:cNvPicPr>
            <p:nvPr/>
          </p:nvPicPr>
          <p:blipFill>
            <a:blip r:embed="rId11">
              <a:extLst/>
            </a:blip>
            <a:stretch>
              <a:fillRect/>
            </a:stretch>
          </p:blipFill>
          <p:spPr>
            <a:xfrm>
              <a:off x="92477" y="37927"/>
              <a:ext cx="385764" cy="387351"/>
            </a:xfrm>
            <a:prstGeom prst="rect">
              <a:avLst/>
            </a:prstGeom>
            <a:ln w="12700" cap="flat">
              <a:noFill/>
              <a:miter lim="400000"/>
            </a:ln>
            <a:effectLst/>
          </p:spPr>
        </p:pic>
      </p:grpSp>
      <p:pic>
        <p:nvPicPr>
          <p:cNvPr id="1337" name="Object 12" descr="Object 12"/>
          <p:cNvPicPr>
            <a:picLocks noChangeAspect="1"/>
          </p:cNvPicPr>
          <p:nvPr/>
        </p:nvPicPr>
        <p:blipFill>
          <a:blip r:embed="rId12">
            <a:extLst/>
          </a:blip>
          <a:stretch>
            <a:fillRect/>
          </a:stretch>
        </p:blipFill>
        <p:spPr>
          <a:xfrm>
            <a:off x="7366695" y="3844514"/>
            <a:ext cx="2032001" cy="947738"/>
          </a:xfrm>
          <a:prstGeom prst="rect">
            <a:avLst/>
          </a:prstGeom>
          <a:ln w="12700">
            <a:miter lim="400000"/>
          </a:ln>
        </p:spPr>
      </p:pic>
      <p:pic>
        <p:nvPicPr>
          <p:cNvPr id="1338" name="Object 12" descr="Object 12"/>
          <p:cNvPicPr>
            <a:picLocks noChangeAspect="1"/>
          </p:cNvPicPr>
          <p:nvPr/>
        </p:nvPicPr>
        <p:blipFill>
          <a:blip r:embed="rId13">
            <a:extLst/>
          </a:blip>
          <a:stretch>
            <a:fillRect/>
          </a:stretch>
        </p:blipFill>
        <p:spPr>
          <a:xfrm>
            <a:off x="4017069" y="6403564"/>
            <a:ext cx="868363" cy="949326"/>
          </a:xfrm>
          <a:prstGeom prst="rect">
            <a:avLst/>
          </a:prstGeom>
          <a:ln w="12700">
            <a:miter lim="400000"/>
          </a:ln>
        </p:spPr>
      </p:pic>
      <p:grpSp>
        <p:nvGrpSpPr>
          <p:cNvPr id="1341" name="群組 39"/>
          <p:cNvGrpSpPr/>
          <p:nvPr/>
        </p:nvGrpSpPr>
        <p:grpSpPr>
          <a:xfrm>
            <a:off x="4984887" y="4069545"/>
            <a:ext cx="520320" cy="520320"/>
            <a:chOff x="0" y="0"/>
            <a:chExt cx="520319" cy="520319"/>
          </a:xfrm>
        </p:grpSpPr>
        <p:sp>
          <p:nvSpPr>
            <p:cNvPr id="1339" name="矩形 49"/>
            <p:cNvSpPr/>
            <p:nvPr/>
          </p:nvSpPr>
          <p:spPr>
            <a:xfrm>
              <a:off x="-1" y="-1"/>
              <a:ext cx="520321" cy="520321"/>
            </a:xfrm>
            <a:prstGeom prst="rect">
              <a:avLst/>
            </a:prstGeom>
            <a:gradFill flip="none" rotWithShape="1">
              <a:gsLst>
                <a:gs pos="0">
                  <a:schemeClr val="accent3">
                    <a:hueOff val="263624"/>
                    <a:satOff val="55948"/>
                    <a:lumOff val="27907"/>
                  </a:schemeClr>
                </a:gs>
                <a:gs pos="35000">
                  <a:srgbClr val="E4FDBF"/>
                </a:gs>
                <a:gs pos="100000">
                  <a:schemeClr val="accent3">
                    <a:hueOff val="321486"/>
                    <a:satOff val="58119"/>
                    <a:lumOff val="40966"/>
                  </a:schemeClr>
                </a:gs>
              </a:gsLst>
              <a:lin ang="16200000" scaled="0"/>
            </a:gradFill>
            <a:ln w="9525" cap="flat">
              <a:solidFill>
                <a:srgbClr val="98B955"/>
              </a:solidFill>
              <a:prstDash val="solid"/>
              <a:round/>
            </a:ln>
            <a:effectLst>
              <a:outerShdw sx="100000" sy="100000" kx="0" ky="0" algn="b" rotWithShape="0" blurRad="38100" dist="20000" dir="5400000">
                <a:srgbClr val="000000">
                  <a:alpha val="38000"/>
                </a:srgbClr>
              </a:outerShdw>
            </a:effectLst>
          </p:spPr>
          <p:txBody>
            <a:bodyPr wrap="square" lIns="45719" tIns="45719" rIns="45719" bIns="45719" numCol="1" anchor="ctr">
              <a:noAutofit/>
            </a:bodyPr>
            <a:lstStyle/>
            <a:p>
              <a:pPr algn="ctr"/>
            </a:p>
          </p:txBody>
        </p:sp>
        <p:pic>
          <p:nvPicPr>
            <p:cNvPr id="1340" name="Object 12" descr="Object 12"/>
            <p:cNvPicPr>
              <a:picLocks noChangeAspect="1"/>
            </p:cNvPicPr>
            <p:nvPr/>
          </p:nvPicPr>
          <p:blipFill>
            <a:blip r:embed="rId14">
              <a:extLst/>
            </a:blip>
            <a:stretch>
              <a:fillRect/>
            </a:stretch>
          </p:blipFill>
          <p:spPr>
            <a:xfrm>
              <a:off x="109562" y="55373"/>
              <a:ext cx="350839" cy="352426"/>
            </a:xfrm>
            <a:prstGeom prst="rect">
              <a:avLst/>
            </a:prstGeom>
            <a:ln w="12700" cap="flat">
              <a:noFill/>
              <a:miter lim="400000"/>
            </a:ln>
            <a:effectLst/>
          </p:spPr>
        </p:pic>
      </p:grpSp>
      <p:grpSp>
        <p:nvGrpSpPr>
          <p:cNvPr id="1344" name="群組 51"/>
          <p:cNvGrpSpPr/>
          <p:nvPr/>
        </p:nvGrpSpPr>
        <p:grpSpPr>
          <a:xfrm>
            <a:off x="5633501" y="4972325"/>
            <a:ext cx="520320" cy="520320"/>
            <a:chOff x="0" y="0"/>
            <a:chExt cx="520319" cy="520319"/>
          </a:xfrm>
        </p:grpSpPr>
        <p:sp>
          <p:nvSpPr>
            <p:cNvPr id="1342" name="矩形 52"/>
            <p:cNvSpPr/>
            <p:nvPr/>
          </p:nvSpPr>
          <p:spPr>
            <a:xfrm>
              <a:off x="-1" y="-1"/>
              <a:ext cx="520321" cy="520321"/>
            </a:xfrm>
            <a:prstGeom prst="rect">
              <a:avLst/>
            </a:prstGeom>
            <a:gradFill flip="none" rotWithShape="1">
              <a:gsLst>
                <a:gs pos="0">
                  <a:schemeClr val="accent3">
                    <a:hueOff val="263624"/>
                    <a:satOff val="55948"/>
                    <a:lumOff val="27907"/>
                  </a:schemeClr>
                </a:gs>
                <a:gs pos="35000">
                  <a:srgbClr val="E4FDBF"/>
                </a:gs>
                <a:gs pos="100000">
                  <a:schemeClr val="accent3">
                    <a:hueOff val="321486"/>
                    <a:satOff val="58119"/>
                    <a:lumOff val="40966"/>
                  </a:schemeClr>
                </a:gs>
              </a:gsLst>
              <a:lin ang="16200000" scaled="0"/>
            </a:gradFill>
            <a:ln w="9525" cap="flat">
              <a:solidFill>
                <a:srgbClr val="98B955"/>
              </a:solidFill>
              <a:prstDash val="solid"/>
              <a:round/>
            </a:ln>
            <a:effectLst>
              <a:outerShdw sx="100000" sy="100000" kx="0" ky="0" algn="b" rotWithShape="0" blurRad="38100" dist="20000" dir="5400000">
                <a:srgbClr val="000000">
                  <a:alpha val="38000"/>
                </a:srgbClr>
              </a:outerShdw>
            </a:effectLst>
          </p:spPr>
          <p:txBody>
            <a:bodyPr wrap="square" lIns="45719" tIns="45719" rIns="45719" bIns="45719" numCol="1" anchor="ctr">
              <a:noAutofit/>
            </a:bodyPr>
            <a:lstStyle/>
            <a:p>
              <a:pPr algn="ctr"/>
            </a:p>
          </p:txBody>
        </p:sp>
        <p:pic>
          <p:nvPicPr>
            <p:cNvPr id="1343" name="Object 12" descr="Object 12"/>
            <p:cNvPicPr>
              <a:picLocks noChangeAspect="1"/>
            </p:cNvPicPr>
            <p:nvPr/>
          </p:nvPicPr>
          <p:blipFill>
            <a:blip r:embed="rId15">
              <a:extLst/>
            </a:blip>
            <a:stretch>
              <a:fillRect/>
            </a:stretch>
          </p:blipFill>
          <p:spPr>
            <a:xfrm>
              <a:off x="110327" y="56166"/>
              <a:ext cx="349251" cy="352426"/>
            </a:xfrm>
            <a:prstGeom prst="rect">
              <a:avLst/>
            </a:prstGeom>
            <a:ln w="12700" cap="flat">
              <a:noFill/>
              <a:miter lim="400000"/>
            </a:ln>
            <a:effectLst/>
          </p:spPr>
        </p:pic>
      </p:grpSp>
      <p:grpSp>
        <p:nvGrpSpPr>
          <p:cNvPr id="1347" name="群組 54"/>
          <p:cNvGrpSpPr/>
          <p:nvPr/>
        </p:nvGrpSpPr>
        <p:grpSpPr>
          <a:xfrm>
            <a:off x="6289611" y="5874765"/>
            <a:ext cx="520320" cy="520320"/>
            <a:chOff x="0" y="0"/>
            <a:chExt cx="520319" cy="520319"/>
          </a:xfrm>
        </p:grpSpPr>
        <p:sp>
          <p:nvSpPr>
            <p:cNvPr id="1345" name="矩形 55"/>
            <p:cNvSpPr/>
            <p:nvPr/>
          </p:nvSpPr>
          <p:spPr>
            <a:xfrm>
              <a:off x="-1" y="-1"/>
              <a:ext cx="520321" cy="520321"/>
            </a:xfrm>
            <a:prstGeom prst="rect">
              <a:avLst/>
            </a:prstGeom>
            <a:gradFill flip="none" rotWithShape="1">
              <a:gsLst>
                <a:gs pos="0">
                  <a:schemeClr val="accent3">
                    <a:hueOff val="263624"/>
                    <a:satOff val="55948"/>
                    <a:lumOff val="27907"/>
                  </a:schemeClr>
                </a:gs>
                <a:gs pos="35000">
                  <a:srgbClr val="E4FDBF"/>
                </a:gs>
                <a:gs pos="100000">
                  <a:schemeClr val="accent3">
                    <a:hueOff val="321486"/>
                    <a:satOff val="58119"/>
                    <a:lumOff val="40966"/>
                  </a:schemeClr>
                </a:gs>
              </a:gsLst>
              <a:lin ang="16200000" scaled="0"/>
            </a:gradFill>
            <a:ln w="9525" cap="flat">
              <a:solidFill>
                <a:srgbClr val="98B955"/>
              </a:solidFill>
              <a:prstDash val="solid"/>
              <a:round/>
            </a:ln>
            <a:effectLst>
              <a:outerShdw sx="100000" sy="100000" kx="0" ky="0" algn="b" rotWithShape="0" blurRad="38100" dist="20000" dir="5400000">
                <a:srgbClr val="000000">
                  <a:alpha val="38000"/>
                </a:srgbClr>
              </a:outerShdw>
            </a:effectLst>
          </p:spPr>
          <p:txBody>
            <a:bodyPr wrap="square" lIns="45719" tIns="45719" rIns="45719" bIns="45719" numCol="1" anchor="ctr">
              <a:noAutofit/>
            </a:bodyPr>
            <a:lstStyle/>
            <a:p>
              <a:pPr algn="ctr"/>
            </a:p>
          </p:txBody>
        </p:sp>
        <p:pic>
          <p:nvPicPr>
            <p:cNvPr id="1346" name="Object 12" descr="Object 12"/>
            <p:cNvPicPr>
              <a:picLocks noChangeAspect="1"/>
            </p:cNvPicPr>
            <p:nvPr/>
          </p:nvPicPr>
          <p:blipFill>
            <a:blip r:embed="rId16">
              <a:extLst/>
            </a:blip>
            <a:stretch>
              <a:fillRect/>
            </a:stretch>
          </p:blipFill>
          <p:spPr>
            <a:xfrm>
              <a:off x="109351" y="55181"/>
              <a:ext cx="350838" cy="352426"/>
            </a:xfrm>
            <a:prstGeom prst="rect">
              <a:avLst/>
            </a:prstGeom>
            <a:ln w="12700" cap="flat">
              <a:noFill/>
              <a:miter lim="400000"/>
            </a:ln>
            <a:effectLst/>
          </p:spPr>
        </p:pic>
      </p:grpSp>
      <p:sp>
        <p:nvSpPr>
          <p:cNvPr id="1348" name="直線單箭頭接點 57"/>
          <p:cNvSpPr/>
          <p:nvPr/>
        </p:nvSpPr>
        <p:spPr>
          <a:xfrm flipH="1">
            <a:off x="2484010" y="4324201"/>
            <a:ext cx="1" cy="2548141"/>
          </a:xfrm>
          <a:prstGeom prst="line">
            <a:avLst/>
          </a:prstGeom>
          <a:ln w="57150">
            <a:solidFill>
              <a:srgbClr val="FF0000"/>
            </a:solidFill>
          </a:ln>
        </p:spPr>
        <p:txBody>
          <a:bodyPr lIns="45719" rIns="45719"/>
          <a:lstStyle/>
          <a:p>
            <a:pPr/>
          </a:p>
        </p:txBody>
      </p:sp>
      <p:sp>
        <p:nvSpPr>
          <p:cNvPr id="1349" name="直線單箭頭接點 58"/>
          <p:cNvSpPr/>
          <p:nvPr/>
        </p:nvSpPr>
        <p:spPr>
          <a:xfrm>
            <a:off x="2484010" y="6853291"/>
            <a:ext cx="911678" cy="1"/>
          </a:xfrm>
          <a:prstGeom prst="line">
            <a:avLst/>
          </a:prstGeom>
          <a:ln w="57150">
            <a:solidFill>
              <a:srgbClr val="FF0000"/>
            </a:solidFill>
            <a:tailEnd type="triangle"/>
          </a:ln>
        </p:spPr>
        <p:txBody>
          <a:bodyPr lIns="45719" rIns="45719"/>
          <a:lstStyle/>
          <a:p>
            <a:pPr/>
          </a:p>
        </p:txBody>
      </p:sp>
      <p:sp>
        <p:nvSpPr>
          <p:cNvPr id="1350" name="直線單箭頭接點 59"/>
          <p:cNvSpPr/>
          <p:nvPr/>
        </p:nvSpPr>
        <p:spPr>
          <a:xfrm flipH="1">
            <a:off x="2802417" y="5214562"/>
            <a:ext cx="1" cy="1666106"/>
          </a:xfrm>
          <a:prstGeom prst="line">
            <a:avLst/>
          </a:prstGeom>
          <a:ln w="57150">
            <a:solidFill>
              <a:srgbClr val="FF0000"/>
            </a:solidFill>
          </a:ln>
        </p:spPr>
        <p:txBody>
          <a:bodyPr lIns="45719" rIns="45719"/>
          <a:lstStyle/>
          <a:p>
            <a:pPr/>
          </a:p>
        </p:txBody>
      </p:sp>
      <p:sp>
        <p:nvSpPr>
          <p:cNvPr id="1351" name="直線單箭頭接點 60"/>
          <p:cNvSpPr/>
          <p:nvPr/>
        </p:nvSpPr>
        <p:spPr>
          <a:xfrm>
            <a:off x="3085664" y="6079056"/>
            <a:ext cx="1" cy="777876"/>
          </a:xfrm>
          <a:prstGeom prst="line">
            <a:avLst/>
          </a:prstGeom>
          <a:ln w="57150">
            <a:solidFill>
              <a:srgbClr val="FF0000"/>
            </a:solidFill>
          </a:ln>
        </p:spPr>
        <p:txBody>
          <a:bodyPr lIns="45719" rIns="45719"/>
          <a:lstStyle/>
          <a:p>
            <a:pPr/>
          </a:p>
        </p:txBody>
      </p:sp>
      <p:sp>
        <p:nvSpPr>
          <p:cNvPr id="1352" name="直線單箭頭接點 61"/>
          <p:cNvSpPr/>
          <p:nvPr/>
        </p:nvSpPr>
        <p:spPr>
          <a:xfrm>
            <a:off x="3379244" y="4298145"/>
            <a:ext cx="1605644" cy="1"/>
          </a:xfrm>
          <a:prstGeom prst="line">
            <a:avLst/>
          </a:prstGeom>
          <a:ln w="57150">
            <a:solidFill>
              <a:srgbClr val="000000"/>
            </a:solidFill>
            <a:tailEnd type="triangle"/>
          </a:ln>
        </p:spPr>
        <p:txBody>
          <a:bodyPr lIns="45719" rIns="45719"/>
          <a:lstStyle/>
          <a:p>
            <a:pPr/>
          </a:p>
        </p:txBody>
      </p:sp>
      <p:sp>
        <p:nvSpPr>
          <p:cNvPr id="1353" name="直線單箭頭接點 62"/>
          <p:cNvSpPr/>
          <p:nvPr/>
        </p:nvSpPr>
        <p:spPr>
          <a:xfrm>
            <a:off x="4033408" y="5214561"/>
            <a:ext cx="1600093" cy="1"/>
          </a:xfrm>
          <a:prstGeom prst="line">
            <a:avLst/>
          </a:prstGeom>
          <a:ln w="57150">
            <a:solidFill>
              <a:srgbClr val="000000"/>
            </a:solidFill>
            <a:tailEnd type="triangle"/>
          </a:ln>
        </p:spPr>
        <p:txBody>
          <a:bodyPr lIns="45719" rIns="45719"/>
          <a:lstStyle/>
          <a:p>
            <a:pPr/>
          </a:p>
        </p:txBody>
      </p:sp>
      <p:sp>
        <p:nvSpPr>
          <p:cNvPr id="1354" name="直線單箭頭接點 70"/>
          <p:cNvSpPr/>
          <p:nvPr/>
        </p:nvSpPr>
        <p:spPr>
          <a:xfrm>
            <a:off x="5515626" y="4304924"/>
            <a:ext cx="1755882" cy="1"/>
          </a:xfrm>
          <a:prstGeom prst="line">
            <a:avLst/>
          </a:prstGeom>
          <a:ln w="57150">
            <a:solidFill>
              <a:srgbClr val="000000"/>
            </a:solidFill>
            <a:tailEnd type="triangle"/>
          </a:ln>
        </p:spPr>
        <p:txBody>
          <a:bodyPr lIns="45719" rIns="45719"/>
          <a:lstStyle/>
          <a:p>
            <a:pPr/>
          </a:p>
        </p:txBody>
      </p:sp>
      <p:sp>
        <p:nvSpPr>
          <p:cNvPr id="1355" name="直線單箭頭接點 71"/>
          <p:cNvSpPr/>
          <p:nvPr/>
        </p:nvSpPr>
        <p:spPr>
          <a:xfrm>
            <a:off x="6195847" y="5214561"/>
            <a:ext cx="1075661" cy="1"/>
          </a:xfrm>
          <a:prstGeom prst="line">
            <a:avLst/>
          </a:prstGeom>
          <a:ln w="57150">
            <a:solidFill>
              <a:srgbClr val="000000"/>
            </a:solidFill>
            <a:tailEnd type="triangle"/>
          </a:ln>
        </p:spPr>
        <p:txBody>
          <a:bodyPr lIns="45719" rIns="45719"/>
          <a:lstStyle/>
          <a:p>
            <a:pPr/>
          </a:p>
        </p:txBody>
      </p:sp>
      <p:sp>
        <p:nvSpPr>
          <p:cNvPr id="1356" name="直線單箭頭接點 72"/>
          <p:cNvSpPr/>
          <p:nvPr/>
        </p:nvSpPr>
        <p:spPr>
          <a:xfrm>
            <a:off x="6790797" y="6067228"/>
            <a:ext cx="480712" cy="1"/>
          </a:xfrm>
          <a:prstGeom prst="line">
            <a:avLst/>
          </a:prstGeom>
          <a:ln w="57150">
            <a:solidFill>
              <a:srgbClr val="000000"/>
            </a:solidFill>
            <a:tailEnd type="triangle"/>
          </a:ln>
        </p:spPr>
        <p:txBody>
          <a:bodyPr lIns="45719" rIns="45719"/>
          <a:lstStyle/>
          <a:p>
            <a:pPr/>
          </a:p>
        </p:txBody>
      </p:sp>
      <p:sp>
        <p:nvSpPr>
          <p:cNvPr id="1357" name="直線單箭頭接點 74"/>
          <p:cNvSpPr/>
          <p:nvPr/>
        </p:nvSpPr>
        <p:spPr>
          <a:xfrm flipH="1">
            <a:off x="5269869" y="4604294"/>
            <a:ext cx="1" cy="2239490"/>
          </a:xfrm>
          <a:prstGeom prst="line">
            <a:avLst/>
          </a:prstGeom>
          <a:ln w="57150">
            <a:solidFill>
              <a:srgbClr val="FF0000"/>
            </a:solidFill>
            <a:headEnd type="triangle"/>
          </a:ln>
        </p:spPr>
        <p:txBody>
          <a:bodyPr lIns="45719" rIns="45719"/>
          <a:lstStyle/>
          <a:p>
            <a:pPr/>
          </a:p>
        </p:txBody>
      </p:sp>
      <p:sp>
        <p:nvSpPr>
          <p:cNvPr id="1358" name="直線單箭頭接點 75"/>
          <p:cNvSpPr/>
          <p:nvPr/>
        </p:nvSpPr>
        <p:spPr>
          <a:xfrm>
            <a:off x="5893660" y="5466396"/>
            <a:ext cx="1" cy="1414272"/>
          </a:xfrm>
          <a:prstGeom prst="line">
            <a:avLst/>
          </a:prstGeom>
          <a:ln w="57150">
            <a:solidFill>
              <a:srgbClr val="FF0000"/>
            </a:solidFill>
            <a:headEnd type="triangle"/>
          </a:ln>
        </p:spPr>
        <p:txBody>
          <a:bodyPr lIns="45719" rIns="45719"/>
          <a:lstStyle/>
          <a:p>
            <a:pPr/>
          </a:p>
        </p:txBody>
      </p:sp>
      <p:sp>
        <p:nvSpPr>
          <p:cNvPr id="1359" name="直線單箭頭接點 76"/>
          <p:cNvSpPr/>
          <p:nvPr/>
        </p:nvSpPr>
        <p:spPr>
          <a:xfrm>
            <a:off x="6536197" y="6354625"/>
            <a:ext cx="1" cy="526042"/>
          </a:xfrm>
          <a:prstGeom prst="line">
            <a:avLst/>
          </a:prstGeom>
          <a:ln w="57150">
            <a:solidFill>
              <a:srgbClr val="FF0000"/>
            </a:solidFill>
            <a:headEnd type="triangle"/>
          </a:ln>
        </p:spPr>
        <p:txBody>
          <a:bodyPr lIns="45719" rIns="45719"/>
          <a:lstStyle/>
          <a:p>
            <a:pPr/>
          </a:p>
        </p:txBody>
      </p:sp>
      <p:sp>
        <p:nvSpPr>
          <p:cNvPr id="1360" name="直線單箭頭接點 77"/>
          <p:cNvSpPr/>
          <p:nvPr/>
        </p:nvSpPr>
        <p:spPr>
          <a:xfrm>
            <a:off x="4844303" y="6853291"/>
            <a:ext cx="1710944" cy="1"/>
          </a:xfrm>
          <a:prstGeom prst="line">
            <a:avLst/>
          </a:prstGeom>
          <a:ln w="57150">
            <a:solidFill>
              <a:srgbClr val="FF0000"/>
            </a:solidFill>
          </a:ln>
        </p:spPr>
        <p:txBody>
          <a:bodyPr lIns="45719" rIns="45719"/>
          <a:lstStyle/>
          <a:p>
            <a:pPr/>
          </a:p>
        </p:txBody>
      </p:sp>
      <p:sp>
        <p:nvSpPr>
          <p:cNvPr id="1361" name="直線單箭頭接點 90"/>
          <p:cNvSpPr/>
          <p:nvPr/>
        </p:nvSpPr>
        <p:spPr>
          <a:xfrm>
            <a:off x="4538691" y="6115725"/>
            <a:ext cx="1750922" cy="19202"/>
          </a:xfrm>
          <a:prstGeom prst="line">
            <a:avLst/>
          </a:prstGeom>
          <a:ln w="57150">
            <a:solidFill>
              <a:srgbClr val="000000"/>
            </a:solidFill>
            <a:tailEnd type="triangle"/>
          </a:ln>
        </p:spPr>
        <p:txBody>
          <a:bodyPr lIns="45719" rIns="45719"/>
          <a:lstStyle/>
          <a:p>
            <a:pPr/>
          </a:p>
        </p:txBody>
      </p:sp>
      <p:sp>
        <p:nvSpPr>
          <p:cNvPr id="1362" name="矩形 102"/>
          <p:cNvSpPr txBox="1"/>
          <p:nvPr/>
        </p:nvSpPr>
        <p:spPr>
          <a:xfrm>
            <a:off x="1109802" y="3862203"/>
            <a:ext cx="402313" cy="39247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b="1" sz="2400">
                <a:solidFill>
                  <a:srgbClr val="FF0000"/>
                </a:solidFill>
              </a:defRPr>
            </a:lvl1pPr>
          </a:lstStyle>
          <a:p>
            <a:pPr/>
            <a:r>
              <a:t>3</a:t>
            </a:r>
          </a:p>
        </p:txBody>
      </p:sp>
      <p:sp>
        <p:nvSpPr>
          <p:cNvPr id="1363" name="矩形 103"/>
          <p:cNvSpPr txBox="1"/>
          <p:nvPr/>
        </p:nvSpPr>
        <p:spPr>
          <a:xfrm>
            <a:off x="1109529" y="5652399"/>
            <a:ext cx="369754" cy="39247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b="1" sz="2400">
                <a:solidFill>
                  <a:srgbClr val="FF0000"/>
                </a:solidFill>
              </a:defRPr>
            </a:lvl1pPr>
          </a:lstStyle>
          <a:p>
            <a:pPr/>
            <a:r>
              <a:t>-3</a:t>
            </a:r>
          </a:p>
        </p:txBody>
      </p:sp>
      <p:sp>
        <p:nvSpPr>
          <p:cNvPr id="1364" name="矩形 104"/>
          <p:cNvSpPr txBox="1"/>
          <p:nvPr/>
        </p:nvSpPr>
        <p:spPr>
          <a:xfrm>
            <a:off x="1093244" y="4778528"/>
            <a:ext cx="436885" cy="39247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b="1" sz="2400">
                <a:solidFill>
                  <a:srgbClr val="FF0000"/>
                </a:solidFill>
              </a:defRPr>
            </a:lvl1pPr>
          </a:lstStyle>
          <a:p>
            <a:pPr/>
            <a:r>
              <a:t>1</a:t>
            </a:r>
          </a:p>
        </p:txBody>
      </p:sp>
      <p:sp>
        <p:nvSpPr>
          <p:cNvPr id="1365" name="矩形 105"/>
          <p:cNvSpPr txBox="1"/>
          <p:nvPr/>
        </p:nvSpPr>
        <p:spPr>
          <a:xfrm>
            <a:off x="3987053" y="4809778"/>
            <a:ext cx="573643" cy="39247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b="1" sz="2400">
                <a:solidFill>
                  <a:srgbClr val="FF0000"/>
                </a:solidFill>
              </a:defRPr>
            </a:lvl1pPr>
          </a:lstStyle>
          <a:p>
            <a:pPr/>
            <a:r>
              <a:t>2.7</a:t>
            </a:r>
          </a:p>
        </p:txBody>
      </p:sp>
      <p:sp>
        <p:nvSpPr>
          <p:cNvPr id="1366" name="矩形 106"/>
          <p:cNvSpPr txBox="1"/>
          <p:nvPr/>
        </p:nvSpPr>
        <p:spPr>
          <a:xfrm>
            <a:off x="3390563" y="3870423"/>
            <a:ext cx="413109" cy="392470"/>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b="1" sz="2400">
                <a:solidFill>
                  <a:srgbClr val="FF0000"/>
                </a:solidFill>
              </a:defRPr>
            </a:lvl1pPr>
          </a:lstStyle>
          <a:p>
            <a:pPr/>
            <a:r>
              <a:t>20</a:t>
            </a:r>
          </a:p>
        </p:txBody>
      </p:sp>
      <p:sp>
        <p:nvSpPr>
          <p:cNvPr id="1367" name="矩形 107"/>
          <p:cNvSpPr txBox="1"/>
          <p:nvPr/>
        </p:nvSpPr>
        <p:spPr>
          <a:xfrm>
            <a:off x="4530019" y="5623705"/>
            <a:ext cx="945041" cy="39247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b="1" sz="2400">
                <a:solidFill>
                  <a:srgbClr val="FF0000"/>
                </a:solidFill>
              </a:defRPr>
            </a:lvl1pPr>
          </a:lstStyle>
          <a:p>
            <a:pPr/>
            <a:r>
              <a:t>0.05</a:t>
            </a:r>
          </a:p>
        </p:txBody>
      </p:sp>
      <p:sp>
        <p:nvSpPr>
          <p:cNvPr id="1368" name="矩形 108"/>
          <p:cNvSpPr txBox="1"/>
          <p:nvPr/>
        </p:nvSpPr>
        <p:spPr>
          <a:xfrm>
            <a:off x="6975972" y="3815288"/>
            <a:ext cx="637541" cy="4597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b="1" sz="2400">
                <a:solidFill>
                  <a:srgbClr val="FF0000"/>
                </a:solidFill>
                <a:latin typeface="Times Roman"/>
                <a:ea typeface="Times Roman"/>
                <a:cs typeface="Times Roman"/>
                <a:sym typeface="Times Roman"/>
              </a:defRPr>
            </a:lvl1pPr>
          </a:lstStyle>
          <a:p>
            <a:pPr/>
            <a:r>
              <a:t>0.88</a:t>
            </a:r>
          </a:p>
        </p:txBody>
      </p:sp>
      <p:sp>
        <p:nvSpPr>
          <p:cNvPr id="1369" name="矩形 109"/>
          <p:cNvSpPr txBox="1"/>
          <p:nvPr/>
        </p:nvSpPr>
        <p:spPr>
          <a:xfrm>
            <a:off x="6999767" y="4701156"/>
            <a:ext cx="637541" cy="4597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b="1" sz="2400">
                <a:solidFill>
                  <a:srgbClr val="FF0000"/>
                </a:solidFill>
                <a:latin typeface="Times Roman"/>
                <a:ea typeface="Times Roman"/>
                <a:cs typeface="Times Roman"/>
                <a:sym typeface="Times Roman"/>
              </a:defRPr>
            </a:lvl1pPr>
          </a:lstStyle>
          <a:p>
            <a:pPr/>
            <a:r>
              <a:t>0.12</a:t>
            </a:r>
          </a:p>
        </p:txBody>
      </p:sp>
      <p:sp>
        <p:nvSpPr>
          <p:cNvPr id="1370" name="矩形 110"/>
          <p:cNvSpPr txBox="1"/>
          <p:nvPr/>
        </p:nvSpPr>
        <p:spPr>
          <a:xfrm>
            <a:off x="7064407" y="5538094"/>
            <a:ext cx="408346" cy="4597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defRPr b="1" sz="2400">
                <a:solidFill>
                  <a:srgbClr val="FF0000"/>
                </a:solidFill>
              </a:defRPr>
            </a:pPr>
            <a:r>
              <a:t>≈</a:t>
            </a:r>
            <a:r>
              <a:rPr>
                <a:latin typeface="Times Roman"/>
                <a:ea typeface="Times Roman"/>
                <a:cs typeface="Times Roman"/>
                <a:sym typeface="Times Roman"/>
              </a:rPr>
              <a:t>0</a:t>
            </a:r>
          </a:p>
        </p:txBody>
      </p:sp>
      <p:pic>
        <p:nvPicPr>
          <p:cNvPr id="1371" name="Object 12" descr="Object 12"/>
          <p:cNvPicPr>
            <a:picLocks noChangeAspect="1"/>
          </p:cNvPicPr>
          <p:nvPr/>
        </p:nvPicPr>
        <p:blipFill>
          <a:blip r:embed="rId17">
            <a:extLst/>
          </a:blip>
          <a:stretch>
            <a:fillRect/>
          </a:stretch>
        </p:blipFill>
        <p:spPr>
          <a:xfrm>
            <a:off x="7333357" y="4776375"/>
            <a:ext cx="2085976" cy="947739"/>
          </a:xfrm>
          <a:prstGeom prst="rect">
            <a:avLst/>
          </a:prstGeom>
          <a:ln w="12700">
            <a:miter lim="400000"/>
          </a:ln>
        </p:spPr>
      </p:pic>
      <p:pic>
        <p:nvPicPr>
          <p:cNvPr id="1372" name="Object 12" descr="Object 12"/>
          <p:cNvPicPr>
            <a:picLocks noChangeAspect="1"/>
          </p:cNvPicPr>
          <p:nvPr/>
        </p:nvPicPr>
        <p:blipFill>
          <a:blip r:embed="rId18">
            <a:extLst/>
          </a:blip>
          <a:stretch>
            <a:fillRect/>
          </a:stretch>
        </p:blipFill>
        <p:spPr>
          <a:xfrm>
            <a:off x="7323832" y="5705064"/>
            <a:ext cx="2060576" cy="947738"/>
          </a:xfrm>
          <a:prstGeom prst="rect">
            <a:avLst/>
          </a:prstGeom>
          <a:ln w="12700">
            <a:miter lim="400000"/>
          </a:ln>
        </p:spPr>
      </p:pic>
      <p:sp>
        <p:nvSpPr>
          <p:cNvPr id="1373" name="文字方塊 63"/>
          <p:cNvSpPr txBox="1"/>
          <p:nvPr/>
        </p:nvSpPr>
        <p:spPr>
          <a:xfrm>
            <a:off x="7811223" y="2058049"/>
            <a:ext cx="2130277" cy="1736198"/>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b="1" i="1" sz="2400" u="sng"/>
            </a:pPr>
            <a:r>
              <a:t>Probability</a:t>
            </a:r>
            <a:r>
              <a:rPr b="0" i="0" u="none"/>
              <a:t>:</a:t>
            </a:r>
            <a:endParaRPr b="0" i="0" u="none"/>
          </a:p>
          <a:p>
            <a:pPr marL="342900" indent="-342900">
              <a:buSzPct val="100000"/>
              <a:buChar char="▪"/>
              <a:defRPr sz="2400">
                <a:latin typeface="Arial"/>
                <a:ea typeface="Arial"/>
                <a:cs typeface="Arial"/>
                <a:sym typeface="Arial"/>
              </a:defRPr>
            </a:pPr>
            <a14:m>
              <m:oMathPara>
                <m:oMathParaPr>
                  <m:jc m:val="left"/>
                </m:oMathParaPr>
                <m:oMath>
                  <m:r>
                    <a:rPr xmlns:a="http://schemas.openxmlformats.org/drawingml/2006/main" sz="2600" i="1">
                      <a:solidFill>
                        <a:srgbClr val="000000"/>
                      </a:solidFill>
                      <a:latin typeface="Cambria Math" panose="02040503050406030204" pitchFamily="18" charset="0"/>
                    </a:rPr>
                    <m:t>0</m:t>
                  </m:r>
                  <m:r>
                    <a:rPr xmlns:a="http://schemas.openxmlformats.org/drawingml/2006/main" sz="2600" i="1">
                      <a:solidFill>
                        <a:srgbClr val="000000"/>
                      </a:solidFill>
                      <a:latin typeface="Cambria Math" panose="02040503050406030204" pitchFamily="18" charset="0"/>
                    </a:rPr>
                    <m:t>&lt;</m:t>
                  </m:r>
                  <m:sSub>
                    <m:e>
                      <m:r>
                        <a:rPr xmlns:a="http://schemas.openxmlformats.org/drawingml/2006/main" sz="2600" i="1">
                          <a:solidFill>
                            <a:srgbClr val="000000"/>
                          </a:solidFill>
                          <a:latin typeface="Cambria Math" panose="02040503050406030204" pitchFamily="18" charset="0"/>
                        </a:rPr>
                        <m:t>𝑦</m:t>
                      </m:r>
                    </m:e>
                    <m:sub>
                      <m:r>
                        <a:rPr xmlns:a="http://schemas.openxmlformats.org/drawingml/2006/main" sz="2600" i="1">
                          <a:solidFill>
                            <a:srgbClr val="000000"/>
                          </a:solidFill>
                          <a:latin typeface="Cambria Math" panose="02040503050406030204" pitchFamily="18" charset="0"/>
                        </a:rPr>
                        <m:t>𝑖</m:t>
                      </m:r>
                    </m:sub>
                  </m:sSub>
                  <m:r>
                    <a:rPr xmlns:a="http://schemas.openxmlformats.org/drawingml/2006/main" sz="2600" i="1">
                      <a:solidFill>
                        <a:srgbClr val="000000"/>
                      </a:solidFill>
                      <a:latin typeface="Cambria Math" panose="02040503050406030204" pitchFamily="18" charset="0"/>
                    </a:rPr>
                    <m:t>&lt;</m:t>
                  </m:r>
                  <m:r>
                    <a:rPr xmlns:a="http://schemas.openxmlformats.org/drawingml/2006/main" sz="2600" i="1">
                      <a:solidFill>
                        <a:srgbClr val="000000"/>
                      </a:solidFill>
                      <a:latin typeface="Cambria Math" panose="02040503050406030204" pitchFamily="18" charset="0"/>
                    </a:rPr>
                    <m:t>1</m:t>
                  </m:r>
                </m:oMath>
              </m:oMathPara>
            </a14:m>
          </a:p>
          <a:p>
            <a:pPr marL="342900" indent="-342900">
              <a:buSzPct val="100000"/>
              <a:buChar char="▪"/>
              <a:defRPr sz="2400">
                <a:latin typeface="Arial"/>
                <a:ea typeface="Arial"/>
                <a:cs typeface="Arial"/>
                <a:sym typeface="Arial"/>
              </a:defRPr>
            </a:pPr>
            <a14:m>
              <m:oMathPara>
                <m:oMathParaPr>
                  <m:jc m:val="left"/>
                </m:oMathParaPr>
                <m:oMath>
                  <m:nary>
                    <m:naryPr>
                      <m:ctrlPr>
                        <a:rPr xmlns:a="http://schemas.openxmlformats.org/drawingml/2006/main" sz="2900" i="1">
                          <a:solidFill>
                            <a:srgbClr val="000000"/>
                          </a:solidFill>
                          <a:latin typeface="Cambria Math" panose="02040503050406030204" pitchFamily="18" charset="0"/>
                        </a:rPr>
                      </m:ctrlPr>
                      <m:chr m:val="∑"/>
                      <m:limLoc m:val="undOvr"/>
                      <m:grow m:val="0"/>
                      <m:subHide m:val="off"/>
                      <m:supHide m:val="on"/>
                    </m:naryPr>
                    <m:sub>
                      <m:r>
                        <a:rPr xmlns:a="http://schemas.openxmlformats.org/drawingml/2006/main" sz="2900" i="1">
                          <a:solidFill>
                            <a:srgbClr val="000000"/>
                          </a:solidFill>
                          <a:latin typeface="Cambria Math" panose="02040503050406030204" pitchFamily="18" charset="0"/>
                        </a:rPr>
                        <m:t>𝑖</m:t>
                      </m:r>
                    </m:sub>
                    <m:sup/>
                    <m:e>
                      <m:sSub>
                        <m:e>
                          <m:r>
                            <a:rPr xmlns:a="http://schemas.openxmlformats.org/drawingml/2006/main" sz="2900" i="1">
                              <a:solidFill>
                                <a:srgbClr val="000000"/>
                              </a:solidFill>
                              <a:latin typeface="Cambria Math" panose="02040503050406030204" pitchFamily="18" charset="0"/>
                            </a:rPr>
                            <m:t>𝑦</m:t>
                          </m:r>
                        </m:e>
                        <m:sub>
                          <m:r>
                            <a:rPr xmlns:a="http://schemas.openxmlformats.org/drawingml/2006/main" sz="2900" i="1">
                              <a:solidFill>
                                <a:srgbClr val="000000"/>
                              </a:solidFill>
                              <a:latin typeface="Cambria Math" panose="02040503050406030204" pitchFamily="18" charset="0"/>
                            </a:rPr>
                            <m:t>𝑖</m:t>
                          </m:r>
                        </m:sub>
                      </m:sSub>
                      <m:r>
                        <a:rPr xmlns:a="http://schemas.openxmlformats.org/drawingml/2006/main" sz="2900" i="1">
                          <a:solidFill>
                            <a:srgbClr val="000000"/>
                          </a:solidFill>
                          <a:latin typeface="Cambria Math" panose="02040503050406030204" pitchFamily="18" charset="0"/>
                        </a:rPr>
                        <m:t>=</m:t>
                      </m:r>
                      <m:r>
                        <a:rPr xmlns:a="http://schemas.openxmlformats.org/drawingml/2006/main" sz="2900" i="1">
                          <a:solidFill>
                            <a:srgbClr val="000000"/>
                          </a:solidFill>
                          <a:latin typeface="Cambria Math" panose="02040503050406030204" pitchFamily="18" charset="0"/>
                        </a:rPr>
                        <m:t>1</m:t>
                      </m:r>
                    </m:e>
                  </m:nary>
                </m:oMath>
              </m:oMathPara>
            </a14:m>
          </a:p>
        </p:txBody>
      </p:sp>
      <p:sp>
        <p:nvSpPr>
          <p:cNvPr id="1374" name="TextBox 63"/>
          <p:cNvSpPr txBox="1"/>
          <p:nvPr/>
        </p:nvSpPr>
        <p:spPr>
          <a:xfrm>
            <a:off x="1474519" y="7528411"/>
            <a:ext cx="6821329" cy="22851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sz="1000"/>
            </a:lvl1pPr>
          </a:lstStyle>
          <a:p>
            <a:pPr/>
            <a:r>
              <a:t>Slide credit: Hung-yi Lee – Deep Learning Tutorial</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330"/>
                                        </p:tgtEl>
                                        <p:attrNameLst>
                                          <p:attrName>style.visibility</p:attrName>
                                        </p:attrNameLst>
                                      </p:cBhvr>
                                      <p:to>
                                        <p:strVal val="visible"/>
                                      </p:to>
                                    </p:set>
                                  </p:childTnLst>
                                </p:cTn>
                              </p:par>
                            </p:childTnLst>
                          </p:cTn>
                        </p:par>
                        <p:par>
                          <p:cTn id="7" fill="hold">
                            <p:stCondLst>
                              <p:cond delay="0"/>
                            </p:stCondLst>
                            <p:childTnLst>
                              <p:par>
                                <p:cTn id="8" presetClass="entr" nodeType="afterEffect" presetSubtype="0" presetID="1" grpId="2" fill="hold">
                                  <p:stCondLst>
                                    <p:cond delay="0"/>
                                  </p:stCondLst>
                                  <p:iterate type="el" backwards="0">
                                    <p:tmAbs val="0"/>
                                  </p:iterate>
                                  <p:childTnLst>
                                    <p:set>
                                      <p:cBhvr>
                                        <p:cTn id="9" fill="hold"/>
                                        <p:tgtEl>
                                          <p:spTgt spid="1331"/>
                                        </p:tgtEl>
                                        <p:attrNameLst>
                                          <p:attrName>style.visibility</p:attrName>
                                        </p:attrNameLst>
                                      </p:cBhvr>
                                      <p:to>
                                        <p:strVal val="visible"/>
                                      </p:to>
                                    </p:set>
                                  </p:childTnLst>
                                </p:cTn>
                              </p:par>
                            </p:childTnLst>
                          </p:cTn>
                        </p:par>
                        <p:par>
                          <p:cTn id="10" fill="hold">
                            <p:stCondLst>
                              <p:cond delay="0"/>
                            </p:stCondLst>
                            <p:childTnLst>
                              <p:par>
                                <p:cTn id="11" presetClass="entr" nodeType="afterEffect" presetSubtype="0" presetID="1" grpId="3" fill="hold">
                                  <p:stCondLst>
                                    <p:cond delay="0"/>
                                  </p:stCondLst>
                                  <p:iterate type="el" backwards="0">
                                    <p:tmAbs val="0"/>
                                  </p:iterate>
                                  <p:childTnLst>
                                    <p:set>
                                      <p:cBhvr>
                                        <p:cTn id="12" fill="hold"/>
                                        <p:tgtEl>
                                          <p:spTgt spid="1328"/>
                                        </p:tgtEl>
                                        <p:attrNameLst>
                                          <p:attrName>style.visibility</p:attrName>
                                        </p:attrNameLst>
                                      </p:cBhvr>
                                      <p:to>
                                        <p:strVal val="visible"/>
                                      </p:to>
                                    </p:set>
                                  </p:childTnLst>
                                </p:cTn>
                              </p:par>
                            </p:childTnLst>
                          </p:cTn>
                        </p:par>
                        <p:par>
                          <p:cTn id="13" fill="hold">
                            <p:stCondLst>
                              <p:cond delay="0"/>
                            </p:stCondLst>
                            <p:childTnLst>
                              <p:par>
                                <p:cTn id="14" presetClass="entr" nodeType="afterEffect" presetSubtype="0" presetID="1" grpId="4" fill="hold">
                                  <p:stCondLst>
                                    <p:cond delay="0"/>
                                  </p:stCondLst>
                                  <p:iterate type="el" backwards="0">
                                    <p:tmAbs val="0"/>
                                  </p:iterate>
                                  <p:childTnLst>
                                    <p:set>
                                      <p:cBhvr>
                                        <p:cTn id="15" fill="hold"/>
                                        <p:tgtEl>
                                          <p:spTgt spid="1332"/>
                                        </p:tgtEl>
                                        <p:attrNameLst>
                                          <p:attrName>style.visibility</p:attrName>
                                        </p:attrNameLst>
                                      </p:cBhvr>
                                      <p:to>
                                        <p:strVal val="visible"/>
                                      </p:to>
                                    </p:set>
                                  </p:childTnLst>
                                </p:cTn>
                              </p:par>
                            </p:childTnLst>
                          </p:cTn>
                        </p:par>
                        <p:par>
                          <p:cTn id="16" fill="hold">
                            <p:stCondLst>
                              <p:cond delay="0"/>
                            </p:stCondLst>
                            <p:childTnLst>
                              <p:par>
                                <p:cTn id="17" presetClass="entr" nodeType="afterEffect" presetSubtype="0" presetID="1" grpId="5" fill="hold">
                                  <p:stCondLst>
                                    <p:cond delay="0"/>
                                  </p:stCondLst>
                                  <p:iterate type="el" backwards="0">
                                    <p:tmAbs val="0"/>
                                  </p:iterate>
                                  <p:childTnLst>
                                    <p:set>
                                      <p:cBhvr>
                                        <p:cTn id="18" fill="hold"/>
                                        <p:tgtEl>
                                          <p:spTgt spid="1329"/>
                                        </p:tgtEl>
                                        <p:attrNameLst>
                                          <p:attrName>style.visibility</p:attrName>
                                        </p:attrNameLst>
                                      </p:cBhvr>
                                      <p:to>
                                        <p:strVal val="visible"/>
                                      </p:to>
                                    </p:set>
                                  </p:childTnLst>
                                </p:cTn>
                              </p:par>
                            </p:childTnLst>
                          </p:cTn>
                        </p:par>
                        <p:par>
                          <p:cTn id="19" fill="hold">
                            <p:stCondLst>
                              <p:cond delay="0"/>
                            </p:stCondLst>
                            <p:childTnLst>
                              <p:par>
                                <p:cTn id="20" presetClass="entr" nodeType="afterEffect" presetSubtype="0" presetID="1" grpId="6" fill="hold">
                                  <p:stCondLst>
                                    <p:cond delay="0"/>
                                  </p:stCondLst>
                                  <p:iterate type="el" backwards="0">
                                    <p:tmAbs val="0"/>
                                  </p:iterate>
                                  <p:childTnLst>
                                    <p:set>
                                      <p:cBhvr>
                                        <p:cTn id="21" fill="hold"/>
                                        <p:tgtEl>
                                          <p:spTgt spid="1333"/>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Class="entr" nodeType="clickEffect" presetSubtype="0" presetID="1" grpId="7" fill="hold">
                                  <p:stCondLst>
                                    <p:cond delay="0"/>
                                  </p:stCondLst>
                                  <p:iterate type="el" backwards="0">
                                    <p:tmAbs val="0"/>
                                  </p:iterate>
                                  <p:childTnLst>
                                    <p:set>
                                      <p:cBhvr>
                                        <p:cTn id="25" fill="hold"/>
                                        <p:tgtEl>
                                          <p:spTgt spid="1338"/>
                                        </p:tgtEl>
                                        <p:attrNameLst>
                                          <p:attrName>style.visibility</p:attrName>
                                        </p:attrNameLst>
                                      </p:cBhvr>
                                      <p:to>
                                        <p:strVal val="visible"/>
                                      </p:to>
                                    </p:set>
                                  </p:childTnLst>
                                </p:cTn>
                              </p:par>
                            </p:childTnLst>
                          </p:cTn>
                        </p:par>
                        <p:par>
                          <p:cTn id="26" fill="hold">
                            <p:stCondLst>
                              <p:cond delay="0"/>
                            </p:stCondLst>
                            <p:childTnLst>
                              <p:par>
                                <p:cTn id="27" presetClass="entr" nodeType="afterEffect" presetSubtype="0" presetID="1" grpId="8" fill="hold">
                                  <p:stCondLst>
                                    <p:cond delay="0"/>
                                  </p:stCondLst>
                                  <p:iterate type="el" backwards="0">
                                    <p:tmAbs val="0"/>
                                  </p:iterate>
                                  <p:childTnLst>
                                    <p:set>
                                      <p:cBhvr>
                                        <p:cTn id="28" fill="hold"/>
                                        <p:tgtEl>
                                          <p:spTgt spid="1336"/>
                                        </p:tgtEl>
                                        <p:attrNameLst>
                                          <p:attrName>style.visibility</p:attrName>
                                        </p:attrNameLst>
                                      </p:cBhvr>
                                      <p:to>
                                        <p:strVal val="visible"/>
                                      </p:to>
                                    </p:set>
                                  </p:childTnLst>
                                </p:cTn>
                              </p:par>
                            </p:childTnLst>
                          </p:cTn>
                        </p:par>
                        <p:par>
                          <p:cTn id="29" fill="hold">
                            <p:stCondLst>
                              <p:cond delay="0"/>
                            </p:stCondLst>
                            <p:childTnLst>
                              <p:par>
                                <p:cTn id="30" presetClass="entr" nodeType="afterEffect" presetSubtype="0" presetID="1" grpId="9" fill="hold">
                                  <p:stCondLst>
                                    <p:cond delay="0"/>
                                  </p:stCondLst>
                                  <p:iterate type="el" backwards="0">
                                    <p:tmAbs val="0"/>
                                  </p:iterate>
                                  <p:childTnLst>
                                    <p:set>
                                      <p:cBhvr>
                                        <p:cTn id="31" fill="hold"/>
                                        <p:tgtEl>
                                          <p:spTgt spid="1350"/>
                                        </p:tgtEl>
                                        <p:attrNameLst>
                                          <p:attrName>style.visibility</p:attrName>
                                        </p:attrNameLst>
                                      </p:cBhvr>
                                      <p:to>
                                        <p:strVal val="visible"/>
                                      </p:to>
                                    </p:set>
                                  </p:childTnLst>
                                </p:cTn>
                              </p:par>
                            </p:childTnLst>
                          </p:cTn>
                        </p:par>
                        <p:par>
                          <p:cTn id="32" fill="hold">
                            <p:stCondLst>
                              <p:cond delay="0"/>
                            </p:stCondLst>
                            <p:childTnLst>
                              <p:par>
                                <p:cTn id="33" presetClass="entr" nodeType="afterEffect" presetSubtype="0" presetID="1" grpId="10" fill="hold">
                                  <p:stCondLst>
                                    <p:cond delay="0"/>
                                  </p:stCondLst>
                                  <p:iterate type="el" backwards="0">
                                    <p:tmAbs val="0"/>
                                  </p:iterate>
                                  <p:childTnLst>
                                    <p:set>
                                      <p:cBhvr>
                                        <p:cTn id="34" fill="hold"/>
                                        <p:tgtEl>
                                          <p:spTgt spid="1351"/>
                                        </p:tgtEl>
                                        <p:attrNameLst>
                                          <p:attrName>style.visibility</p:attrName>
                                        </p:attrNameLst>
                                      </p:cBhvr>
                                      <p:to>
                                        <p:strVal val="visible"/>
                                      </p:to>
                                    </p:set>
                                  </p:childTnLst>
                                </p:cTn>
                              </p:par>
                            </p:childTnLst>
                          </p:cTn>
                        </p:par>
                        <p:par>
                          <p:cTn id="35" fill="hold">
                            <p:stCondLst>
                              <p:cond delay="0"/>
                            </p:stCondLst>
                            <p:childTnLst>
                              <p:par>
                                <p:cTn id="36" presetClass="entr" nodeType="afterEffect" presetSubtype="0" presetID="1" grpId="11" fill="hold">
                                  <p:stCondLst>
                                    <p:cond delay="0"/>
                                  </p:stCondLst>
                                  <p:iterate type="el" backwards="0">
                                    <p:tmAbs val="0"/>
                                  </p:iterate>
                                  <p:childTnLst>
                                    <p:set>
                                      <p:cBhvr>
                                        <p:cTn id="37" fill="hold"/>
                                        <p:tgtEl>
                                          <p:spTgt spid="1348"/>
                                        </p:tgtEl>
                                        <p:attrNameLst>
                                          <p:attrName>style.visibility</p:attrName>
                                        </p:attrNameLst>
                                      </p:cBhvr>
                                      <p:to>
                                        <p:strVal val="visible"/>
                                      </p:to>
                                    </p:set>
                                  </p:childTnLst>
                                </p:cTn>
                              </p:par>
                            </p:childTnLst>
                          </p:cTn>
                        </p:par>
                        <p:par>
                          <p:cTn id="38" fill="hold">
                            <p:stCondLst>
                              <p:cond delay="0"/>
                            </p:stCondLst>
                            <p:childTnLst>
                              <p:par>
                                <p:cTn id="39" presetClass="entr" nodeType="afterEffect" presetSubtype="0" presetID="1" grpId="12" fill="hold">
                                  <p:stCondLst>
                                    <p:cond delay="0"/>
                                  </p:stCondLst>
                                  <p:iterate type="el" backwards="0">
                                    <p:tmAbs val="0"/>
                                  </p:iterate>
                                  <p:childTnLst>
                                    <p:set>
                                      <p:cBhvr>
                                        <p:cTn id="40" fill="hold"/>
                                        <p:tgtEl>
                                          <p:spTgt spid="134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Class="entr" nodeType="clickEffect" presetSubtype="0" presetID="1" grpId="13" fill="hold">
                                  <p:stCondLst>
                                    <p:cond delay="0"/>
                                  </p:stCondLst>
                                  <p:iterate type="el" backwards="0">
                                    <p:tmAbs val="0"/>
                                  </p:iterate>
                                  <p:childTnLst>
                                    <p:set>
                                      <p:cBhvr>
                                        <p:cTn id="44" fill="hold"/>
                                        <p:tgtEl>
                                          <p:spTgt spid="1352"/>
                                        </p:tgtEl>
                                        <p:attrNameLst>
                                          <p:attrName>style.visibility</p:attrName>
                                        </p:attrNameLst>
                                      </p:cBhvr>
                                      <p:to>
                                        <p:strVal val="visible"/>
                                      </p:to>
                                    </p:set>
                                  </p:childTnLst>
                                </p:cTn>
                              </p:par>
                            </p:childTnLst>
                          </p:cTn>
                        </p:par>
                        <p:par>
                          <p:cTn id="45" fill="hold">
                            <p:stCondLst>
                              <p:cond delay="0"/>
                            </p:stCondLst>
                            <p:childTnLst>
                              <p:par>
                                <p:cTn id="46" presetClass="entr" nodeType="afterEffect" presetSubtype="0" presetID="1" grpId="14" fill="hold">
                                  <p:stCondLst>
                                    <p:cond delay="0"/>
                                  </p:stCondLst>
                                  <p:iterate type="el" backwards="0">
                                    <p:tmAbs val="0"/>
                                  </p:iterate>
                                  <p:childTnLst>
                                    <p:set>
                                      <p:cBhvr>
                                        <p:cTn id="47" fill="hold"/>
                                        <p:tgtEl>
                                          <p:spTgt spid="1341"/>
                                        </p:tgtEl>
                                        <p:attrNameLst>
                                          <p:attrName>style.visibility</p:attrName>
                                        </p:attrNameLst>
                                      </p:cBhvr>
                                      <p:to>
                                        <p:strVal val="visible"/>
                                      </p:to>
                                    </p:set>
                                  </p:childTnLst>
                                </p:cTn>
                              </p:par>
                            </p:childTnLst>
                          </p:cTn>
                        </p:par>
                        <p:par>
                          <p:cTn id="48" fill="hold">
                            <p:stCondLst>
                              <p:cond delay="0"/>
                            </p:stCondLst>
                            <p:childTnLst>
                              <p:par>
                                <p:cTn id="49" presetClass="entr" nodeType="afterEffect" presetSubtype="0" presetID="1" grpId="15" fill="hold">
                                  <p:stCondLst>
                                    <p:cond delay="0"/>
                                  </p:stCondLst>
                                  <p:iterate type="el" backwards="0">
                                    <p:tmAbs val="0"/>
                                  </p:iterate>
                                  <p:childTnLst>
                                    <p:set>
                                      <p:cBhvr>
                                        <p:cTn id="50" fill="hold"/>
                                        <p:tgtEl>
                                          <p:spTgt spid="1353"/>
                                        </p:tgtEl>
                                        <p:attrNameLst>
                                          <p:attrName>style.visibility</p:attrName>
                                        </p:attrNameLst>
                                      </p:cBhvr>
                                      <p:to>
                                        <p:strVal val="visible"/>
                                      </p:to>
                                    </p:set>
                                  </p:childTnLst>
                                </p:cTn>
                              </p:par>
                            </p:childTnLst>
                          </p:cTn>
                        </p:par>
                        <p:par>
                          <p:cTn id="51" fill="hold">
                            <p:stCondLst>
                              <p:cond delay="0"/>
                            </p:stCondLst>
                            <p:childTnLst>
                              <p:par>
                                <p:cTn id="52" presetClass="entr" nodeType="afterEffect" presetSubtype="0" presetID="1" grpId="16" fill="hold">
                                  <p:stCondLst>
                                    <p:cond delay="0"/>
                                  </p:stCondLst>
                                  <p:iterate type="el" backwards="0">
                                    <p:tmAbs val="0"/>
                                  </p:iterate>
                                  <p:childTnLst>
                                    <p:set>
                                      <p:cBhvr>
                                        <p:cTn id="53" fill="hold"/>
                                        <p:tgtEl>
                                          <p:spTgt spid="1344"/>
                                        </p:tgtEl>
                                        <p:attrNameLst>
                                          <p:attrName>style.visibility</p:attrName>
                                        </p:attrNameLst>
                                      </p:cBhvr>
                                      <p:to>
                                        <p:strVal val="visible"/>
                                      </p:to>
                                    </p:set>
                                  </p:childTnLst>
                                </p:cTn>
                              </p:par>
                            </p:childTnLst>
                          </p:cTn>
                        </p:par>
                        <p:par>
                          <p:cTn id="54" fill="hold">
                            <p:stCondLst>
                              <p:cond delay="0"/>
                            </p:stCondLst>
                            <p:childTnLst>
                              <p:par>
                                <p:cTn id="55" presetClass="entr" nodeType="afterEffect" presetSubtype="0" presetID="1" grpId="17" fill="hold">
                                  <p:stCondLst>
                                    <p:cond delay="0"/>
                                  </p:stCondLst>
                                  <p:iterate type="el" backwards="0">
                                    <p:tmAbs val="0"/>
                                  </p:iterate>
                                  <p:childTnLst>
                                    <p:set>
                                      <p:cBhvr>
                                        <p:cTn id="56" fill="hold"/>
                                        <p:tgtEl>
                                          <p:spTgt spid="1361"/>
                                        </p:tgtEl>
                                        <p:attrNameLst>
                                          <p:attrName>style.visibility</p:attrName>
                                        </p:attrNameLst>
                                      </p:cBhvr>
                                      <p:to>
                                        <p:strVal val="visible"/>
                                      </p:to>
                                    </p:set>
                                  </p:childTnLst>
                                </p:cTn>
                              </p:par>
                            </p:childTnLst>
                          </p:cTn>
                        </p:par>
                        <p:par>
                          <p:cTn id="57" fill="hold">
                            <p:stCondLst>
                              <p:cond delay="0"/>
                            </p:stCondLst>
                            <p:childTnLst>
                              <p:par>
                                <p:cTn id="58" presetClass="entr" nodeType="afterEffect" presetSubtype="0" presetID="1" grpId="18" fill="hold">
                                  <p:stCondLst>
                                    <p:cond delay="0"/>
                                  </p:stCondLst>
                                  <p:iterate type="el" backwards="0">
                                    <p:tmAbs val="0"/>
                                  </p:iterate>
                                  <p:childTnLst>
                                    <p:set>
                                      <p:cBhvr>
                                        <p:cTn id="59" fill="hold"/>
                                        <p:tgtEl>
                                          <p:spTgt spid="1347"/>
                                        </p:tgtEl>
                                        <p:attrNameLst>
                                          <p:attrName>style.visibility</p:attrName>
                                        </p:attrNameLst>
                                      </p:cBhvr>
                                      <p:to>
                                        <p:strVal val="visible"/>
                                      </p:to>
                                    </p:set>
                                  </p:childTnLst>
                                </p:cTn>
                              </p:par>
                            </p:childTnLst>
                          </p:cTn>
                        </p:par>
                        <p:par>
                          <p:cTn id="60" fill="hold">
                            <p:stCondLst>
                              <p:cond delay="0"/>
                            </p:stCondLst>
                            <p:childTnLst>
                              <p:par>
                                <p:cTn id="61" presetClass="entr" nodeType="afterEffect" presetSubtype="0" presetID="1" grpId="19" fill="hold">
                                  <p:stCondLst>
                                    <p:cond delay="0"/>
                                  </p:stCondLst>
                                  <p:iterate type="el" backwards="0">
                                    <p:tmAbs val="0"/>
                                  </p:iterate>
                                  <p:childTnLst>
                                    <p:set>
                                      <p:cBhvr>
                                        <p:cTn id="62" fill="hold"/>
                                        <p:tgtEl>
                                          <p:spTgt spid="1359"/>
                                        </p:tgtEl>
                                        <p:attrNameLst>
                                          <p:attrName>style.visibility</p:attrName>
                                        </p:attrNameLst>
                                      </p:cBhvr>
                                      <p:to>
                                        <p:strVal val="visible"/>
                                      </p:to>
                                    </p:set>
                                  </p:childTnLst>
                                </p:cTn>
                              </p:par>
                            </p:childTnLst>
                          </p:cTn>
                        </p:par>
                        <p:par>
                          <p:cTn id="63" fill="hold">
                            <p:stCondLst>
                              <p:cond delay="0"/>
                            </p:stCondLst>
                            <p:childTnLst>
                              <p:par>
                                <p:cTn id="64" presetClass="entr" nodeType="afterEffect" presetSubtype="0" presetID="1" grpId="20" fill="hold">
                                  <p:stCondLst>
                                    <p:cond delay="0"/>
                                  </p:stCondLst>
                                  <p:iterate type="el" backwards="0">
                                    <p:tmAbs val="0"/>
                                  </p:iterate>
                                  <p:childTnLst>
                                    <p:set>
                                      <p:cBhvr>
                                        <p:cTn id="65" fill="hold"/>
                                        <p:tgtEl>
                                          <p:spTgt spid="1360"/>
                                        </p:tgtEl>
                                        <p:attrNameLst>
                                          <p:attrName>style.visibility</p:attrName>
                                        </p:attrNameLst>
                                      </p:cBhvr>
                                      <p:to>
                                        <p:strVal val="visible"/>
                                      </p:to>
                                    </p:set>
                                  </p:childTnLst>
                                </p:cTn>
                              </p:par>
                            </p:childTnLst>
                          </p:cTn>
                        </p:par>
                        <p:par>
                          <p:cTn id="66" fill="hold">
                            <p:stCondLst>
                              <p:cond delay="0"/>
                            </p:stCondLst>
                            <p:childTnLst>
                              <p:par>
                                <p:cTn id="67" presetClass="entr" nodeType="afterEffect" presetSubtype="0" presetID="1" grpId="21" fill="hold">
                                  <p:stCondLst>
                                    <p:cond delay="0"/>
                                  </p:stCondLst>
                                  <p:iterate type="el" backwards="0">
                                    <p:tmAbs val="0"/>
                                  </p:iterate>
                                  <p:childTnLst>
                                    <p:set>
                                      <p:cBhvr>
                                        <p:cTn id="68" fill="hold"/>
                                        <p:tgtEl>
                                          <p:spTgt spid="1358"/>
                                        </p:tgtEl>
                                        <p:attrNameLst>
                                          <p:attrName>style.visibility</p:attrName>
                                        </p:attrNameLst>
                                      </p:cBhvr>
                                      <p:to>
                                        <p:strVal val="visible"/>
                                      </p:to>
                                    </p:set>
                                  </p:childTnLst>
                                </p:cTn>
                              </p:par>
                            </p:childTnLst>
                          </p:cTn>
                        </p:par>
                        <p:par>
                          <p:cTn id="69" fill="hold">
                            <p:stCondLst>
                              <p:cond delay="0"/>
                            </p:stCondLst>
                            <p:childTnLst>
                              <p:par>
                                <p:cTn id="70" presetClass="entr" nodeType="afterEffect" presetSubtype="0" presetID="1" grpId="22" fill="hold">
                                  <p:stCondLst>
                                    <p:cond delay="0"/>
                                  </p:stCondLst>
                                  <p:iterate type="el" backwards="0">
                                    <p:tmAbs val="0"/>
                                  </p:iterate>
                                  <p:childTnLst>
                                    <p:set>
                                      <p:cBhvr>
                                        <p:cTn id="71" fill="hold"/>
                                        <p:tgtEl>
                                          <p:spTgt spid="1357"/>
                                        </p:tgtEl>
                                        <p:attrNameLst>
                                          <p:attrName>style.visibility</p:attrName>
                                        </p:attrNameLst>
                                      </p:cBhvr>
                                      <p:to>
                                        <p:strVal val="visible"/>
                                      </p:to>
                                    </p:set>
                                  </p:childTnLst>
                                </p:cTn>
                              </p:par>
                            </p:childTnLst>
                          </p:cTn>
                        </p:par>
                      </p:childTnLst>
                    </p:cTn>
                  </p:par>
                  <p:par>
                    <p:cTn id="72" fill="hold">
                      <p:stCondLst>
                        <p:cond delay="indefinite"/>
                      </p:stCondLst>
                      <p:childTnLst>
                        <p:par>
                          <p:cTn id="73" fill="hold">
                            <p:stCondLst>
                              <p:cond delay="0"/>
                            </p:stCondLst>
                            <p:childTnLst>
                              <p:par>
                                <p:cTn id="74" presetClass="entr" nodeType="clickEffect" presetSubtype="0" presetID="1" grpId="23" fill="hold">
                                  <p:stCondLst>
                                    <p:cond delay="0"/>
                                  </p:stCondLst>
                                  <p:iterate type="el" backwards="0">
                                    <p:tmAbs val="0"/>
                                  </p:iterate>
                                  <p:childTnLst>
                                    <p:set>
                                      <p:cBhvr>
                                        <p:cTn id="75" fill="hold"/>
                                        <p:tgtEl>
                                          <p:spTgt spid="1354"/>
                                        </p:tgtEl>
                                        <p:attrNameLst>
                                          <p:attrName>style.visibility</p:attrName>
                                        </p:attrNameLst>
                                      </p:cBhvr>
                                      <p:to>
                                        <p:strVal val="visible"/>
                                      </p:to>
                                    </p:set>
                                  </p:childTnLst>
                                </p:cTn>
                              </p:par>
                            </p:childTnLst>
                          </p:cTn>
                        </p:par>
                        <p:par>
                          <p:cTn id="76" fill="hold">
                            <p:stCondLst>
                              <p:cond delay="0"/>
                            </p:stCondLst>
                            <p:childTnLst>
                              <p:par>
                                <p:cTn id="77" presetClass="entr" nodeType="afterEffect" presetSubtype="0" presetID="1" grpId="24" fill="hold">
                                  <p:stCondLst>
                                    <p:cond delay="0"/>
                                  </p:stCondLst>
                                  <p:iterate type="el" backwards="0">
                                    <p:tmAbs val="0"/>
                                  </p:iterate>
                                  <p:childTnLst>
                                    <p:set>
                                      <p:cBhvr>
                                        <p:cTn id="78" fill="hold"/>
                                        <p:tgtEl>
                                          <p:spTgt spid="1337"/>
                                        </p:tgtEl>
                                        <p:attrNameLst>
                                          <p:attrName>style.visibility</p:attrName>
                                        </p:attrNameLst>
                                      </p:cBhvr>
                                      <p:to>
                                        <p:strVal val="visible"/>
                                      </p:to>
                                    </p:set>
                                  </p:childTnLst>
                                </p:cTn>
                              </p:par>
                            </p:childTnLst>
                          </p:cTn>
                        </p:par>
                        <p:par>
                          <p:cTn id="79" fill="hold">
                            <p:stCondLst>
                              <p:cond delay="0"/>
                            </p:stCondLst>
                            <p:childTnLst>
                              <p:par>
                                <p:cTn id="80" presetClass="entr" nodeType="afterEffect" presetSubtype="0" presetID="1" grpId="25" fill="hold">
                                  <p:stCondLst>
                                    <p:cond delay="0"/>
                                  </p:stCondLst>
                                  <p:iterate type="el" backwards="0">
                                    <p:tmAbs val="0"/>
                                  </p:iterate>
                                  <p:childTnLst>
                                    <p:set>
                                      <p:cBhvr>
                                        <p:cTn id="81" fill="hold"/>
                                        <p:tgtEl>
                                          <p:spTgt spid="1355"/>
                                        </p:tgtEl>
                                        <p:attrNameLst>
                                          <p:attrName>style.visibility</p:attrName>
                                        </p:attrNameLst>
                                      </p:cBhvr>
                                      <p:to>
                                        <p:strVal val="visible"/>
                                      </p:to>
                                    </p:set>
                                  </p:childTnLst>
                                </p:cTn>
                              </p:par>
                            </p:childTnLst>
                          </p:cTn>
                        </p:par>
                        <p:par>
                          <p:cTn id="82" fill="hold">
                            <p:stCondLst>
                              <p:cond delay="0"/>
                            </p:stCondLst>
                            <p:childTnLst>
                              <p:par>
                                <p:cTn id="83" presetClass="entr" nodeType="afterEffect" presetSubtype="0" presetID="1" grpId="26" fill="hold">
                                  <p:stCondLst>
                                    <p:cond delay="0"/>
                                  </p:stCondLst>
                                  <p:iterate type="el" backwards="0">
                                    <p:tmAbs val="0"/>
                                  </p:iterate>
                                  <p:childTnLst>
                                    <p:set>
                                      <p:cBhvr>
                                        <p:cTn id="84" fill="hold"/>
                                        <p:tgtEl>
                                          <p:spTgt spid="1356"/>
                                        </p:tgtEl>
                                        <p:attrNameLst>
                                          <p:attrName>style.visibility</p:attrName>
                                        </p:attrNameLst>
                                      </p:cBhvr>
                                      <p:to>
                                        <p:strVal val="visible"/>
                                      </p:to>
                                    </p:set>
                                  </p:childTnLst>
                                </p:cTn>
                              </p:par>
                            </p:childTnLst>
                          </p:cTn>
                        </p:par>
                        <p:par>
                          <p:cTn id="85" fill="hold">
                            <p:stCondLst>
                              <p:cond delay="0"/>
                            </p:stCondLst>
                            <p:childTnLst>
                              <p:par>
                                <p:cTn id="86" presetClass="entr" nodeType="afterEffect" presetSubtype="0" presetID="1" grpId="27" fill="hold">
                                  <p:stCondLst>
                                    <p:cond delay="0"/>
                                  </p:stCondLst>
                                  <p:iterate type="el" backwards="0">
                                    <p:tmAbs val="0"/>
                                  </p:iterate>
                                  <p:childTnLst>
                                    <p:set>
                                      <p:cBhvr>
                                        <p:cTn id="87" fill="hold"/>
                                        <p:tgtEl>
                                          <p:spTgt spid="1371"/>
                                        </p:tgtEl>
                                        <p:attrNameLst>
                                          <p:attrName>style.visibility</p:attrName>
                                        </p:attrNameLst>
                                      </p:cBhvr>
                                      <p:to>
                                        <p:strVal val="visible"/>
                                      </p:to>
                                    </p:set>
                                  </p:childTnLst>
                                </p:cTn>
                              </p:par>
                            </p:childTnLst>
                          </p:cTn>
                        </p:par>
                        <p:par>
                          <p:cTn id="88" fill="hold">
                            <p:stCondLst>
                              <p:cond delay="0"/>
                            </p:stCondLst>
                            <p:childTnLst>
                              <p:par>
                                <p:cTn id="89" presetClass="entr" nodeType="afterEffect" presetSubtype="0" presetID="1" grpId="28" fill="hold">
                                  <p:stCondLst>
                                    <p:cond delay="0"/>
                                  </p:stCondLst>
                                  <p:iterate type="el" backwards="0">
                                    <p:tmAbs val="0"/>
                                  </p:iterate>
                                  <p:childTnLst>
                                    <p:set>
                                      <p:cBhvr>
                                        <p:cTn id="90" fill="hold"/>
                                        <p:tgtEl>
                                          <p:spTgt spid="1372"/>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Class="entr" nodeType="clickEffect" presetSubtype="0" presetID="1" grpId="29" fill="hold">
                                  <p:stCondLst>
                                    <p:cond delay="0"/>
                                  </p:stCondLst>
                                  <p:iterate type="el" backwards="0">
                                    <p:tmAbs val="0"/>
                                  </p:iterate>
                                  <p:childTnLst>
                                    <p:set>
                                      <p:cBhvr>
                                        <p:cTn id="94" fill="hold"/>
                                        <p:tgtEl>
                                          <p:spTgt spid="1362"/>
                                        </p:tgtEl>
                                        <p:attrNameLst>
                                          <p:attrName>style.visibility</p:attrName>
                                        </p:attrNameLst>
                                      </p:cBhvr>
                                      <p:to>
                                        <p:strVal val="visible"/>
                                      </p:to>
                                    </p:set>
                                  </p:childTnLst>
                                </p:cTn>
                              </p:par>
                            </p:childTnLst>
                          </p:cTn>
                        </p:par>
                        <p:par>
                          <p:cTn id="95" fill="hold">
                            <p:stCondLst>
                              <p:cond delay="0"/>
                            </p:stCondLst>
                            <p:childTnLst>
                              <p:par>
                                <p:cTn id="96" presetClass="entr" nodeType="afterEffect" presetSubtype="0" presetID="1" grpId="30" fill="hold">
                                  <p:stCondLst>
                                    <p:cond delay="0"/>
                                  </p:stCondLst>
                                  <p:iterate type="el" backwards="0">
                                    <p:tmAbs val="0"/>
                                  </p:iterate>
                                  <p:childTnLst>
                                    <p:set>
                                      <p:cBhvr>
                                        <p:cTn id="97" fill="hold"/>
                                        <p:tgtEl>
                                          <p:spTgt spid="1364"/>
                                        </p:tgtEl>
                                        <p:attrNameLst>
                                          <p:attrName>style.visibility</p:attrName>
                                        </p:attrNameLst>
                                      </p:cBhvr>
                                      <p:to>
                                        <p:strVal val="visible"/>
                                      </p:to>
                                    </p:set>
                                  </p:childTnLst>
                                </p:cTn>
                              </p:par>
                            </p:childTnLst>
                          </p:cTn>
                        </p:par>
                        <p:par>
                          <p:cTn id="98" fill="hold">
                            <p:stCondLst>
                              <p:cond delay="0"/>
                            </p:stCondLst>
                            <p:childTnLst>
                              <p:par>
                                <p:cTn id="99" presetClass="entr" nodeType="afterEffect" presetSubtype="0" presetID="1" grpId="31" fill="hold">
                                  <p:stCondLst>
                                    <p:cond delay="0"/>
                                  </p:stCondLst>
                                  <p:iterate type="el" backwards="0">
                                    <p:tmAbs val="0"/>
                                  </p:iterate>
                                  <p:childTnLst>
                                    <p:set>
                                      <p:cBhvr>
                                        <p:cTn id="100" fill="hold"/>
                                        <p:tgtEl>
                                          <p:spTgt spid="1363"/>
                                        </p:tgtEl>
                                        <p:attrNameLst>
                                          <p:attrName>style.visibility</p:attrName>
                                        </p:attrNameLst>
                                      </p:cBhvr>
                                      <p:to>
                                        <p:strVal val="visible"/>
                                      </p:to>
                                    </p:set>
                                  </p:childTnLst>
                                </p:cTn>
                              </p:par>
                            </p:childTnLst>
                          </p:cTn>
                        </p:par>
                      </p:childTnLst>
                    </p:cTn>
                  </p:par>
                  <p:par>
                    <p:cTn id="101" fill="hold">
                      <p:stCondLst>
                        <p:cond delay="indefinite"/>
                      </p:stCondLst>
                      <p:childTnLst>
                        <p:par>
                          <p:cTn id="102" fill="hold">
                            <p:stCondLst>
                              <p:cond delay="0"/>
                            </p:stCondLst>
                            <p:childTnLst>
                              <p:par>
                                <p:cTn id="103" presetClass="entr" nodeType="clickEffect" presetSubtype="0" presetID="1" grpId="32" fill="hold">
                                  <p:stCondLst>
                                    <p:cond delay="0"/>
                                  </p:stCondLst>
                                  <p:iterate type="el" backwards="0">
                                    <p:tmAbs val="0"/>
                                  </p:iterate>
                                  <p:childTnLst>
                                    <p:set>
                                      <p:cBhvr>
                                        <p:cTn id="104" fill="hold"/>
                                        <p:tgtEl>
                                          <p:spTgt spid="1366"/>
                                        </p:tgtEl>
                                        <p:attrNameLst>
                                          <p:attrName>style.visibility</p:attrName>
                                        </p:attrNameLst>
                                      </p:cBhvr>
                                      <p:to>
                                        <p:strVal val="visible"/>
                                      </p:to>
                                    </p:set>
                                  </p:childTnLst>
                                </p:cTn>
                              </p:par>
                            </p:childTnLst>
                          </p:cTn>
                        </p:par>
                        <p:par>
                          <p:cTn id="105" fill="hold">
                            <p:stCondLst>
                              <p:cond delay="0"/>
                            </p:stCondLst>
                            <p:childTnLst>
                              <p:par>
                                <p:cTn id="106" presetClass="entr" nodeType="afterEffect" presetSubtype="0" presetID="1" grpId="33" fill="hold">
                                  <p:stCondLst>
                                    <p:cond delay="0"/>
                                  </p:stCondLst>
                                  <p:iterate type="el" backwards="0">
                                    <p:tmAbs val="0"/>
                                  </p:iterate>
                                  <p:childTnLst>
                                    <p:set>
                                      <p:cBhvr>
                                        <p:cTn id="107" fill="hold"/>
                                        <p:tgtEl>
                                          <p:spTgt spid="1365"/>
                                        </p:tgtEl>
                                        <p:attrNameLst>
                                          <p:attrName>style.visibility</p:attrName>
                                        </p:attrNameLst>
                                      </p:cBhvr>
                                      <p:to>
                                        <p:strVal val="visible"/>
                                      </p:to>
                                    </p:set>
                                  </p:childTnLst>
                                </p:cTn>
                              </p:par>
                            </p:childTnLst>
                          </p:cTn>
                        </p:par>
                        <p:par>
                          <p:cTn id="108" fill="hold">
                            <p:stCondLst>
                              <p:cond delay="0"/>
                            </p:stCondLst>
                            <p:childTnLst>
                              <p:par>
                                <p:cTn id="109" presetClass="entr" nodeType="afterEffect" presetSubtype="0" presetID="1" grpId="34" fill="hold">
                                  <p:stCondLst>
                                    <p:cond delay="0"/>
                                  </p:stCondLst>
                                  <p:iterate type="el" backwards="0">
                                    <p:tmAbs val="0"/>
                                  </p:iterate>
                                  <p:childTnLst>
                                    <p:set>
                                      <p:cBhvr>
                                        <p:cTn id="110" fill="hold"/>
                                        <p:tgtEl>
                                          <p:spTgt spid="1367"/>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presetClass="entr" nodeType="clickEffect" presetSubtype="0" presetID="1" grpId="35" fill="hold">
                                  <p:stCondLst>
                                    <p:cond delay="0"/>
                                  </p:stCondLst>
                                  <p:iterate type="el" backwards="0">
                                    <p:tmAbs val="0"/>
                                  </p:iterate>
                                  <p:childTnLst>
                                    <p:set>
                                      <p:cBhvr>
                                        <p:cTn id="114" fill="hold"/>
                                        <p:tgtEl>
                                          <p:spTgt spid="1368"/>
                                        </p:tgtEl>
                                        <p:attrNameLst>
                                          <p:attrName>style.visibility</p:attrName>
                                        </p:attrNameLst>
                                      </p:cBhvr>
                                      <p:to>
                                        <p:strVal val="visible"/>
                                      </p:to>
                                    </p:set>
                                  </p:childTnLst>
                                </p:cTn>
                              </p:par>
                            </p:childTnLst>
                          </p:cTn>
                        </p:par>
                        <p:par>
                          <p:cTn id="115" fill="hold">
                            <p:stCondLst>
                              <p:cond delay="0"/>
                            </p:stCondLst>
                            <p:childTnLst>
                              <p:par>
                                <p:cTn id="116" presetClass="entr" nodeType="afterEffect" presetSubtype="0" presetID="1" grpId="36" fill="hold">
                                  <p:stCondLst>
                                    <p:cond delay="0"/>
                                  </p:stCondLst>
                                  <p:iterate type="el" backwards="0">
                                    <p:tmAbs val="0"/>
                                  </p:iterate>
                                  <p:childTnLst>
                                    <p:set>
                                      <p:cBhvr>
                                        <p:cTn id="117" fill="hold"/>
                                        <p:tgtEl>
                                          <p:spTgt spid="1369"/>
                                        </p:tgtEl>
                                        <p:attrNameLst>
                                          <p:attrName>style.visibility</p:attrName>
                                        </p:attrNameLst>
                                      </p:cBhvr>
                                      <p:to>
                                        <p:strVal val="visible"/>
                                      </p:to>
                                    </p:set>
                                  </p:childTnLst>
                                </p:cTn>
                              </p:par>
                            </p:childTnLst>
                          </p:cTn>
                        </p:par>
                        <p:par>
                          <p:cTn id="118" fill="hold">
                            <p:stCondLst>
                              <p:cond delay="0"/>
                            </p:stCondLst>
                            <p:childTnLst>
                              <p:par>
                                <p:cTn id="119" presetClass="entr" nodeType="afterEffect" presetSubtype="0" presetID="1" grpId="37" fill="hold">
                                  <p:stCondLst>
                                    <p:cond delay="0"/>
                                  </p:stCondLst>
                                  <p:iterate type="el" backwards="0">
                                    <p:tmAbs val="0"/>
                                  </p:iterate>
                                  <p:childTnLst>
                                    <p:set>
                                      <p:cBhvr>
                                        <p:cTn id="120" fill="hold"/>
                                        <p:tgtEl>
                                          <p:spTgt spid="137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360" grpId="20"/>
      <p:bldP build="whole" bldLvl="1" animBg="1" rev="0" advAuto="0" spid="1329" grpId="5"/>
      <p:bldP build="whole" bldLvl="1" animBg="1" rev="0" advAuto="0" spid="1353" grpId="15"/>
      <p:bldP build="whole" bldLvl="1" animBg="1" rev="0" advAuto="0" spid="1330" grpId="1"/>
      <p:bldP build="whole" bldLvl="1" animBg="1" rev="0" advAuto="0" spid="1368" grpId="35"/>
      <p:bldP build="whole" bldLvl="1" animBg="1" rev="0" advAuto="0" spid="1348" grpId="11"/>
      <p:bldP build="whole" bldLvl="1" animBg="1" rev="0" advAuto="0" spid="1357" grpId="22"/>
      <p:bldP build="whole" bldLvl="1" animBg="1" rev="0" advAuto="0" spid="1361" grpId="17"/>
      <p:bldP build="whole" bldLvl="1" animBg="1" rev="0" advAuto="0" spid="1371" grpId="27"/>
      <p:bldP build="whole" bldLvl="1" animBg="1" rev="0" advAuto="0" spid="1349" grpId="12"/>
      <p:bldP build="whole" bldLvl="1" animBg="1" rev="0" advAuto="0" spid="1354" grpId="23"/>
      <p:bldP build="whole" bldLvl="1" animBg="1" rev="0" advAuto="0" spid="1337" grpId="24"/>
      <p:bldP build="whole" bldLvl="1" animBg="1" rev="0" advAuto="0" spid="1350" grpId="9"/>
      <p:bldP build="whole" bldLvl="1" animBg="1" rev="0" advAuto="0" spid="1355" grpId="25"/>
      <p:bldP build="whole" bldLvl="1" animBg="1" rev="0" advAuto="0" spid="1362" grpId="29"/>
      <p:bldP build="whole" bldLvl="1" animBg="1" rev="0" advAuto="0" spid="1332" grpId="4"/>
      <p:bldP build="whole" bldLvl="1" animBg="1" rev="0" advAuto="0" spid="1347" grpId="18"/>
      <p:bldP build="whole" bldLvl="1" animBg="1" rev="0" advAuto="0" spid="1358" grpId="21"/>
      <p:bldP build="whole" bldLvl="1" animBg="1" rev="0" advAuto="0" spid="1372" grpId="28"/>
      <p:bldP build="whole" bldLvl="1" animBg="1" rev="0" advAuto="0" spid="1351" grpId="10"/>
      <p:bldP build="whole" bldLvl="1" animBg="1" rev="0" advAuto="0" spid="1370" grpId="37"/>
      <p:bldP build="whole" bldLvl="1" animBg="1" rev="0" advAuto="0" spid="1356" grpId="26"/>
      <p:bldP build="whole" bldLvl="1" animBg="1" rev="0" advAuto="0" spid="1359" grpId="19"/>
      <p:bldP build="whole" bldLvl="1" animBg="1" rev="0" advAuto="0" spid="1333" grpId="6"/>
      <p:bldP build="whole" bldLvl="1" animBg="1" rev="0" advAuto="0" spid="1363" grpId="31"/>
      <p:bldP build="whole" bldLvl="1" animBg="1" rev="0" advAuto="0" spid="1331" grpId="2"/>
      <p:bldP build="whole" bldLvl="1" animBg="1" rev="0" advAuto="0" spid="1336" grpId="8"/>
      <p:bldP build="whole" bldLvl="1" animBg="1" rev="0" advAuto="0" spid="1369" grpId="36"/>
      <p:bldP build="whole" bldLvl="1" animBg="1" rev="0" advAuto="0" spid="1338" grpId="7"/>
      <p:bldP build="whole" bldLvl="1" animBg="1" rev="0" advAuto="0" spid="1344" grpId="16"/>
      <p:bldP build="whole" bldLvl="1" animBg="1" rev="0" advAuto="0" spid="1364" grpId="30"/>
      <p:bldP build="whole" bldLvl="1" animBg="1" rev="0" advAuto="0" spid="1328" grpId="3"/>
      <p:bldP build="whole" bldLvl="1" animBg="1" rev="0" advAuto="0" spid="1365" grpId="33"/>
      <p:bldP build="whole" bldLvl="1" animBg="1" rev="0" advAuto="0" spid="1341" grpId="14"/>
      <p:bldP build="whole" bldLvl="1" animBg="1" rev="0" advAuto="0" spid="1352" grpId="13"/>
      <p:bldP build="whole" bldLvl="1" animBg="1" rev="0" advAuto="0" spid="1366" grpId="32"/>
      <p:bldP build="whole" bldLvl="1" animBg="1" rev="0" advAuto="0" spid="1367" grpId="34"/>
    </p:bldLst>
  </p:timing>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4" name="TextBox 3"/>
          <p:cNvSpPr txBox="1"/>
          <p:nvPr>
            <p:ph type="sldNum" sz="quarter" idx="2"/>
          </p:nvPr>
        </p:nvSpPr>
        <p:spPr>
          <a:xfrm>
            <a:off x="9837973" y="7458470"/>
            <a:ext cx="181383" cy="24830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95" name="Title 1"/>
          <p:cNvSpPr txBox="1"/>
          <p:nvPr>
            <p:ph type="title"/>
          </p:nvPr>
        </p:nvSpPr>
        <p:spPr>
          <a:prstGeom prst="rect">
            <a:avLst/>
          </a:prstGeom>
        </p:spPr>
        <p:txBody>
          <a:bodyPr/>
          <a:lstStyle/>
          <a:p>
            <a:pPr/>
            <a:r>
              <a:t>Machine Learning Types</a:t>
            </a:r>
          </a:p>
        </p:txBody>
      </p:sp>
      <p:sp>
        <p:nvSpPr>
          <p:cNvPr id="96" name="Content Placeholder 2"/>
          <p:cNvSpPr txBox="1"/>
          <p:nvPr>
            <p:ph type="body" idx="1"/>
          </p:nvPr>
        </p:nvSpPr>
        <p:spPr>
          <a:xfrm>
            <a:off x="276672" y="2090802"/>
            <a:ext cx="9584267" cy="5367668"/>
          </a:xfrm>
          <a:prstGeom prst="rect">
            <a:avLst/>
          </a:prstGeom>
        </p:spPr>
        <p:txBody>
          <a:bodyPr/>
          <a:lstStyle/>
          <a:p>
            <a:pPr>
              <a:defRPr b="1" i="1">
                <a:solidFill>
                  <a:srgbClr val="0070C0"/>
                </a:solidFill>
              </a:defRPr>
            </a:pPr>
            <a:r>
              <a:t>Supervised</a:t>
            </a:r>
            <a:r>
              <a:rPr b="0" i="0">
                <a:solidFill>
                  <a:srgbClr val="000000"/>
                </a:solidFill>
              </a:rPr>
              <a:t>: learning with </a:t>
            </a:r>
            <a:r>
              <a:rPr b="0" i="0">
                <a:solidFill>
                  <a:srgbClr val="FF0000"/>
                </a:solidFill>
              </a:rPr>
              <a:t>labeled data</a:t>
            </a:r>
            <a:endParaRPr b="0" i="0">
              <a:solidFill>
                <a:srgbClr val="FF0000"/>
              </a:solidFill>
            </a:endParaRPr>
          </a:p>
          <a:p>
            <a:pPr lvl="1" marL="631825" indent="-227013">
              <a:buFontTx/>
              <a:defRPr sz="1800"/>
            </a:pPr>
            <a:r>
              <a:t>Example: email classification, image classification</a:t>
            </a:r>
          </a:p>
          <a:p>
            <a:pPr lvl="1" marL="631825" indent="-227013">
              <a:buFontTx/>
              <a:defRPr sz="1800"/>
            </a:pPr>
            <a:r>
              <a:t>Example: regression for predicting real-valued outputs</a:t>
            </a:r>
          </a:p>
          <a:p>
            <a:pPr>
              <a:defRPr b="1" i="1">
                <a:solidFill>
                  <a:srgbClr val="0070C0"/>
                </a:solidFill>
              </a:defRPr>
            </a:pPr>
            <a:r>
              <a:t>Unsupervised</a:t>
            </a:r>
            <a:r>
              <a:rPr b="0" i="0">
                <a:solidFill>
                  <a:srgbClr val="000000"/>
                </a:solidFill>
              </a:rPr>
              <a:t>: discover patterns in </a:t>
            </a:r>
            <a:r>
              <a:rPr b="0" i="0">
                <a:solidFill>
                  <a:srgbClr val="FF0000"/>
                </a:solidFill>
              </a:rPr>
              <a:t>unlabeled data</a:t>
            </a:r>
            <a:endParaRPr b="0" i="0">
              <a:solidFill>
                <a:srgbClr val="FF0000"/>
              </a:solidFill>
            </a:endParaRPr>
          </a:p>
          <a:p>
            <a:pPr lvl="1" marL="631825" indent="-227013">
              <a:buFontTx/>
              <a:defRPr sz="1800"/>
            </a:pPr>
            <a:r>
              <a:t>Example: cluster similar data points</a:t>
            </a:r>
          </a:p>
          <a:p>
            <a:pPr>
              <a:defRPr b="1" i="1">
                <a:solidFill>
                  <a:srgbClr val="0070C0"/>
                </a:solidFill>
              </a:defRPr>
            </a:pPr>
            <a:r>
              <a:t>Reinforcement learning</a:t>
            </a:r>
            <a:r>
              <a:rPr b="0" i="0">
                <a:solidFill>
                  <a:srgbClr val="000000"/>
                </a:solidFill>
              </a:rPr>
              <a:t>: learn to act based on </a:t>
            </a:r>
            <a:r>
              <a:rPr b="0" i="0">
                <a:solidFill>
                  <a:srgbClr val="FF0000"/>
                </a:solidFill>
              </a:rPr>
              <a:t>feedback/reward</a:t>
            </a:r>
            <a:endParaRPr b="0" i="0">
              <a:solidFill>
                <a:srgbClr val="FF0000"/>
              </a:solidFill>
            </a:endParaRPr>
          </a:p>
          <a:p>
            <a:pPr lvl="1" marL="631825" indent="-227013">
              <a:buFontTx/>
              <a:defRPr sz="1800"/>
            </a:pPr>
            <a:r>
              <a:t>Example: learn to play Go  </a:t>
            </a:r>
          </a:p>
        </p:txBody>
      </p:sp>
      <p:sp>
        <p:nvSpPr>
          <p:cNvPr id="97" name="Content Placeholder 14"/>
          <p:cNvSpPr txBox="1"/>
          <p:nvPr/>
        </p:nvSpPr>
        <p:spPr>
          <a:xfrm>
            <a:off x="322392" y="1509936"/>
            <a:ext cx="6101248" cy="350294"/>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defTabSz="914322">
              <a:spcBef>
                <a:spcPts val="300"/>
              </a:spcBef>
              <a:defRPr i="1" sz="1400">
                <a:latin typeface="Arial"/>
                <a:ea typeface="Arial"/>
                <a:cs typeface="Arial"/>
                <a:sym typeface="Arial"/>
              </a:defRPr>
            </a:lvl1pPr>
          </a:lstStyle>
          <a:p>
            <a:pPr/>
            <a:r>
              <a:t>Machine Learning Basics</a:t>
            </a:r>
          </a:p>
        </p:txBody>
      </p:sp>
      <p:grpSp>
        <p:nvGrpSpPr>
          <p:cNvPr id="107" name="Group 3"/>
          <p:cNvGrpSpPr/>
          <p:nvPr/>
        </p:nvGrpSpPr>
        <p:grpSpPr>
          <a:xfrm>
            <a:off x="452177" y="5048746"/>
            <a:ext cx="2584237" cy="1805227"/>
            <a:chOff x="0" y="0"/>
            <a:chExt cx="2584236" cy="1805226"/>
          </a:xfrm>
        </p:grpSpPr>
        <p:pic>
          <p:nvPicPr>
            <p:cNvPr id="98" name="Picture 4" descr="Picture 4"/>
            <p:cNvPicPr>
              <a:picLocks noChangeAspect="1"/>
            </p:cNvPicPr>
            <p:nvPr/>
          </p:nvPicPr>
          <p:blipFill>
            <a:blip r:embed="rId2">
              <a:extLst/>
            </a:blip>
            <a:stretch>
              <a:fillRect/>
            </a:stretch>
          </p:blipFill>
          <p:spPr>
            <a:xfrm>
              <a:off x="0" y="0"/>
              <a:ext cx="1030133" cy="1448366"/>
            </a:xfrm>
            <a:prstGeom prst="rect">
              <a:avLst/>
            </a:prstGeom>
            <a:ln w="12700" cap="flat">
              <a:noFill/>
              <a:miter lim="400000"/>
            </a:ln>
            <a:effectLst/>
          </p:spPr>
        </p:pic>
        <p:grpSp>
          <p:nvGrpSpPr>
            <p:cNvPr id="101" name="Rectangle 5"/>
            <p:cNvGrpSpPr/>
            <p:nvPr/>
          </p:nvGrpSpPr>
          <p:grpSpPr>
            <a:xfrm>
              <a:off x="1537752" y="115210"/>
              <a:ext cx="1046485" cy="444385"/>
              <a:chOff x="0" y="0"/>
              <a:chExt cx="1046483" cy="444384"/>
            </a:xfrm>
          </p:grpSpPr>
          <p:sp>
            <p:nvSpPr>
              <p:cNvPr id="99" name="Rectangle"/>
              <p:cNvSpPr/>
              <p:nvPr/>
            </p:nvSpPr>
            <p:spPr>
              <a:xfrm>
                <a:off x="0" y="-1"/>
                <a:ext cx="1046484" cy="444386"/>
              </a:xfrm>
              <a:prstGeom prst="rect">
                <a:avLst/>
              </a:prstGeom>
              <a:gradFill flip="none" rotWithShape="1">
                <a:gsLst>
                  <a:gs pos="0">
                    <a:srgbClr val="769537"/>
                  </a:gs>
                  <a:gs pos="80000">
                    <a:srgbClr val="9BC348"/>
                  </a:gs>
                  <a:gs pos="100000">
                    <a:srgbClr val="9CC646"/>
                  </a:gs>
                </a:gsLst>
                <a:lin ang="16200000" scaled="0"/>
              </a:gradFill>
              <a:ln w="9525" cap="flat">
                <a:solidFill>
                  <a:srgbClr val="98B955"/>
                </a:solidFill>
                <a:prstDash val="solid"/>
                <a:round/>
              </a:ln>
              <a:effectLst>
                <a:outerShdw sx="100000" sy="100000" kx="0" ky="0" algn="b" rotWithShape="0" blurRad="38100" dist="23000" dir="5400000">
                  <a:srgbClr val="000000">
                    <a:alpha val="35000"/>
                  </a:srgbClr>
                </a:outerShdw>
              </a:effectLst>
            </p:spPr>
            <p:txBody>
              <a:bodyPr wrap="square" lIns="45719" tIns="45719" rIns="45719" bIns="45719" numCol="1" anchor="ctr">
                <a:noAutofit/>
              </a:bodyPr>
              <a:lstStyle/>
              <a:p>
                <a:pPr algn="ctr">
                  <a:defRPr>
                    <a:solidFill>
                      <a:srgbClr val="FFFFFF"/>
                    </a:solidFill>
                  </a:defRPr>
                </a:pPr>
              </a:p>
            </p:txBody>
          </p:sp>
          <p:sp>
            <p:nvSpPr>
              <p:cNvPr id="100" name="class A"/>
              <p:cNvSpPr txBox="1"/>
              <p:nvPr/>
            </p:nvSpPr>
            <p:spPr>
              <a:xfrm>
                <a:off x="50482" y="81792"/>
                <a:ext cx="945520" cy="2808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sz="1400">
                    <a:solidFill>
                      <a:srgbClr val="FFFFFF"/>
                    </a:solidFill>
                  </a:defRPr>
                </a:lvl1pPr>
              </a:lstStyle>
              <a:p>
                <a:pPr/>
                <a:r>
                  <a:t>class A</a:t>
                </a:r>
              </a:p>
            </p:txBody>
          </p:sp>
        </p:grpSp>
        <p:grpSp>
          <p:nvGrpSpPr>
            <p:cNvPr id="104" name="Rectangle 6"/>
            <p:cNvGrpSpPr/>
            <p:nvPr/>
          </p:nvGrpSpPr>
          <p:grpSpPr>
            <a:xfrm>
              <a:off x="1537752" y="822934"/>
              <a:ext cx="1046485" cy="444385"/>
              <a:chOff x="0" y="0"/>
              <a:chExt cx="1046483" cy="444384"/>
            </a:xfrm>
          </p:grpSpPr>
          <p:sp>
            <p:nvSpPr>
              <p:cNvPr id="102" name="Rectangle"/>
              <p:cNvSpPr/>
              <p:nvPr/>
            </p:nvSpPr>
            <p:spPr>
              <a:xfrm>
                <a:off x="0" y="-1"/>
                <a:ext cx="1046484" cy="444386"/>
              </a:xfrm>
              <a:prstGeom prst="rect">
                <a:avLst/>
              </a:prstGeom>
              <a:gradFill flip="none" rotWithShape="1">
                <a:gsLst>
                  <a:gs pos="0">
                    <a:srgbClr val="5E437E"/>
                  </a:gs>
                  <a:gs pos="80000">
                    <a:srgbClr val="7B58A6"/>
                  </a:gs>
                  <a:gs pos="100000">
                    <a:srgbClr val="7B57A8"/>
                  </a:gs>
                </a:gsLst>
                <a:lin ang="16200000" scaled="0"/>
              </a:gradFill>
              <a:ln w="9525" cap="flat">
                <a:solidFill>
                  <a:srgbClr val="7D60A0"/>
                </a:solidFill>
                <a:prstDash val="solid"/>
                <a:round/>
              </a:ln>
              <a:effectLst>
                <a:outerShdw sx="100000" sy="100000" kx="0" ky="0" algn="b" rotWithShape="0" blurRad="38100" dist="23000" dir="5400000">
                  <a:srgbClr val="000000">
                    <a:alpha val="35000"/>
                  </a:srgbClr>
                </a:outerShdw>
              </a:effectLst>
            </p:spPr>
            <p:txBody>
              <a:bodyPr wrap="square" lIns="45719" tIns="45719" rIns="45719" bIns="45719" numCol="1" anchor="ctr">
                <a:noAutofit/>
              </a:bodyPr>
              <a:lstStyle/>
              <a:p>
                <a:pPr algn="ctr">
                  <a:defRPr>
                    <a:solidFill>
                      <a:srgbClr val="FFFFFF"/>
                    </a:solidFill>
                  </a:defRPr>
                </a:pPr>
              </a:p>
            </p:txBody>
          </p:sp>
          <p:sp>
            <p:nvSpPr>
              <p:cNvPr id="103" name="class B"/>
              <p:cNvSpPr txBox="1"/>
              <p:nvPr/>
            </p:nvSpPr>
            <p:spPr>
              <a:xfrm>
                <a:off x="50482" y="81792"/>
                <a:ext cx="945520" cy="2808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sz="1400">
                    <a:solidFill>
                      <a:srgbClr val="FFFFFF"/>
                    </a:solidFill>
                  </a:defRPr>
                </a:lvl1pPr>
              </a:lstStyle>
              <a:p>
                <a:pPr/>
                <a:r>
                  <a:t>class B</a:t>
                </a:r>
              </a:p>
            </p:txBody>
          </p:sp>
        </p:grpSp>
        <p:sp>
          <p:nvSpPr>
            <p:cNvPr id="105" name="Straight Arrow Connector 7"/>
            <p:cNvSpPr/>
            <p:nvPr/>
          </p:nvSpPr>
          <p:spPr>
            <a:xfrm>
              <a:off x="1030132" y="674806"/>
              <a:ext cx="414920" cy="1"/>
            </a:xfrm>
            <a:prstGeom prst="line">
              <a:avLst/>
            </a:prstGeom>
            <a:noFill/>
            <a:ln w="38100" cap="flat">
              <a:solidFill>
                <a:schemeClr val="accent1"/>
              </a:solidFill>
              <a:prstDash val="solid"/>
              <a:round/>
              <a:tailEnd type="triangle" w="med" len="med"/>
            </a:ln>
            <a:effectLst>
              <a:outerShdw sx="100000" sy="100000" kx="0" ky="0" algn="b" rotWithShape="0" blurRad="38100" dist="20000" dir="5400000">
                <a:srgbClr val="000000">
                  <a:alpha val="38000"/>
                </a:srgbClr>
              </a:outerShdw>
            </a:effectLst>
          </p:spPr>
          <p:txBody>
            <a:bodyPr wrap="square" lIns="45719" tIns="45719" rIns="45719" bIns="45719" numCol="1" anchor="t">
              <a:noAutofit/>
            </a:bodyPr>
            <a:lstStyle/>
            <a:p>
              <a:pPr/>
            </a:p>
          </p:txBody>
        </p:sp>
        <p:sp>
          <p:nvSpPr>
            <p:cNvPr id="106" name="TextBox 8"/>
            <p:cNvSpPr txBox="1"/>
            <p:nvPr/>
          </p:nvSpPr>
          <p:spPr>
            <a:xfrm>
              <a:off x="421016" y="1465045"/>
              <a:ext cx="1447686" cy="34018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p>
              <a:pPr/>
              <a:r>
                <a:t>Classification</a:t>
              </a:r>
            </a:p>
          </p:txBody>
        </p:sp>
      </p:grpSp>
      <p:grpSp>
        <p:nvGrpSpPr>
          <p:cNvPr id="110" name="Group 9"/>
          <p:cNvGrpSpPr/>
          <p:nvPr/>
        </p:nvGrpSpPr>
        <p:grpSpPr>
          <a:xfrm>
            <a:off x="3778789" y="4894312"/>
            <a:ext cx="3124201" cy="1868757"/>
            <a:chOff x="0" y="0"/>
            <a:chExt cx="3124199" cy="1868756"/>
          </a:xfrm>
        </p:grpSpPr>
        <p:pic>
          <p:nvPicPr>
            <p:cNvPr id="108" name="Picture 10" descr="Picture 10"/>
            <p:cNvPicPr>
              <a:picLocks noChangeAspect="0"/>
            </p:cNvPicPr>
            <p:nvPr/>
          </p:nvPicPr>
          <p:blipFill>
            <a:blip r:embed="rId3">
              <a:extLst/>
            </a:blip>
            <a:stretch>
              <a:fillRect/>
            </a:stretch>
          </p:blipFill>
          <p:spPr>
            <a:xfrm>
              <a:off x="0" y="0"/>
              <a:ext cx="3124200" cy="1678607"/>
            </a:xfrm>
            <a:prstGeom prst="rect">
              <a:avLst/>
            </a:prstGeom>
            <a:ln w="12700" cap="flat">
              <a:noFill/>
              <a:miter lim="400000"/>
            </a:ln>
            <a:effectLst/>
          </p:spPr>
        </p:pic>
        <p:sp>
          <p:nvSpPr>
            <p:cNvPr id="109" name="TextBox 11"/>
            <p:cNvSpPr txBox="1"/>
            <p:nvPr/>
          </p:nvSpPr>
          <p:spPr>
            <a:xfrm>
              <a:off x="980204" y="1528574"/>
              <a:ext cx="1219484" cy="34018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p>
              <a:pPr/>
              <a:r>
                <a:t>Regression</a:t>
              </a:r>
            </a:p>
          </p:txBody>
        </p:sp>
      </p:grpSp>
      <p:grpSp>
        <p:nvGrpSpPr>
          <p:cNvPr id="113" name="Group 12"/>
          <p:cNvGrpSpPr/>
          <p:nvPr/>
        </p:nvGrpSpPr>
        <p:grpSpPr>
          <a:xfrm>
            <a:off x="7623070" y="5120754"/>
            <a:ext cx="1870627" cy="1590100"/>
            <a:chOff x="0" y="0"/>
            <a:chExt cx="1870625" cy="1590099"/>
          </a:xfrm>
        </p:grpSpPr>
        <p:pic>
          <p:nvPicPr>
            <p:cNvPr id="111" name="Picture 13" descr="Picture 13"/>
            <p:cNvPicPr>
              <a:picLocks noChangeAspect="1"/>
            </p:cNvPicPr>
            <p:nvPr/>
          </p:nvPicPr>
          <p:blipFill>
            <a:blip r:embed="rId4">
              <a:extLst/>
            </a:blip>
            <a:stretch>
              <a:fillRect/>
            </a:stretch>
          </p:blipFill>
          <p:spPr>
            <a:xfrm>
              <a:off x="0" y="0"/>
              <a:ext cx="1870626" cy="1249918"/>
            </a:xfrm>
            <a:prstGeom prst="rect">
              <a:avLst/>
            </a:prstGeom>
            <a:ln w="12700" cap="flat">
              <a:noFill/>
              <a:miter lim="400000"/>
            </a:ln>
            <a:effectLst/>
          </p:spPr>
        </p:pic>
        <p:sp>
          <p:nvSpPr>
            <p:cNvPr id="112" name="TextBox 16"/>
            <p:cNvSpPr txBox="1"/>
            <p:nvPr/>
          </p:nvSpPr>
          <p:spPr>
            <a:xfrm>
              <a:off x="521226" y="1249917"/>
              <a:ext cx="1136388" cy="34018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p>
              <a:pPr/>
              <a:r>
                <a:t>Clustering</a:t>
              </a:r>
            </a:p>
          </p:txBody>
        </p:sp>
      </p:grpSp>
      <p:sp>
        <p:nvSpPr>
          <p:cNvPr id="114" name="TextBox 15"/>
          <p:cNvSpPr txBox="1"/>
          <p:nvPr/>
        </p:nvSpPr>
        <p:spPr>
          <a:xfrm>
            <a:off x="1762552" y="7526179"/>
            <a:ext cx="6821328" cy="22851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sz="1000"/>
            </a:lvl1pPr>
          </a:lstStyle>
          <a:p>
            <a:pPr/>
            <a:r>
              <a:t>Slide credit: Ismini Lourentzou – Introduction to Deep Learning</a:t>
            </a:r>
          </a:p>
        </p:txBody>
      </p:sp>
    </p:spTree>
  </p:cSld>
  <p:clrMapOvr>
    <a:masterClrMapping/>
  </p:clrMapOvr>
  <p:transition xmlns:p14="http://schemas.microsoft.com/office/powerpoint/2010/main" spd="med" advClick="1"/>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76" name="TextBox 3"/>
          <p:cNvSpPr txBox="1"/>
          <p:nvPr>
            <p:ph type="sldNum" sz="quarter" idx="2"/>
          </p:nvPr>
        </p:nvSpPr>
        <p:spPr>
          <a:xfrm>
            <a:off x="9760731" y="7458470"/>
            <a:ext cx="258625" cy="24830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377" name="Title 1"/>
          <p:cNvSpPr txBox="1"/>
          <p:nvPr>
            <p:ph type="title"/>
          </p:nvPr>
        </p:nvSpPr>
        <p:spPr>
          <a:prstGeom prst="rect">
            <a:avLst/>
          </a:prstGeom>
        </p:spPr>
        <p:txBody>
          <a:bodyPr/>
          <a:lstStyle/>
          <a:p>
            <a:pPr/>
            <a:r>
              <a:t>Activation Functions</a:t>
            </a:r>
          </a:p>
        </p:txBody>
      </p:sp>
      <p:sp>
        <p:nvSpPr>
          <p:cNvPr id="1378" name="Content Placeholder 2"/>
          <p:cNvSpPr txBox="1"/>
          <p:nvPr>
            <p:ph type="body" idx="1"/>
          </p:nvPr>
        </p:nvSpPr>
        <p:spPr>
          <a:xfrm>
            <a:off x="276672" y="2090802"/>
            <a:ext cx="9584267" cy="5367668"/>
          </a:xfrm>
          <a:prstGeom prst="rect">
            <a:avLst/>
          </a:prstGeom>
        </p:spPr>
        <p:txBody>
          <a:bodyPr/>
          <a:lstStyle/>
          <a:p>
            <a:pPr>
              <a:defRPr>
                <a:solidFill>
                  <a:srgbClr val="FF0000"/>
                </a:solidFill>
              </a:defRPr>
            </a:pPr>
            <a:r>
              <a:t>Non-linear activations </a:t>
            </a:r>
            <a:r>
              <a:rPr>
                <a:solidFill>
                  <a:srgbClr val="000000"/>
                </a:solidFill>
              </a:rPr>
              <a:t>are needed to learn complex (non-linear) data representations</a:t>
            </a:r>
            <a:endParaRPr>
              <a:solidFill>
                <a:srgbClr val="000000"/>
              </a:solidFill>
            </a:endParaRPr>
          </a:p>
          <a:p>
            <a:pPr lvl="1" marL="631825" indent="-227013">
              <a:buFontTx/>
              <a:defRPr sz="1800"/>
            </a:pPr>
            <a:r>
              <a:t>Otherwise, NNs would be just a linear function (such as </a:t>
            </a:r>
            <a14:m>
              <m:oMath>
                <m:sSub>
                  <m:e>
                    <m:r>
                      <m:rPr>
                        <m:sty m:val="p"/>
                      </m:rPr>
                      <a:rPr xmlns:a="http://schemas.openxmlformats.org/drawingml/2006/main" sz="2150" i="1">
                        <a:solidFill>
                          <a:srgbClr val="000000"/>
                        </a:solidFill>
                        <a:latin typeface="Cambria Math" panose="02040503050406030204" pitchFamily="18" charset="0"/>
                      </a:rPr>
                      <m:t>W</m:t>
                    </m:r>
                  </m:e>
                  <m:sub>
                    <m:r>
                      <a:rPr xmlns:a="http://schemas.openxmlformats.org/drawingml/2006/main" sz="2150" i="1">
                        <a:solidFill>
                          <a:srgbClr val="000000"/>
                        </a:solidFill>
                        <a:latin typeface="Cambria Math" panose="02040503050406030204" pitchFamily="18" charset="0"/>
                      </a:rPr>
                      <m:t>1</m:t>
                    </m:r>
                  </m:sub>
                </m:sSub>
                <m:sSub>
                  <m:e>
                    <m:r>
                      <m:rPr>
                        <m:sty m:val="p"/>
                      </m:rPr>
                      <a:rPr xmlns:a="http://schemas.openxmlformats.org/drawingml/2006/main" sz="2150" i="1">
                        <a:solidFill>
                          <a:srgbClr val="000000"/>
                        </a:solidFill>
                        <a:latin typeface="Cambria Math" panose="02040503050406030204" pitchFamily="18" charset="0"/>
                      </a:rPr>
                      <m:t>W</m:t>
                    </m:r>
                  </m:e>
                  <m:sub>
                    <m:r>
                      <a:rPr xmlns:a="http://schemas.openxmlformats.org/drawingml/2006/main" sz="2150" i="1">
                        <a:solidFill>
                          <a:srgbClr val="000000"/>
                        </a:solidFill>
                        <a:latin typeface="Cambria Math" panose="02040503050406030204" pitchFamily="18" charset="0"/>
                      </a:rPr>
                      <m:t>2</m:t>
                    </m:r>
                  </m:sub>
                </m:sSub>
                <m:r>
                  <a:rPr xmlns:a="http://schemas.openxmlformats.org/drawingml/2006/main" sz="2150" i="1">
                    <a:solidFill>
                      <a:srgbClr val="000000"/>
                    </a:solidFill>
                    <a:latin typeface="Cambria Math" panose="02040503050406030204" pitchFamily="18" charset="0"/>
                  </a:rPr>
                  <m:t>𝑥</m:t>
                </m:r>
                <m:r>
                  <a:rPr xmlns:a="http://schemas.openxmlformats.org/drawingml/2006/main" sz="2150" i="1">
                    <a:solidFill>
                      <a:srgbClr val="000000"/>
                    </a:solidFill>
                    <a:latin typeface="Cambria Math" panose="02040503050406030204" pitchFamily="18" charset="0"/>
                  </a:rPr>
                  <m:t>=</m:t>
                </m:r>
                <m:r>
                  <a:rPr xmlns:a="http://schemas.openxmlformats.org/drawingml/2006/main" sz="2150" i="1">
                    <a:solidFill>
                      <a:srgbClr val="000000"/>
                    </a:solidFill>
                    <a:latin typeface="Cambria Math" panose="02040503050406030204" pitchFamily="18" charset="0"/>
                  </a:rPr>
                  <m:t>𝑊</m:t>
                </m:r>
                <m:r>
                  <a:rPr xmlns:a="http://schemas.openxmlformats.org/drawingml/2006/main" sz="2150" i="1">
                    <a:solidFill>
                      <a:srgbClr val="000000"/>
                    </a:solidFill>
                    <a:latin typeface="Cambria Math" panose="02040503050406030204" pitchFamily="18" charset="0"/>
                  </a:rPr>
                  <m:t>𝑥</m:t>
                </m:r>
              </m:oMath>
            </a14:m>
            <a:r>
              <a:t>) </a:t>
            </a:r>
          </a:p>
          <a:p>
            <a:pPr lvl="1" marL="631825" indent="-227013">
              <a:buFontTx/>
              <a:defRPr sz="1800"/>
            </a:pPr>
            <a:r>
              <a:t>NNs with large number of layers (and neurons) can approximate more complex functions </a:t>
            </a:r>
          </a:p>
          <a:p>
            <a:pPr lvl="2" marL="973137" indent="-231775">
              <a:spcBef>
                <a:spcPts val="300"/>
              </a:spcBef>
              <a:buFont typeface="Courier New"/>
              <a:defRPr sz="1600"/>
            </a:pPr>
            <a:r>
              <a:t>Figure: more neurons improve representation (but, may overfit)</a:t>
            </a:r>
          </a:p>
        </p:txBody>
      </p:sp>
      <p:sp>
        <p:nvSpPr>
          <p:cNvPr id="1379" name="Content Placeholder 3"/>
          <p:cNvSpPr txBox="1"/>
          <p:nvPr/>
        </p:nvSpPr>
        <p:spPr>
          <a:xfrm>
            <a:off x="322392" y="1509936"/>
            <a:ext cx="6101248" cy="350294"/>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defTabSz="914322">
              <a:spcBef>
                <a:spcPts val="300"/>
              </a:spcBef>
              <a:defRPr i="1" sz="1400">
                <a:latin typeface="Arial"/>
                <a:ea typeface="Arial"/>
                <a:cs typeface="Arial"/>
                <a:sym typeface="Arial"/>
              </a:defRPr>
            </a:lvl1pPr>
          </a:lstStyle>
          <a:p>
            <a:pPr/>
            <a:r>
              <a:t>Introduction to Neural Networks</a:t>
            </a:r>
          </a:p>
        </p:txBody>
      </p:sp>
      <p:pic>
        <p:nvPicPr>
          <p:cNvPr id="1380" name="Εικόνα 3" descr="Εικόνα 3"/>
          <p:cNvPicPr>
            <a:picLocks noChangeAspect="1"/>
          </p:cNvPicPr>
          <p:nvPr/>
        </p:nvPicPr>
        <p:blipFill>
          <a:blip r:embed="rId2">
            <a:extLst/>
          </a:blip>
          <a:stretch>
            <a:fillRect/>
          </a:stretch>
        </p:blipFill>
        <p:spPr>
          <a:xfrm>
            <a:off x="922409" y="4246240"/>
            <a:ext cx="8427272" cy="3024336"/>
          </a:xfrm>
          <a:prstGeom prst="rect">
            <a:avLst/>
          </a:prstGeom>
          <a:ln w="12700">
            <a:miter lim="400000"/>
          </a:ln>
        </p:spPr>
      </p:pic>
      <p:sp>
        <p:nvSpPr>
          <p:cNvPr id="1381" name="TextBox 6"/>
          <p:cNvSpPr txBox="1"/>
          <p:nvPr/>
        </p:nvSpPr>
        <p:spPr>
          <a:xfrm>
            <a:off x="898455" y="7526179"/>
            <a:ext cx="8621529" cy="22851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ctr">
              <a:defRPr sz="1000"/>
            </a:pPr>
            <a:r>
              <a:t>Picture from: </a:t>
            </a:r>
            <a:r>
              <a:rPr u="sng">
                <a:solidFill>
                  <a:srgbClr val="0000FF"/>
                </a:solidFill>
                <a:uFill>
                  <a:solidFill>
                    <a:srgbClr val="0000FF"/>
                  </a:solidFill>
                </a:uFill>
                <a:hlinkClick r:id="rId3" invalidUrl="" action="" tgtFrame="" tooltip="" history="1" highlightClick="0" endSnd="0"/>
              </a:rPr>
              <a:t>http://cs231n.github.io/assets/nn1/layer_sizes.jpeg</a:t>
            </a:r>
          </a:p>
        </p:txBody>
      </p:sp>
    </p:spTree>
  </p:cSld>
  <p:clrMapOvr>
    <a:masterClrMapping/>
  </p:clrMapOvr>
  <p:transition xmlns:p14="http://schemas.microsoft.com/office/powerpoint/2010/main" spd="med" advClick="1"/>
</p:sld>
</file>

<file path=ppt/slides/slide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83" name="TextBox 3"/>
          <p:cNvSpPr txBox="1"/>
          <p:nvPr>
            <p:ph type="sldNum" sz="quarter" idx="2"/>
          </p:nvPr>
        </p:nvSpPr>
        <p:spPr>
          <a:xfrm>
            <a:off x="9760731" y="7458470"/>
            <a:ext cx="258625" cy="24830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384" name="Title 1"/>
          <p:cNvSpPr txBox="1"/>
          <p:nvPr>
            <p:ph type="title"/>
          </p:nvPr>
        </p:nvSpPr>
        <p:spPr>
          <a:prstGeom prst="rect">
            <a:avLst/>
          </a:prstGeom>
        </p:spPr>
        <p:txBody>
          <a:bodyPr/>
          <a:lstStyle/>
          <a:p>
            <a:pPr/>
            <a:r>
              <a:t>Activation: Sigmoid</a:t>
            </a:r>
          </a:p>
        </p:txBody>
      </p:sp>
      <p:sp>
        <p:nvSpPr>
          <p:cNvPr id="1385" name="Content Placeholder 2"/>
          <p:cNvSpPr txBox="1"/>
          <p:nvPr>
            <p:ph type="body" idx="1"/>
          </p:nvPr>
        </p:nvSpPr>
        <p:spPr>
          <a:xfrm>
            <a:off x="276672" y="2090802"/>
            <a:ext cx="9584267" cy="5367668"/>
          </a:xfrm>
          <a:prstGeom prst="rect">
            <a:avLst/>
          </a:prstGeom>
        </p:spPr>
        <p:txBody>
          <a:bodyPr/>
          <a:lstStyle/>
          <a:p>
            <a:pPr>
              <a:defRPr b="1" i="1">
                <a:solidFill>
                  <a:srgbClr val="0070C0"/>
                </a:solidFill>
              </a:defRPr>
            </a:pPr>
            <a:r>
              <a:t>Sigmoid function </a:t>
            </a:r>
            <a:r>
              <a:rPr b="0" i="0">
                <a:solidFill>
                  <a:srgbClr val="000000"/>
                </a:solidFill>
              </a:rPr>
              <a:t>σ</a:t>
            </a:r>
            <a:r>
              <a:rPr b="0" i="0">
                <a:solidFill>
                  <a:srgbClr val="000000"/>
                </a:solidFill>
              </a:rPr>
              <a:t>: takes a real-valued number and “squashes” it into the range between 0 and 1</a:t>
            </a:r>
            <a:endParaRPr b="0" i="0">
              <a:solidFill>
                <a:srgbClr val="000000"/>
              </a:solidFill>
            </a:endParaRPr>
          </a:p>
          <a:p>
            <a:pPr lvl="1" marL="631825" indent="-227013">
              <a:buFontTx/>
              <a:defRPr sz="1800"/>
            </a:pPr>
            <a:r>
              <a:t>The output can be interpreted as the firing rate of a biological neuron</a:t>
            </a:r>
          </a:p>
          <a:p>
            <a:pPr lvl="2" marL="973137" indent="-231775">
              <a:spcBef>
                <a:spcPts val="300"/>
              </a:spcBef>
              <a:buFont typeface="Courier New"/>
              <a:defRPr sz="1600"/>
            </a:pPr>
            <a:r>
              <a:t>Not firing = 0; Fully firing = 1</a:t>
            </a:r>
          </a:p>
          <a:p>
            <a:pPr lvl="1" marL="631825" indent="-227013">
              <a:buFontTx/>
              <a:defRPr sz="1800"/>
            </a:pPr>
            <a:r>
              <a:t>When the neuron’s activation are 0 or 1, sigmoid neurons saturate</a:t>
            </a:r>
          </a:p>
          <a:p>
            <a:pPr lvl="2" marL="973137" indent="-231775">
              <a:spcBef>
                <a:spcPts val="300"/>
              </a:spcBef>
              <a:buFont typeface="Courier New"/>
              <a:defRPr sz="1600"/>
            </a:pPr>
            <a:r>
              <a:t>Gradients at these regions are almost zero (almost no signal will flow) </a:t>
            </a:r>
          </a:p>
          <a:p>
            <a:pPr lvl="1" marL="631825" indent="-227013">
              <a:buFontTx/>
              <a:defRPr sz="1800"/>
            </a:pPr>
            <a:r>
              <a:t>Sigmoid activations are less common in modern NNs</a:t>
            </a:r>
          </a:p>
        </p:txBody>
      </p:sp>
      <p:sp>
        <p:nvSpPr>
          <p:cNvPr id="1386" name="Content Placeholder 6"/>
          <p:cNvSpPr txBox="1"/>
          <p:nvPr/>
        </p:nvSpPr>
        <p:spPr>
          <a:xfrm>
            <a:off x="322392" y="1509936"/>
            <a:ext cx="6101248" cy="350294"/>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defTabSz="914322">
              <a:spcBef>
                <a:spcPts val="300"/>
              </a:spcBef>
              <a:defRPr i="1" sz="1400">
                <a:latin typeface="Arial"/>
                <a:ea typeface="Arial"/>
                <a:cs typeface="Arial"/>
                <a:sym typeface="Arial"/>
              </a:defRPr>
            </a:lvl1pPr>
          </a:lstStyle>
          <a:p>
            <a:pPr/>
            <a:r>
              <a:t>Introduction to Neural Networks</a:t>
            </a:r>
          </a:p>
        </p:txBody>
      </p:sp>
      <p:sp>
        <p:nvSpPr>
          <p:cNvPr id="1387" name="TextBox 5"/>
          <p:cNvSpPr txBox="1"/>
          <p:nvPr/>
        </p:nvSpPr>
        <p:spPr>
          <a:xfrm>
            <a:off x="1762552" y="7526179"/>
            <a:ext cx="6821328" cy="22851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sz="1000"/>
            </a:lvl1pPr>
          </a:lstStyle>
          <a:p>
            <a:pPr/>
            <a:r>
              <a:t>Slide credit: Ismini Lourentzou – Introduction to Deep Learning</a:t>
            </a:r>
          </a:p>
        </p:txBody>
      </p:sp>
      <p:pic>
        <p:nvPicPr>
          <p:cNvPr id="1388" name="Εικόνα 12" descr="Εικόνα 12"/>
          <p:cNvPicPr>
            <a:picLocks noChangeAspect="1"/>
          </p:cNvPicPr>
          <p:nvPr/>
        </p:nvPicPr>
        <p:blipFill>
          <a:blip r:embed="rId2">
            <a:extLst/>
          </a:blip>
          <a:stretch>
            <a:fillRect/>
          </a:stretch>
        </p:blipFill>
        <p:spPr>
          <a:xfrm>
            <a:off x="2833904" y="4606280"/>
            <a:ext cx="3672409" cy="2606721"/>
          </a:xfrm>
          <a:prstGeom prst="rect">
            <a:avLst/>
          </a:prstGeom>
          <a:ln w="12700">
            <a:miter lim="400000"/>
          </a:ln>
        </p:spPr>
      </p:pic>
      <p:sp>
        <p:nvSpPr>
          <p:cNvPr id="1389" name="TextBox 8"/>
          <p:cNvSpPr txBox="1"/>
          <p:nvPr/>
        </p:nvSpPr>
        <p:spPr>
          <a:xfrm>
            <a:off x="6722086" y="5525041"/>
            <a:ext cx="1115677" cy="312421"/>
          </a:xfrm>
          <a:prstGeom prst="rect">
            <a:avLst/>
          </a:prstGeom>
          <a:ln w="12700">
            <a:miter lim="400000"/>
          </a:ln>
        </p:spPr>
        <p:txBody>
          <a:bodyPr wrap="none" lIns="0" tIns="0" rIns="0" bIns="0">
            <a:spAutoFit/>
          </a:bodyPr>
          <a:lstStyle/>
          <a:p>
            <a:pPr defTabSz="914400" latinLnBrk="1">
              <a:defRPr sz="1800"/>
            </a:pPr>
            <a14:m>
              <m:oMathPara>
                <m:oMathParaPr>
                  <m:jc m:val="centerGroup"/>
                </m:oMathParaPr>
                <m:oMath>
                  <m:sSup>
                    <m:e>
                      <m:r>
                        <a:rPr xmlns:a="http://schemas.openxmlformats.org/drawingml/2006/main" sz="2000" i="1">
                          <a:solidFill>
                            <a:srgbClr val="000000"/>
                          </a:solidFill>
                          <a:latin typeface="Cambria Math" panose="02040503050406030204" pitchFamily="18" charset="0"/>
                        </a:rPr>
                        <m:t>ℝ</m:t>
                      </m:r>
                    </m:e>
                    <m:sup>
                      <m:r>
                        <a:rPr xmlns:a="http://schemas.openxmlformats.org/drawingml/2006/main" sz="2000" i="1">
                          <a:solidFill>
                            <a:srgbClr val="000000"/>
                          </a:solidFill>
                          <a:latin typeface="Cambria Math" panose="02040503050406030204" pitchFamily="18" charset="0"/>
                        </a:rPr>
                        <m:t>𝑛</m:t>
                      </m:r>
                    </m:sup>
                  </m:sSup>
                  <m:r>
                    <a:rPr xmlns:a="http://schemas.openxmlformats.org/drawingml/2006/main" sz="2000" i="1">
                      <a:solidFill>
                        <a:srgbClr val="000000"/>
                      </a:solidFill>
                      <a:latin typeface="Cambria Math" panose="02040503050406030204" pitchFamily="18" charset="0"/>
                    </a:rPr>
                    <m:t>→</m:t>
                  </m:r>
                  <m:d>
                    <m:dPr>
                      <m:ctrlPr>
                        <a:rPr xmlns:a="http://schemas.openxmlformats.org/drawingml/2006/main" sz="2000" i="1">
                          <a:solidFill>
                            <a:srgbClr val="000000"/>
                          </a:solidFill>
                          <a:latin typeface="Cambria Math" panose="02040503050406030204" pitchFamily="18" charset="0"/>
                        </a:rPr>
                      </m:ctrlPr>
                      <m:begChr m:val="["/>
                      <m:endChr m:val="]"/>
                    </m:dPr>
                    <m:e>
                      <m:r>
                        <a:rPr xmlns:a="http://schemas.openxmlformats.org/drawingml/2006/main" sz="2000" i="1">
                          <a:solidFill>
                            <a:srgbClr val="000000"/>
                          </a:solidFill>
                          <a:latin typeface="Cambria Math" panose="02040503050406030204" pitchFamily="18" charset="0"/>
                        </a:rPr>
                        <m:t>0,1</m:t>
                      </m:r>
                    </m:e>
                  </m:d>
                </m:oMath>
              </m:oMathPara>
            </a14:m>
            <a:endParaRPr sz="2000"/>
          </a:p>
        </p:txBody>
      </p:sp>
      <p:sp>
        <p:nvSpPr>
          <p:cNvPr id="1390" name="TextBox 9"/>
          <p:cNvSpPr txBox="1"/>
          <p:nvPr/>
        </p:nvSpPr>
        <p:spPr>
          <a:xfrm>
            <a:off x="4753165" y="7085593"/>
            <a:ext cx="121921" cy="114301"/>
          </a:xfrm>
          <a:prstGeom prst="rect">
            <a:avLst/>
          </a:prstGeom>
          <a:ln w="12700">
            <a:miter lim="400000"/>
          </a:ln>
        </p:spPr>
        <p:txBody>
          <a:bodyPr wrap="none" lIns="0" tIns="0" rIns="0" bIns="0">
            <a:spAutoFit/>
          </a:bodyPr>
          <a:lstStyle/>
          <a:p>
            <a:pPr defTabSz="914400" latinLnBrk="1">
              <a:defRPr sz="1800"/>
            </a:pPr>
            <a14:m>
              <m:oMathPara>
                <m:oMathParaPr>
                  <m:jc m:val="centerGroup"/>
                </m:oMathParaPr>
                <m:oMath>
                  <m:r>
                    <a:rPr xmlns:a="http://schemas.openxmlformats.org/drawingml/2006/main" sz="2000" i="1">
                      <a:solidFill>
                        <a:srgbClr val="000000"/>
                      </a:solidFill>
                      <a:latin typeface="Cambria Math" panose="02040503050406030204" pitchFamily="18" charset="0"/>
                    </a:rPr>
                    <m:t>𝑥</m:t>
                  </m:r>
                </m:oMath>
              </m:oMathPara>
            </a14:m>
            <a:endParaRPr sz="2000"/>
          </a:p>
        </p:txBody>
      </p:sp>
      <p:sp>
        <p:nvSpPr>
          <p:cNvPr id="1391" name="TextBox 10"/>
          <p:cNvSpPr txBox="1"/>
          <p:nvPr/>
        </p:nvSpPr>
        <p:spPr>
          <a:xfrm>
            <a:off x="2191628" y="5536002"/>
            <a:ext cx="434649" cy="220092"/>
          </a:xfrm>
          <a:prstGeom prst="rect">
            <a:avLst/>
          </a:prstGeom>
          <a:ln w="12700">
            <a:miter lim="400000"/>
          </a:ln>
        </p:spPr>
        <p:txBody>
          <a:bodyPr wrap="none" lIns="0" tIns="0" rIns="0" bIns="0">
            <a:spAutoFit/>
          </a:bodyPr>
          <a:lstStyle/>
          <a:p>
            <a:pPr defTabSz="914400" latinLnBrk="1">
              <a:defRPr sz="1800"/>
            </a:pPr>
            <a14:m>
              <m:oMathPara>
                <m:oMathParaPr>
                  <m:jc m:val="centerGroup"/>
                </m:oMathParaPr>
                <m:oMath>
                  <m:r>
                    <a:rPr xmlns:a="http://schemas.openxmlformats.org/drawingml/2006/main" sz="2000" i="1">
                      <a:solidFill>
                        <a:srgbClr val="000000"/>
                      </a:solidFill>
                      <a:latin typeface="Cambria Math" panose="02040503050406030204" pitchFamily="18" charset="0"/>
                    </a:rPr>
                    <m:t>𝑓</m:t>
                  </m:r>
                  <m:d>
                    <m:dPr>
                      <m:ctrlPr>
                        <a:rPr xmlns:a="http://schemas.openxmlformats.org/drawingml/2006/main" sz="2000" i="1">
                          <a:solidFill>
                            <a:srgbClr val="000000"/>
                          </a:solidFill>
                          <a:latin typeface="Cambria Math" panose="02040503050406030204" pitchFamily="18" charset="0"/>
                        </a:rPr>
                      </m:ctrlPr>
                    </m:dPr>
                    <m:e>
                      <m:r>
                        <a:rPr xmlns:a="http://schemas.openxmlformats.org/drawingml/2006/main" sz="2000" i="1">
                          <a:solidFill>
                            <a:srgbClr val="000000"/>
                          </a:solidFill>
                          <a:latin typeface="Cambria Math" panose="02040503050406030204" pitchFamily="18" charset="0"/>
                        </a:rPr>
                        <m:t>𝑥</m:t>
                      </m:r>
                    </m:e>
                  </m:d>
                </m:oMath>
              </m:oMathPara>
            </a14:m>
            <a:endParaRPr sz="2000"/>
          </a:p>
        </p:txBody>
      </p:sp>
    </p:spTree>
  </p:cSld>
  <p:clrMapOvr>
    <a:masterClrMapping/>
  </p:clrMapOvr>
  <p:transition xmlns:p14="http://schemas.microsoft.com/office/powerpoint/2010/main" spd="med" advClick="1"/>
</p:sld>
</file>

<file path=ppt/slides/slide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93" name="TextBox 3"/>
          <p:cNvSpPr txBox="1"/>
          <p:nvPr>
            <p:ph type="sldNum" sz="quarter" idx="2"/>
          </p:nvPr>
        </p:nvSpPr>
        <p:spPr>
          <a:xfrm>
            <a:off x="9760731" y="7458470"/>
            <a:ext cx="258625" cy="24830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394" name="Title 1"/>
          <p:cNvSpPr txBox="1"/>
          <p:nvPr>
            <p:ph type="title"/>
          </p:nvPr>
        </p:nvSpPr>
        <p:spPr>
          <a:prstGeom prst="rect">
            <a:avLst/>
          </a:prstGeom>
        </p:spPr>
        <p:txBody>
          <a:bodyPr/>
          <a:lstStyle/>
          <a:p>
            <a:pPr/>
            <a:r>
              <a:t>Activation: Tanh</a:t>
            </a:r>
          </a:p>
        </p:txBody>
      </p:sp>
      <p:sp>
        <p:nvSpPr>
          <p:cNvPr id="1395" name="Content Placeholder 2"/>
          <p:cNvSpPr txBox="1"/>
          <p:nvPr>
            <p:ph type="body" idx="1"/>
          </p:nvPr>
        </p:nvSpPr>
        <p:spPr>
          <a:xfrm>
            <a:off x="276672" y="2090802"/>
            <a:ext cx="9584267" cy="5367668"/>
          </a:xfrm>
          <a:prstGeom prst="rect">
            <a:avLst/>
          </a:prstGeom>
        </p:spPr>
        <p:txBody>
          <a:bodyPr/>
          <a:lstStyle/>
          <a:p>
            <a:pPr>
              <a:defRPr b="1" i="1">
                <a:solidFill>
                  <a:srgbClr val="0070C0"/>
                </a:solidFill>
              </a:defRPr>
            </a:pPr>
            <a:r>
              <a:t>Tanh function</a:t>
            </a:r>
            <a:r>
              <a:rPr b="0" i="0">
                <a:solidFill>
                  <a:srgbClr val="000000"/>
                </a:solidFill>
              </a:rPr>
              <a:t>: takes a real-valued number and “squashes” it into range between -1 and 1</a:t>
            </a:r>
            <a:endParaRPr b="0" i="0">
              <a:solidFill>
                <a:srgbClr val="000000"/>
              </a:solidFill>
            </a:endParaRPr>
          </a:p>
          <a:p>
            <a:pPr lvl="1" marL="631825" indent="-227013">
              <a:buFontTx/>
              <a:defRPr sz="1800"/>
            </a:pPr>
            <a:r>
              <a:t>Like sigmoid, tanh neurons saturate</a:t>
            </a:r>
          </a:p>
          <a:p>
            <a:pPr lvl="1" marL="631825" indent="-227013">
              <a:buFontTx/>
              <a:defRPr sz="1800"/>
            </a:pPr>
            <a:r>
              <a:t>Unlike sigmoid, the output is zero-centered</a:t>
            </a:r>
          </a:p>
          <a:p>
            <a:pPr lvl="2" marL="973137" indent="-231775">
              <a:spcBef>
                <a:spcPts val="300"/>
              </a:spcBef>
              <a:buFont typeface="Courier New"/>
              <a:defRPr sz="1600"/>
            </a:pPr>
            <a:r>
              <a:t>It is therefore preferred than sigmoid</a:t>
            </a:r>
          </a:p>
          <a:p>
            <a:pPr lvl="1" marL="631825" indent="-227013">
              <a:buFontTx/>
              <a:defRPr sz="1800"/>
            </a:pPr>
            <a:r>
              <a:t>Tanh is a scaled sigmoid: </a:t>
            </a:r>
            <a14:m>
              <m:oMath>
                <m:r>
                  <m:rPr>
                    <m:sty m:val="p"/>
                  </m:rPr>
                  <a:rPr xmlns:a="http://schemas.openxmlformats.org/drawingml/2006/main" sz="2150" i="1">
                    <a:solidFill>
                      <a:srgbClr val="000000"/>
                    </a:solidFill>
                    <a:latin typeface="Cambria Math" panose="02040503050406030204" pitchFamily="18" charset="0"/>
                  </a:rPr>
                  <m:t>t</m:t>
                </m:r>
                <m:r>
                  <m:rPr>
                    <m:sty m:val="p"/>
                  </m:rPr>
                  <a:rPr xmlns:a="http://schemas.openxmlformats.org/drawingml/2006/main" sz="2150" i="1">
                    <a:solidFill>
                      <a:srgbClr val="000000"/>
                    </a:solidFill>
                    <a:latin typeface="Cambria Math" panose="02040503050406030204" pitchFamily="18" charset="0"/>
                  </a:rPr>
                  <m:t>a</m:t>
                </m:r>
                <m:r>
                  <m:rPr>
                    <m:sty m:val="p"/>
                  </m:rPr>
                  <a:rPr xmlns:a="http://schemas.openxmlformats.org/drawingml/2006/main" sz="2150" i="1">
                    <a:solidFill>
                      <a:srgbClr val="000000"/>
                    </a:solidFill>
                    <a:latin typeface="Cambria Math" panose="02040503050406030204" pitchFamily="18" charset="0"/>
                  </a:rPr>
                  <m:t>n</m:t>
                </m:r>
                <m:r>
                  <m:rPr>
                    <m:sty m:val="p"/>
                  </m:rPr>
                  <a:rPr xmlns:a="http://schemas.openxmlformats.org/drawingml/2006/main" sz="2150" i="1">
                    <a:solidFill>
                      <a:srgbClr val="000000"/>
                    </a:solidFill>
                    <a:latin typeface="Cambria Math" panose="02040503050406030204" pitchFamily="18" charset="0"/>
                  </a:rPr>
                  <m:t>h</m:t>
                </m:r>
                <m:r>
                  <a:rPr xmlns:a="http://schemas.openxmlformats.org/drawingml/2006/main" sz="2150" i="1">
                    <a:solidFill>
                      <a:srgbClr val="000000"/>
                    </a:solidFill>
                    <a:latin typeface="Cambria Math" panose="02040503050406030204" pitchFamily="18" charset="0"/>
                  </a:rPr>
                  <m:t>⁡</m:t>
                </m:r>
                <m:r>
                  <a:rPr xmlns:a="http://schemas.openxmlformats.org/drawingml/2006/main" sz="2150" i="1">
                    <a:solidFill>
                      <a:srgbClr val="000000"/>
                    </a:solidFill>
                    <a:latin typeface="Cambria Math" panose="02040503050406030204" pitchFamily="18" charset="0"/>
                  </a:rPr>
                  <m:t>(</m:t>
                </m:r>
                <m:r>
                  <a:rPr xmlns:a="http://schemas.openxmlformats.org/drawingml/2006/main" sz="2150" i="1">
                    <a:solidFill>
                      <a:srgbClr val="000000"/>
                    </a:solidFill>
                    <a:latin typeface="Cambria Math" panose="02040503050406030204" pitchFamily="18" charset="0"/>
                  </a:rPr>
                  <m:t>𝑥</m:t>
                </m:r>
                <m:r>
                  <a:rPr xmlns:a="http://schemas.openxmlformats.org/drawingml/2006/main" sz="2150" i="1">
                    <a:solidFill>
                      <a:srgbClr val="000000"/>
                    </a:solidFill>
                    <a:latin typeface="Cambria Math" panose="02040503050406030204" pitchFamily="18" charset="0"/>
                  </a:rPr>
                  <m:t>)</m:t>
                </m:r>
                <m:r>
                  <a:rPr xmlns:a="http://schemas.openxmlformats.org/drawingml/2006/main" sz="2150" i="1">
                    <a:solidFill>
                      <a:srgbClr val="000000"/>
                    </a:solidFill>
                    <a:latin typeface="Cambria Math" panose="02040503050406030204" pitchFamily="18" charset="0"/>
                  </a:rPr>
                  <m:t>=</m:t>
                </m:r>
                <m:r>
                  <a:rPr xmlns:a="http://schemas.openxmlformats.org/drawingml/2006/main" sz="2150" i="1">
                    <a:solidFill>
                      <a:srgbClr val="000000"/>
                    </a:solidFill>
                    <a:latin typeface="Cambria Math" panose="02040503050406030204" pitchFamily="18" charset="0"/>
                  </a:rPr>
                  <m:t>2</m:t>
                </m:r>
                <m:r>
                  <a:rPr xmlns:a="http://schemas.openxmlformats.org/drawingml/2006/main" sz="2150" i="1">
                    <a:solidFill>
                      <a:srgbClr val="000000"/>
                    </a:solidFill>
                    <a:latin typeface="Cambria Math" panose="02040503050406030204" pitchFamily="18" charset="0"/>
                  </a:rPr>
                  <m:t>∙</m:t>
                </m:r>
                <m:r>
                  <a:rPr xmlns:a="http://schemas.openxmlformats.org/drawingml/2006/main" sz="2150" i="1">
                    <a:solidFill>
                      <a:srgbClr val="000000"/>
                    </a:solidFill>
                    <a:latin typeface="Cambria Math" panose="02040503050406030204" pitchFamily="18" charset="0"/>
                  </a:rPr>
                  <m:t>𝜎</m:t>
                </m:r>
                <m:r>
                  <a:rPr xmlns:a="http://schemas.openxmlformats.org/drawingml/2006/main" sz="2150" i="1">
                    <a:solidFill>
                      <a:srgbClr val="000000"/>
                    </a:solidFill>
                    <a:latin typeface="Cambria Math" panose="02040503050406030204" pitchFamily="18" charset="0"/>
                  </a:rPr>
                  <m:t>(</m:t>
                </m:r>
                <m:r>
                  <a:rPr xmlns:a="http://schemas.openxmlformats.org/drawingml/2006/main" sz="2150" i="1">
                    <a:solidFill>
                      <a:srgbClr val="000000"/>
                    </a:solidFill>
                    <a:latin typeface="Cambria Math" panose="02040503050406030204" pitchFamily="18" charset="0"/>
                  </a:rPr>
                  <m:t>2</m:t>
                </m:r>
                <m:r>
                  <a:rPr xmlns:a="http://schemas.openxmlformats.org/drawingml/2006/main" sz="2150" i="1">
                    <a:solidFill>
                      <a:srgbClr val="000000"/>
                    </a:solidFill>
                    <a:latin typeface="Cambria Math" panose="02040503050406030204" pitchFamily="18" charset="0"/>
                  </a:rPr>
                  <m:t>𝑥</m:t>
                </m:r>
                <m:r>
                  <a:rPr xmlns:a="http://schemas.openxmlformats.org/drawingml/2006/main" sz="2150" i="1">
                    <a:solidFill>
                      <a:srgbClr val="000000"/>
                    </a:solidFill>
                    <a:latin typeface="Cambria Math" panose="02040503050406030204" pitchFamily="18" charset="0"/>
                  </a:rPr>
                  <m:t>)</m:t>
                </m:r>
                <m:r>
                  <a:rPr xmlns:a="http://schemas.openxmlformats.org/drawingml/2006/main" sz="2150" i="1">
                    <a:solidFill>
                      <a:srgbClr val="000000"/>
                    </a:solidFill>
                    <a:latin typeface="Cambria Math" panose="02040503050406030204" pitchFamily="18" charset="0"/>
                  </a:rPr>
                  <m:t>−</m:t>
                </m:r>
                <m:r>
                  <a:rPr xmlns:a="http://schemas.openxmlformats.org/drawingml/2006/main" sz="2150" i="1">
                    <a:solidFill>
                      <a:srgbClr val="000000"/>
                    </a:solidFill>
                    <a:latin typeface="Cambria Math" panose="02040503050406030204" pitchFamily="18" charset="0"/>
                  </a:rPr>
                  <m:t>1</m:t>
                </m:r>
              </m:oMath>
            </a14:m>
          </a:p>
        </p:txBody>
      </p:sp>
      <p:sp>
        <p:nvSpPr>
          <p:cNvPr id="1396" name="Content Placeholder 6"/>
          <p:cNvSpPr txBox="1"/>
          <p:nvPr/>
        </p:nvSpPr>
        <p:spPr>
          <a:xfrm>
            <a:off x="322392" y="1509936"/>
            <a:ext cx="6101248" cy="350294"/>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defTabSz="914322">
              <a:spcBef>
                <a:spcPts val="300"/>
              </a:spcBef>
              <a:defRPr i="1" sz="1400">
                <a:latin typeface="Arial"/>
                <a:ea typeface="Arial"/>
                <a:cs typeface="Arial"/>
                <a:sym typeface="Arial"/>
              </a:defRPr>
            </a:lvl1pPr>
          </a:lstStyle>
          <a:p>
            <a:pPr/>
            <a:r>
              <a:t>Introduction to Neural Networks</a:t>
            </a:r>
          </a:p>
        </p:txBody>
      </p:sp>
      <p:sp>
        <p:nvSpPr>
          <p:cNvPr id="1397" name="TextBox 5"/>
          <p:cNvSpPr txBox="1"/>
          <p:nvPr/>
        </p:nvSpPr>
        <p:spPr>
          <a:xfrm>
            <a:off x="1762552" y="7526179"/>
            <a:ext cx="6821328" cy="22851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sz="1000"/>
            </a:lvl1pPr>
          </a:lstStyle>
          <a:p>
            <a:pPr/>
            <a:r>
              <a:t>Slide credit: Ismini Lourentzou – Introduction to Deep Learning</a:t>
            </a:r>
          </a:p>
        </p:txBody>
      </p:sp>
      <p:pic>
        <p:nvPicPr>
          <p:cNvPr id="1398" name="Εικόνα 4" descr="Εικόνα 4"/>
          <p:cNvPicPr>
            <a:picLocks noChangeAspect="1"/>
          </p:cNvPicPr>
          <p:nvPr/>
        </p:nvPicPr>
        <p:blipFill>
          <a:blip r:embed="rId2">
            <a:extLst/>
          </a:blip>
          <a:stretch>
            <a:fillRect/>
          </a:stretch>
        </p:blipFill>
        <p:spPr>
          <a:xfrm>
            <a:off x="2240514" y="4246240"/>
            <a:ext cx="3785408" cy="2668792"/>
          </a:xfrm>
          <a:prstGeom prst="rect">
            <a:avLst/>
          </a:prstGeom>
          <a:ln w="12700">
            <a:miter lim="400000"/>
          </a:ln>
        </p:spPr>
      </p:pic>
      <p:sp>
        <p:nvSpPr>
          <p:cNvPr id="1399" name="TextBox 8"/>
          <p:cNvSpPr txBox="1"/>
          <p:nvPr/>
        </p:nvSpPr>
        <p:spPr>
          <a:xfrm>
            <a:off x="6726712" y="5288155"/>
            <a:ext cx="1346112" cy="312421"/>
          </a:xfrm>
          <a:prstGeom prst="rect">
            <a:avLst/>
          </a:prstGeom>
          <a:ln w="12700">
            <a:miter lim="400000"/>
          </a:ln>
        </p:spPr>
        <p:txBody>
          <a:bodyPr wrap="none" lIns="0" tIns="0" rIns="0" bIns="0">
            <a:spAutoFit/>
          </a:bodyPr>
          <a:lstStyle/>
          <a:p>
            <a:pPr defTabSz="914400" latinLnBrk="1">
              <a:defRPr sz="1800"/>
            </a:pPr>
            <a14:m>
              <m:oMathPara>
                <m:oMathParaPr>
                  <m:jc m:val="centerGroup"/>
                </m:oMathParaPr>
                <m:oMath>
                  <m:sSup>
                    <m:e>
                      <m:r>
                        <a:rPr xmlns:a="http://schemas.openxmlformats.org/drawingml/2006/main" sz="2000" i="1">
                          <a:solidFill>
                            <a:srgbClr val="000000"/>
                          </a:solidFill>
                          <a:latin typeface="Cambria Math" panose="02040503050406030204" pitchFamily="18" charset="0"/>
                        </a:rPr>
                        <m:t>ℝ</m:t>
                      </m:r>
                    </m:e>
                    <m:sup>
                      <m:r>
                        <a:rPr xmlns:a="http://schemas.openxmlformats.org/drawingml/2006/main" sz="2000" i="1">
                          <a:solidFill>
                            <a:srgbClr val="000000"/>
                          </a:solidFill>
                          <a:latin typeface="Cambria Math" panose="02040503050406030204" pitchFamily="18" charset="0"/>
                        </a:rPr>
                        <m:t>𝑛</m:t>
                      </m:r>
                    </m:sup>
                  </m:sSup>
                  <m:r>
                    <a:rPr xmlns:a="http://schemas.openxmlformats.org/drawingml/2006/main" sz="2000" i="1">
                      <a:solidFill>
                        <a:srgbClr val="000000"/>
                      </a:solidFill>
                      <a:latin typeface="Cambria Math" panose="02040503050406030204" pitchFamily="18" charset="0"/>
                    </a:rPr>
                    <m:t>→</m:t>
                  </m:r>
                  <m:d>
                    <m:dPr>
                      <m:ctrlPr>
                        <a:rPr xmlns:a="http://schemas.openxmlformats.org/drawingml/2006/main" sz="2000" i="1">
                          <a:solidFill>
                            <a:srgbClr val="000000"/>
                          </a:solidFill>
                          <a:latin typeface="Cambria Math" panose="02040503050406030204" pitchFamily="18" charset="0"/>
                        </a:rPr>
                      </m:ctrlPr>
                      <m:begChr m:val="["/>
                      <m:endChr m:val="]"/>
                    </m:dPr>
                    <m:e>
                      <m:r>
                        <a:rPr xmlns:a="http://schemas.openxmlformats.org/drawingml/2006/main" sz="2000" i="1">
                          <a:solidFill>
                            <a:srgbClr val="000000"/>
                          </a:solidFill>
                          <a:latin typeface="Cambria Math" panose="02040503050406030204" pitchFamily="18" charset="0"/>
                        </a:rPr>
                        <m:t>−</m:t>
                      </m:r>
                      <m:r>
                        <a:rPr xmlns:a="http://schemas.openxmlformats.org/drawingml/2006/main" sz="2000" i="1">
                          <a:solidFill>
                            <a:srgbClr val="000000"/>
                          </a:solidFill>
                          <a:latin typeface="Cambria Math" panose="02040503050406030204" pitchFamily="18" charset="0"/>
                        </a:rPr>
                        <m:t>1</m:t>
                      </m:r>
                      <m:r>
                        <a:rPr xmlns:a="http://schemas.openxmlformats.org/drawingml/2006/main" sz="2000" i="1">
                          <a:solidFill>
                            <a:srgbClr val="000000"/>
                          </a:solidFill>
                          <a:latin typeface="Cambria Math" panose="02040503050406030204" pitchFamily="18" charset="0"/>
                        </a:rPr>
                        <m:t>,</m:t>
                      </m:r>
                      <m:r>
                        <a:rPr xmlns:a="http://schemas.openxmlformats.org/drawingml/2006/main" sz="2000" i="1">
                          <a:solidFill>
                            <a:srgbClr val="000000"/>
                          </a:solidFill>
                          <a:latin typeface="Cambria Math" panose="02040503050406030204" pitchFamily="18" charset="0"/>
                        </a:rPr>
                        <m:t>1</m:t>
                      </m:r>
                    </m:e>
                  </m:d>
                </m:oMath>
              </m:oMathPara>
            </a14:m>
            <a:endParaRPr sz="2000"/>
          </a:p>
        </p:txBody>
      </p:sp>
      <p:sp>
        <p:nvSpPr>
          <p:cNvPr id="1400" name="TextBox 9"/>
          <p:cNvSpPr txBox="1"/>
          <p:nvPr/>
        </p:nvSpPr>
        <p:spPr>
          <a:xfrm>
            <a:off x="4272773" y="6838528"/>
            <a:ext cx="121921" cy="114301"/>
          </a:xfrm>
          <a:prstGeom prst="rect">
            <a:avLst/>
          </a:prstGeom>
          <a:ln w="12700">
            <a:miter lim="400000"/>
          </a:ln>
        </p:spPr>
        <p:txBody>
          <a:bodyPr wrap="none" lIns="0" tIns="0" rIns="0" bIns="0">
            <a:spAutoFit/>
          </a:bodyPr>
          <a:lstStyle/>
          <a:p>
            <a:pPr defTabSz="914400" latinLnBrk="1">
              <a:defRPr sz="1800"/>
            </a:pPr>
            <a14:m>
              <m:oMathPara>
                <m:oMathParaPr>
                  <m:jc m:val="centerGroup"/>
                </m:oMathParaPr>
                <m:oMath>
                  <m:r>
                    <a:rPr xmlns:a="http://schemas.openxmlformats.org/drawingml/2006/main" sz="2000" i="1">
                      <a:solidFill>
                        <a:srgbClr val="000000"/>
                      </a:solidFill>
                      <a:latin typeface="Cambria Math" panose="02040503050406030204" pitchFamily="18" charset="0"/>
                    </a:rPr>
                    <m:t>𝑥</m:t>
                  </m:r>
                </m:oMath>
              </m:oMathPara>
            </a14:m>
            <a:endParaRPr sz="2000"/>
          </a:p>
        </p:txBody>
      </p:sp>
      <p:sp>
        <p:nvSpPr>
          <p:cNvPr id="1401" name="TextBox 10"/>
          <p:cNvSpPr txBox="1"/>
          <p:nvPr/>
        </p:nvSpPr>
        <p:spPr>
          <a:xfrm>
            <a:off x="1639228" y="5326360"/>
            <a:ext cx="434649" cy="220092"/>
          </a:xfrm>
          <a:prstGeom prst="rect">
            <a:avLst/>
          </a:prstGeom>
          <a:ln w="12700">
            <a:miter lim="400000"/>
          </a:ln>
        </p:spPr>
        <p:txBody>
          <a:bodyPr wrap="none" lIns="0" tIns="0" rIns="0" bIns="0">
            <a:spAutoFit/>
          </a:bodyPr>
          <a:lstStyle/>
          <a:p>
            <a:pPr defTabSz="914400" latinLnBrk="1">
              <a:defRPr sz="1800"/>
            </a:pPr>
            <a14:m>
              <m:oMathPara>
                <m:oMathParaPr>
                  <m:jc m:val="centerGroup"/>
                </m:oMathParaPr>
                <m:oMath>
                  <m:r>
                    <a:rPr xmlns:a="http://schemas.openxmlformats.org/drawingml/2006/main" sz="2000" i="1">
                      <a:solidFill>
                        <a:srgbClr val="000000"/>
                      </a:solidFill>
                      <a:latin typeface="Cambria Math" panose="02040503050406030204" pitchFamily="18" charset="0"/>
                    </a:rPr>
                    <m:t>𝑓</m:t>
                  </m:r>
                  <m:d>
                    <m:dPr>
                      <m:ctrlPr>
                        <a:rPr xmlns:a="http://schemas.openxmlformats.org/drawingml/2006/main" sz="2000" i="1">
                          <a:solidFill>
                            <a:srgbClr val="000000"/>
                          </a:solidFill>
                          <a:latin typeface="Cambria Math" panose="02040503050406030204" pitchFamily="18" charset="0"/>
                        </a:rPr>
                      </m:ctrlPr>
                    </m:dPr>
                    <m:e>
                      <m:r>
                        <a:rPr xmlns:a="http://schemas.openxmlformats.org/drawingml/2006/main" sz="2000" i="1">
                          <a:solidFill>
                            <a:srgbClr val="000000"/>
                          </a:solidFill>
                          <a:latin typeface="Cambria Math" panose="02040503050406030204" pitchFamily="18" charset="0"/>
                        </a:rPr>
                        <m:t>𝑥</m:t>
                      </m:r>
                    </m:e>
                  </m:d>
                </m:oMath>
              </m:oMathPara>
            </a14:m>
            <a:endParaRPr sz="2000"/>
          </a:p>
        </p:txBody>
      </p:sp>
    </p:spTree>
  </p:cSld>
  <p:clrMapOvr>
    <a:masterClrMapping/>
  </p:clrMapOvr>
  <p:transition xmlns:p14="http://schemas.microsoft.com/office/powerpoint/2010/main" spd="med" advClick="1"/>
</p:sld>
</file>

<file path=ppt/slides/slide4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03" name="TextBox 3"/>
          <p:cNvSpPr txBox="1"/>
          <p:nvPr>
            <p:ph type="sldNum" sz="quarter" idx="2"/>
          </p:nvPr>
        </p:nvSpPr>
        <p:spPr>
          <a:xfrm>
            <a:off x="9760731" y="7458470"/>
            <a:ext cx="258625" cy="24830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404" name="Title 1"/>
          <p:cNvSpPr txBox="1"/>
          <p:nvPr>
            <p:ph type="title"/>
          </p:nvPr>
        </p:nvSpPr>
        <p:spPr>
          <a:prstGeom prst="rect">
            <a:avLst/>
          </a:prstGeom>
        </p:spPr>
        <p:txBody>
          <a:bodyPr/>
          <a:lstStyle/>
          <a:p>
            <a:pPr/>
            <a:r>
              <a:t>Activation: ReLU</a:t>
            </a:r>
          </a:p>
        </p:txBody>
      </p:sp>
      <p:sp>
        <p:nvSpPr>
          <p:cNvPr id="1405" name="Content Placeholder 2"/>
          <p:cNvSpPr txBox="1"/>
          <p:nvPr>
            <p:ph type="body" idx="1"/>
          </p:nvPr>
        </p:nvSpPr>
        <p:spPr>
          <a:xfrm>
            <a:off x="276672" y="2090802"/>
            <a:ext cx="9584267" cy="5367668"/>
          </a:xfrm>
          <a:prstGeom prst="rect">
            <a:avLst/>
          </a:prstGeom>
        </p:spPr>
        <p:txBody>
          <a:bodyPr/>
          <a:lstStyle/>
          <a:p>
            <a:pPr>
              <a:defRPr b="1" i="1">
                <a:solidFill>
                  <a:srgbClr val="0070C0"/>
                </a:solidFill>
              </a:defRPr>
            </a:pPr>
            <a:r>
              <a:t>ReLU</a:t>
            </a:r>
            <a:r>
              <a:rPr b="0" i="0">
                <a:solidFill>
                  <a:srgbClr val="000000"/>
                </a:solidFill>
              </a:rPr>
              <a:t> (Rectified Linear Unit): takes a real-valued number and thresholds it at zero</a:t>
            </a:r>
            <a:endParaRPr b="0" i="0">
              <a:solidFill>
                <a:srgbClr val="000000"/>
              </a:solidFill>
            </a:endParaRPr>
          </a:p>
          <a:p>
            <a:pPr marL="0" indent="914400">
              <a:buSzTx/>
              <a:buNone/>
            </a:pPr>
            <a:r>
              <a:t> </a:t>
            </a:r>
            <a14:m>
              <m:oMath>
                <m:r>
                  <a:rPr xmlns:a="http://schemas.openxmlformats.org/drawingml/2006/main" sz="2400" i="1">
                    <a:solidFill>
                      <a:srgbClr val="000000"/>
                    </a:solidFill>
                    <a:latin typeface="Cambria Math" panose="02040503050406030204" pitchFamily="18" charset="0"/>
                  </a:rPr>
                  <m:t>𝑓</m:t>
                </m:r>
                <m:d>
                  <m:dPr>
                    <m:ctrlPr>
                      <a:rPr xmlns:a="http://schemas.openxmlformats.org/drawingml/2006/main" sz="2400" i="1">
                        <a:solidFill>
                          <a:srgbClr val="000000"/>
                        </a:solidFill>
                        <a:latin typeface="Cambria Math" panose="02040503050406030204" pitchFamily="18" charset="0"/>
                      </a:rPr>
                    </m:ctrlPr>
                  </m:dPr>
                  <m:e>
                    <m:r>
                      <a:rPr xmlns:a="http://schemas.openxmlformats.org/drawingml/2006/main" sz="2400" i="1">
                        <a:solidFill>
                          <a:srgbClr val="000000"/>
                        </a:solidFill>
                        <a:latin typeface="Cambria Math" panose="02040503050406030204" pitchFamily="18" charset="0"/>
                      </a:rPr>
                      <m:t>𝑥</m:t>
                    </m:r>
                  </m:e>
                </m:d>
                <m:r>
                  <a:rPr xmlns:a="http://schemas.openxmlformats.org/drawingml/2006/main" sz="2400" i="1">
                    <a:solidFill>
                      <a:srgbClr val="000000"/>
                    </a:solidFill>
                    <a:latin typeface="Cambria Math" panose="02040503050406030204" pitchFamily="18" charset="0"/>
                  </a:rPr>
                  <m:t>=</m:t>
                </m:r>
                <m:r>
                  <a:rPr xmlns:a="http://schemas.openxmlformats.org/drawingml/2006/main" sz="2400" i="1">
                    <a:solidFill>
                      <a:srgbClr val="000000"/>
                    </a:solidFill>
                    <a:latin typeface="Cambria Math" panose="02040503050406030204" pitchFamily="18" charset="0"/>
                  </a:rPr>
                  <m:t/>
                </m:r>
                <m:r>
                  <m:rPr>
                    <m:sty m:val="p"/>
                  </m:rPr>
                  <a:rPr xmlns:a="http://schemas.openxmlformats.org/drawingml/2006/main" sz="2400" i="1">
                    <a:solidFill>
                      <a:srgbClr val="000000"/>
                    </a:solidFill>
                    <a:latin typeface="Cambria Math" panose="02040503050406030204" pitchFamily="18" charset="0"/>
                  </a:rPr>
                  <m:t>m</m:t>
                </m:r>
                <m:r>
                  <m:rPr>
                    <m:sty m:val="p"/>
                  </m:rPr>
                  <a:rPr xmlns:a="http://schemas.openxmlformats.org/drawingml/2006/main" sz="2400" i="1">
                    <a:solidFill>
                      <a:srgbClr val="000000"/>
                    </a:solidFill>
                    <a:latin typeface="Cambria Math" panose="02040503050406030204" pitchFamily="18" charset="0"/>
                  </a:rPr>
                  <m:t>a</m:t>
                </m:r>
                <m:r>
                  <m:rPr>
                    <m:sty m:val="p"/>
                  </m:rPr>
                  <a:rPr xmlns:a="http://schemas.openxmlformats.org/drawingml/2006/main" sz="2400" i="1">
                    <a:solidFill>
                      <a:srgbClr val="000000"/>
                    </a:solidFill>
                    <a:latin typeface="Cambria Math" panose="02040503050406030204" pitchFamily="18" charset="0"/>
                  </a:rPr>
                  <m:t>x</m:t>
                </m:r>
                <m:r>
                  <a:rPr xmlns:a="http://schemas.openxmlformats.org/drawingml/2006/main" sz="2400" i="1">
                    <a:solidFill>
                      <a:srgbClr val="000000"/>
                    </a:solidFill>
                    <a:latin typeface="Cambria Math" panose="02040503050406030204" pitchFamily="18" charset="0"/>
                  </a:rPr>
                  <m:t>(</m:t>
                </m:r>
                <m:r>
                  <a:rPr xmlns:a="http://schemas.openxmlformats.org/drawingml/2006/main" sz="2400" i="1">
                    <a:solidFill>
                      <a:srgbClr val="000000"/>
                    </a:solidFill>
                    <a:latin typeface="Cambria Math" panose="02040503050406030204" pitchFamily="18" charset="0"/>
                  </a:rPr>
                  <m:t>0,</m:t>
                </m:r>
                <m:r>
                  <a:rPr xmlns:a="http://schemas.openxmlformats.org/drawingml/2006/main" sz="2400" i="1">
                    <a:solidFill>
                      <a:srgbClr val="000000"/>
                    </a:solidFill>
                    <a:latin typeface="Cambria Math" panose="02040503050406030204" pitchFamily="18" charset="0"/>
                  </a:rPr>
                  <m:t>𝑥</m:t>
                </m:r>
                <m:r>
                  <a:rPr xmlns:a="http://schemas.openxmlformats.org/drawingml/2006/main" sz="2400" i="1">
                    <a:solidFill>
                      <a:srgbClr val="000000"/>
                    </a:solidFill>
                    <a:latin typeface="Cambria Math" panose="02040503050406030204" pitchFamily="18" charset="0"/>
                  </a:rPr>
                  <m:t>)</m:t>
                </m:r>
              </m:oMath>
            </a14:m>
          </a:p>
        </p:txBody>
      </p:sp>
      <p:sp>
        <p:nvSpPr>
          <p:cNvPr id="1406" name="Content Placeholder 3"/>
          <p:cNvSpPr txBox="1"/>
          <p:nvPr/>
        </p:nvSpPr>
        <p:spPr>
          <a:xfrm>
            <a:off x="322392" y="1509936"/>
            <a:ext cx="6101248" cy="350294"/>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defTabSz="914322">
              <a:spcBef>
                <a:spcPts val="300"/>
              </a:spcBef>
              <a:defRPr i="1" sz="1400">
                <a:latin typeface="Arial"/>
                <a:ea typeface="Arial"/>
                <a:cs typeface="Arial"/>
                <a:sym typeface="Arial"/>
              </a:defRPr>
            </a:lvl1pPr>
          </a:lstStyle>
          <a:p>
            <a:pPr/>
            <a:r>
              <a:t>Introduction to Neural Networks</a:t>
            </a:r>
          </a:p>
        </p:txBody>
      </p:sp>
      <p:sp>
        <p:nvSpPr>
          <p:cNvPr id="1407" name="Content Placeholder 2"/>
          <p:cNvSpPr txBox="1"/>
          <p:nvPr/>
        </p:nvSpPr>
        <p:spPr>
          <a:xfrm>
            <a:off x="327110" y="3349819"/>
            <a:ext cx="5232434" cy="4064773"/>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lvl="1" marL="631825" indent="-227013" defTabSz="914322">
              <a:spcBef>
                <a:spcPts val="400"/>
              </a:spcBef>
              <a:buClr>
                <a:srgbClr val="1F497D"/>
              </a:buClr>
              <a:buSzPct val="90000"/>
              <a:buChar char="▪"/>
              <a:defRPr sz="1800">
                <a:latin typeface="Arial"/>
                <a:ea typeface="Arial"/>
                <a:cs typeface="Arial"/>
                <a:sym typeface="Arial"/>
              </a:defRPr>
            </a:pPr>
            <a:r>
              <a:t>Most modern deep NNs use ReLU activations </a:t>
            </a:r>
          </a:p>
          <a:p>
            <a:pPr lvl="1" marL="631825" indent="-227013" defTabSz="914322">
              <a:spcBef>
                <a:spcPts val="400"/>
              </a:spcBef>
              <a:buClr>
                <a:srgbClr val="1F497D"/>
              </a:buClr>
              <a:buSzPct val="90000"/>
              <a:buChar char="▪"/>
              <a:defRPr sz="1800">
                <a:latin typeface="Arial"/>
                <a:ea typeface="Arial"/>
                <a:cs typeface="Arial"/>
                <a:sym typeface="Arial"/>
              </a:defRPr>
            </a:pPr>
            <a:r>
              <a:t>ReLU is fast to compute </a:t>
            </a:r>
          </a:p>
          <a:p>
            <a:pPr lvl="2" marL="973137" indent="-231775" defTabSz="914322">
              <a:spcBef>
                <a:spcPts val="300"/>
              </a:spcBef>
              <a:buClr>
                <a:srgbClr val="1F497D"/>
              </a:buClr>
              <a:buSzPct val="100000"/>
              <a:buFont typeface="Courier New"/>
              <a:buChar char="o"/>
              <a:defRPr sz="1600">
                <a:latin typeface="Arial"/>
                <a:ea typeface="Arial"/>
                <a:cs typeface="Arial"/>
                <a:sym typeface="Arial"/>
              </a:defRPr>
            </a:pPr>
            <a:r>
              <a:t>Compared to sigmoid, tanh </a:t>
            </a:r>
          </a:p>
          <a:p>
            <a:pPr lvl="2" marL="973137" indent="-231775" defTabSz="914322">
              <a:spcBef>
                <a:spcPts val="300"/>
              </a:spcBef>
              <a:buClr>
                <a:srgbClr val="1F497D"/>
              </a:buClr>
              <a:buSzPct val="100000"/>
              <a:buFont typeface="Courier New"/>
              <a:buChar char="o"/>
              <a:defRPr sz="1600">
                <a:latin typeface="Arial"/>
                <a:ea typeface="Arial"/>
                <a:cs typeface="Arial"/>
                <a:sym typeface="Arial"/>
              </a:defRPr>
            </a:pPr>
            <a:r>
              <a:t>Simply threshold a matrix at zero</a:t>
            </a:r>
          </a:p>
          <a:p>
            <a:pPr lvl="1" marL="631825" indent="-227013" defTabSz="914322">
              <a:spcBef>
                <a:spcPts val="400"/>
              </a:spcBef>
              <a:buClr>
                <a:srgbClr val="1F497D"/>
              </a:buClr>
              <a:buSzPct val="90000"/>
              <a:buChar char="▪"/>
              <a:defRPr sz="1800">
                <a:latin typeface="Arial"/>
                <a:ea typeface="Arial"/>
                <a:cs typeface="Arial"/>
                <a:sym typeface="Arial"/>
              </a:defRPr>
            </a:pPr>
            <a:r>
              <a:t>Accelerates the convergence of gradient descent</a:t>
            </a:r>
          </a:p>
          <a:p>
            <a:pPr lvl="2" marL="973137" indent="-231775" defTabSz="914322">
              <a:spcBef>
                <a:spcPts val="300"/>
              </a:spcBef>
              <a:buClr>
                <a:srgbClr val="1F497D"/>
              </a:buClr>
              <a:buSzPct val="100000"/>
              <a:buFont typeface="Courier New"/>
              <a:buChar char="o"/>
              <a:defRPr sz="1600">
                <a:latin typeface="Arial"/>
                <a:ea typeface="Arial"/>
                <a:cs typeface="Arial"/>
                <a:sym typeface="Arial"/>
              </a:defRPr>
            </a:pPr>
            <a:r>
              <a:t>Due to linear, non-saturating form </a:t>
            </a:r>
          </a:p>
          <a:p>
            <a:pPr lvl="1" marL="631825" indent="-227013" defTabSz="914322">
              <a:spcBef>
                <a:spcPts val="400"/>
              </a:spcBef>
              <a:buClr>
                <a:srgbClr val="1F497D"/>
              </a:buClr>
              <a:buSzPct val="90000"/>
              <a:buChar char="▪"/>
              <a:defRPr sz="1800">
                <a:latin typeface="Arial"/>
                <a:ea typeface="Arial"/>
                <a:cs typeface="Arial"/>
                <a:sym typeface="Arial"/>
              </a:defRPr>
            </a:pPr>
            <a:r>
              <a:t>Prevents the gradient vanishing problem</a:t>
            </a:r>
          </a:p>
        </p:txBody>
      </p:sp>
      <p:pic>
        <p:nvPicPr>
          <p:cNvPr id="1408" name="Εικόνα 5" descr="Εικόνα 5"/>
          <p:cNvPicPr>
            <a:picLocks noChangeAspect="1"/>
          </p:cNvPicPr>
          <p:nvPr/>
        </p:nvPicPr>
        <p:blipFill>
          <a:blip r:embed="rId2">
            <a:extLst/>
          </a:blip>
          <a:stretch>
            <a:fillRect/>
          </a:stretch>
        </p:blipFill>
        <p:spPr>
          <a:xfrm>
            <a:off x="5965304" y="2909560"/>
            <a:ext cx="3925304" cy="2807390"/>
          </a:xfrm>
          <a:prstGeom prst="rect">
            <a:avLst/>
          </a:prstGeom>
          <a:ln w="12700">
            <a:miter lim="400000"/>
          </a:ln>
        </p:spPr>
      </p:pic>
      <p:sp>
        <p:nvSpPr>
          <p:cNvPr id="1409" name="TextBox 9"/>
          <p:cNvSpPr txBox="1"/>
          <p:nvPr/>
        </p:nvSpPr>
        <p:spPr>
          <a:xfrm>
            <a:off x="7696225" y="2660394"/>
            <a:ext cx="929603" cy="244404"/>
          </a:xfrm>
          <a:prstGeom prst="rect">
            <a:avLst/>
          </a:prstGeom>
          <a:ln w="12700">
            <a:miter lim="400000"/>
          </a:ln>
        </p:spPr>
        <p:txBody>
          <a:bodyPr wrap="none" lIns="0" tIns="0" rIns="0" bIns="0">
            <a:spAutoFit/>
          </a:bodyPr>
          <a:lstStyle/>
          <a:p>
            <a:pPr defTabSz="914400" latinLnBrk="1">
              <a:defRPr sz="1800"/>
            </a:pPr>
            <a14:m>
              <m:oMathPara>
                <m:oMathParaPr>
                  <m:jc m:val="centerGroup"/>
                </m:oMathParaPr>
                <m:oMath>
                  <m:sSup>
                    <m:e>
                      <m:r>
                        <a:rPr xmlns:a="http://schemas.openxmlformats.org/drawingml/2006/main" sz="2000" i="1">
                          <a:solidFill>
                            <a:srgbClr val="000000"/>
                          </a:solidFill>
                          <a:latin typeface="Cambria Math" panose="02040503050406030204" pitchFamily="18" charset="0"/>
                        </a:rPr>
                        <m:t>ℝ</m:t>
                      </m:r>
                    </m:e>
                    <m:sup>
                      <m:r>
                        <a:rPr xmlns:a="http://schemas.openxmlformats.org/drawingml/2006/main" sz="2000" i="1">
                          <a:solidFill>
                            <a:srgbClr val="000000"/>
                          </a:solidFill>
                          <a:latin typeface="Cambria Math" panose="02040503050406030204" pitchFamily="18" charset="0"/>
                        </a:rPr>
                        <m:t>𝑛</m:t>
                      </m:r>
                    </m:sup>
                  </m:sSup>
                  <m:r>
                    <a:rPr xmlns:a="http://schemas.openxmlformats.org/drawingml/2006/main" sz="2000" i="1">
                      <a:solidFill>
                        <a:srgbClr val="000000"/>
                      </a:solidFill>
                      <a:latin typeface="Cambria Math" panose="02040503050406030204" pitchFamily="18" charset="0"/>
                    </a:rPr>
                    <m:t>→</m:t>
                  </m:r>
                  <m:sSubSup>
                    <m:e>
                      <m:r>
                        <a:rPr xmlns:a="http://schemas.openxmlformats.org/drawingml/2006/main" sz="2000" i="1">
                          <a:solidFill>
                            <a:srgbClr val="000000"/>
                          </a:solidFill>
                          <a:latin typeface="Cambria Math" panose="02040503050406030204" pitchFamily="18" charset="0"/>
                        </a:rPr>
                        <m:t>ℝ</m:t>
                      </m:r>
                    </m:e>
                    <m:sub>
                      <m:r>
                        <a:rPr xmlns:a="http://schemas.openxmlformats.org/drawingml/2006/main" sz="2000" i="1">
                          <a:solidFill>
                            <a:srgbClr val="000000"/>
                          </a:solidFill>
                          <a:latin typeface="Cambria Math" panose="02040503050406030204" pitchFamily="18" charset="0"/>
                        </a:rPr>
                        <m:t>+</m:t>
                      </m:r>
                    </m:sub>
                    <m:sup>
                      <m:r>
                        <a:rPr xmlns:a="http://schemas.openxmlformats.org/drawingml/2006/main" sz="2000" i="1">
                          <a:solidFill>
                            <a:srgbClr val="000000"/>
                          </a:solidFill>
                          <a:latin typeface="Cambria Math" panose="02040503050406030204" pitchFamily="18" charset="0"/>
                        </a:rPr>
                        <m:t>𝑛</m:t>
                      </m:r>
                    </m:sup>
                  </m:sSubSup>
                </m:oMath>
              </m:oMathPara>
            </a14:m>
            <a:endParaRPr sz="2000"/>
          </a:p>
        </p:txBody>
      </p:sp>
      <p:sp>
        <p:nvSpPr>
          <p:cNvPr id="1410" name="TextBox 10"/>
          <p:cNvSpPr txBox="1"/>
          <p:nvPr/>
        </p:nvSpPr>
        <p:spPr>
          <a:xfrm>
            <a:off x="7956572" y="5717440"/>
            <a:ext cx="121921" cy="114301"/>
          </a:xfrm>
          <a:prstGeom prst="rect">
            <a:avLst/>
          </a:prstGeom>
          <a:ln w="12700">
            <a:miter lim="400000"/>
          </a:ln>
        </p:spPr>
        <p:txBody>
          <a:bodyPr wrap="none" lIns="0" tIns="0" rIns="0" bIns="0">
            <a:spAutoFit/>
          </a:bodyPr>
          <a:lstStyle/>
          <a:p>
            <a:pPr defTabSz="914400" latinLnBrk="1">
              <a:defRPr sz="1800"/>
            </a:pPr>
            <a14:m>
              <m:oMathPara>
                <m:oMathParaPr>
                  <m:jc m:val="centerGroup"/>
                </m:oMathParaPr>
                <m:oMath>
                  <m:r>
                    <a:rPr xmlns:a="http://schemas.openxmlformats.org/drawingml/2006/main" sz="2000" i="1">
                      <a:solidFill>
                        <a:srgbClr val="000000"/>
                      </a:solidFill>
                      <a:latin typeface="Cambria Math" panose="02040503050406030204" pitchFamily="18" charset="0"/>
                    </a:rPr>
                    <m:t>𝑥</m:t>
                  </m:r>
                </m:oMath>
              </m:oMathPara>
            </a14:m>
            <a:endParaRPr sz="2000"/>
          </a:p>
        </p:txBody>
      </p:sp>
      <p:sp>
        <p:nvSpPr>
          <p:cNvPr id="1411" name="TextBox 11"/>
          <p:cNvSpPr txBox="1"/>
          <p:nvPr/>
        </p:nvSpPr>
        <p:spPr>
          <a:xfrm>
            <a:off x="5467043" y="3814191"/>
            <a:ext cx="434649" cy="220092"/>
          </a:xfrm>
          <a:prstGeom prst="rect">
            <a:avLst/>
          </a:prstGeom>
          <a:ln w="12700">
            <a:miter lim="400000"/>
          </a:ln>
        </p:spPr>
        <p:txBody>
          <a:bodyPr wrap="none" lIns="0" tIns="0" rIns="0" bIns="0">
            <a:spAutoFit/>
          </a:bodyPr>
          <a:lstStyle/>
          <a:p>
            <a:pPr defTabSz="914400" latinLnBrk="1">
              <a:defRPr sz="1800"/>
            </a:pPr>
            <a14:m>
              <m:oMathPara>
                <m:oMathParaPr>
                  <m:jc m:val="centerGroup"/>
                </m:oMathParaPr>
                <m:oMath>
                  <m:r>
                    <a:rPr xmlns:a="http://schemas.openxmlformats.org/drawingml/2006/main" sz="2000" i="1">
                      <a:solidFill>
                        <a:srgbClr val="000000"/>
                      </a:solidFill>
                      <a:latin typeface="Cambria Math" panose="02040503050406030204" pitchFamily="18" charset="0"/>
                    </a:rPr>
                    <m:t>𝑓</m:t>
                  </m:r>
                  <m:d>
                    <m:dPr>
                      <m:ctrlPr>
                        <a:rPr xmlns:a="http://schemas.openxmlformats.org/drawingml/2006/main" sz="2000" i="1">
                          <a:solidFill>
                            <a:srgbClr val="000000"/>
                          </a:solidFill>
                          <a:latin typeface="Cambria Math" panose="02040503050406030204" pitchFamily="18" charset="0"/>
                        </a:rPr>
                      </m:ctrlPr>
                    </m:dPr>
                    <m:e>
                      <m:r>
                        <a:rPr xmlns:a="http://schemas.openxmlformats.org/drawingml/2006/main" sz="2000" i="1">
                          <a:solidFill>
                            <a:srgbClr val="000000"/>
                          </a:solidFill>
                          <a:latin typeface="Cambria Math" panose="02040503050406030204" pitchFamily="18" charset="0"/>
                        </a:rPr>
                        <m:t>𝑥</m:t>
                      </m:r>
                    </m:e>
                  </m:d>
                </m:oMath>
              </m:oMathPara>
            </a14:m>
            <a:endParaRPr sz="2000"/>
          </a:p>
        </p:txBody>
      </p:sp>
    </p:spTree>
  </p:cSld>
  <p:clrMapOvr>
    <a:masterClrMapping/>
  </p:clrMapOvr>
  <p:transition xmlns:p14="http://schemas.microsoft.com/office/powerpoint/2010/main" spd="med" advClick="1"/>
</p:sld>
</file>

<file path=ppt/slides/slide4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13" name="TextBox 3"/>
          <p:cNvSpPr txBox="1"/>
          <p:nvPr>
            <p:ph type="sldNum" sz="quarter" idx="2"/>
          </p:nvPr>
        </p:nvSpPr>
        <p:spPr>
          <a:xfrm>
            <a:off x="9760731" y="7458470"/>
            <a:ext cx="258625" cy="24830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1414" name="Picture 2" descr="Picture 2"/>
          <p:cNvPicPr>
            <a:picLocks noChangeAspect="1"/>
          </p:cNvPicPr>
          <p:nvPr/>
        </p:nvPicPr>
        <p:blipFill>
          <a:blip r:embed="rId2">
            <a:extLst/>
          </a:blip>
          <a:stretch>
            <a:fillRect/>
          </a:stretch>
        </p:blipFill>
        <p:spPr>
          <a:xfrm>
            <a:off x="5605264" y="4390256"/>
            <a:ext cx="4327682" cy="2737921"/>
          </a:xfrm>
          <a:prstGeom prst="rect">
            <a:avLst/>
          </a:prstGeom>
          <a:ln w="12700">
            <a:miter lim="400000"/>
          </a:ln>
        </p:spPr>
      </p:pic>
      <p:sp>
        <p:nvSpPr>
          <p:cNvPr id="1415" name="Title 1"/>
          <p:cNvSpPr txBox="1"/>
          <p:nvPr>
            <p:ph type="title"/>
          </p:nvPr>
        </p:nvSpPr>
        <p:spPr>
          <a:prstGeom prst="rect">
            <a:avLst/>
          </a:prstGeom>
        </p:spPr>
        <p:txBody>
          <a:bodyPr/>
          <a:lstStyle/>
          <a:p>
            <a:pPr/>
            <a:r>
              <a:t>Activation: Leaky ReLU</a:t>
            </a:r>
          </a:p>
        </p:txBody>
      </p:sp>
      <p:sp>
        <p:nvSpPr>
          <p:cNvPr id="1416" name="Content Placeholder 2"/>
          <p:cNvSpPr txBox="1"/>
          <p:nvPr>
            <p:ph type="body" idx="1"/>
          </p:nvPr>
        </p:nvSpPr>
        <p:spPr>
          <a:xfrm>
            <a:off x="276672" y="2090802"/>
            <a:ext cx="9584267" cy="5367668"/>
          </a:xfrm>
          <a:prstGeom prst="rect">
            <a:avLst/>
          </a:prstGeom>
        </p:spPr>
        <p:txBody>
          <a:bodyPr/>
          <a:lstStyle/>
          <a:p>
            <a:pPr/>
            <a:r>
              <a:t>The problem of ReLU activations: they can “die”</a:t>
            </a:r>
          </a:p>
          <a:p>
            <a:pPr lvl="1" marL="631825" indent="-227013">
              <a:buFontTx/>
              <a:defRPr sz="1800"/>
            </a:pPr>
            <a:r>
              <a:t>ReLU could cause weights to update  in a way that the gradients can become zero and the neuron will not activate again on any data </a:t>
            </a:r>
          </a:p>
          <a:p>
            <a:pPr lvl="1" marL="631825" indent="-227013">
              <a:buFontTx/>
              <a:defRPr sz="1800"/>
            </a:pPr>
            <a:r>
              <a:t>E.g., when a large learning rate is used</a:t>
            </a:r>
          </a:p>
          <a:p>
            <a:pPr lvl="1" marL="631825" indent="-227013">
              <a:buFontTx/>
              <a:defRPr sz="1000"/>
            </a:pPr>
          </a:p>
          <a:p>
            <a:pPr>
              <a:spcBef>
                <a:spcPts val="500"/>
              </a:spcBef>
              <a:defRPr b="1" i="1">
                <a:solidFill>
                  <a:srgbClr val="0070C0"/>
                </a:solidFill>
              </a:defRPr>
            </a:pPr>
            <a:r>
              <a:t>Leaky ReLU </a:t>
            </a:r>
            <a:r>
              <a:rPr b="0" i="0" sz="2200">
                <a:solidFill>
                  <a:srgbClr val="000000"/>
                </a:solidFill>
              </a:rPr>
              <a:t>activation function is a variant of ReLU</a:t>
            </a:r>
            <a:endParaRPr sz="2200"/>
          </a:p>
          <a:p>
            <a:pPr lvl="1" marL="631825" indent="-227013">
              <a:buFontTx/>
              <a:defRPr sz="1800"/>
            </a:pPr>
            <a:r>
              <a:t>Instead of the function being 0 when </a:t>
            </a:r>
            <a14:m>
              <m:oMath>
                <m:r>
                  <a:rPr xmlns:a="http://schemas.openxmlformats.org/drawingml/2006/main" sz="2150" i="1">
                    <a:solidFill>
                      <a:srgbClr val="000000"/>
                    </a:solidFill>
                    <a:latin typeface="Cambria Math" panose="02040503050406030204" pitchFamily="18" charset="0"/>
                  </a:rPr>
                  <m:t>𝑥</m:t>
                </m:r>
                <m:r>
                  <a:rPr xmlns:a="http://schemas.openxmlformats.org/drawingml/2006/main" sz="2150" i="1">
                    <a:solidFill>
                      <a:srgbClr val="000000"/>
                    </a:solidFill>
                    <a:latin typeface="Cambria Math" panose="02040503050406030204" pitchFamily="18" charset="0"/>
                  </a:rPr>
                  <m:t>&lt;</m:t>
                </m:r>
                <m:r>
                  <a:rPr xmlns:a="http://schemas.openxmlformats.org/drawingml/2006/main" sz="2150" i="1">
                    <a:solidFill>
                      <a:srgbClr val="000000"/>
                    </a:solidFill>
                    <a:latin typeface="Cambria Math" panose="02040503050406030204" pitchFamily="18" charset="0"/>
                  </a:rPr>
                  <m:t>0</m:t>
                </m:r>
              </m:oMath>
            </a14:m>
            <a:r>
              <a:t>, a leaky ReLU has a small negative slope (e.g., </a:t>
            </a:r>
            <a:r>
              <a:t>α</a:t>
            </a:r>
            <a:r>
              <a:t> = 0.01, or similar)</a:t>
            </a:r>
          </a:p>
        </p:txBody>
      </p:sp>
      <p:sp>
        <p:nvSpPr>
          <p:cNvPr id="1417" name="Content Placeholder 5"/>
          <p:cNvSpPr txBox="1"/>
          <p:nvPr/>
        </p:nvSpPr>
        <p:spPr>
          <a:xfrm>
            <a:off x="322392" y="1509936"/>
            <a:ext cx="6101248" cy="350294"/>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defTabSz="914322">
              <a:spcBef>
                <a:spcPts val="300"/>
              </a:spcBef>
              <a:defRPr i="1" sz="1400">
                <a:latin typeface="Arial"/>
                <a:ea typeface="Arial"/>
                <a:cs typeface="Arial"/>
                <a:sym typeface="Arial"/>
              </a:defRPr>
            </a:lvl1pPr>
          </a:lstStyle>
          <a:p>
            <a:pPr/>
            <a:r>
              <a:t>Introduction to Neural Networks</a:t>
            </a:r>
          </a:p>
        </p:txBody>
      </p:sp>
      <p:sp>
        <p:nvSpPr>
          <p:cNvPr id="1418" name="TextBox 3"/>
          <p:cNvSpPr txBox="1"/>
          <p:nvPr/>
        </p:nvSpPr>
        <p:spPr>
          <a:xfrm>
            <a:off x="6349724" y="4751911"/>
            <a:ext cx="2350548" cy="562357"/>
          </a:xfrm>
          <a:prstGeom prst="rect">
            <a:avLst/>
          </a:prstGeom>
          <a:ln w="12700">
            <a:miter lim="400000"/>
          </a:ln>
        </p:spPr>
        <p:txBody>
          <a:bodyPr wrap="none" lIns="0" tIns="0" rIns="0" bIns="0">
            <a:spAutoFit/>
          </a:bodyPr>
          <a:lstStyle/>
          <a:p>
            <a:pPr defTabSz="914400" latinLnBrk="1">
              <a:defRPr sz="1800"/>
            </a:pPr>
            <a14:m>
              <m:oMathPara>
                <m:oMathParaPr>
                  <m:jc m:val="centerGroup"/>
                </m:oMathParaPr>
                <m:oMath>
                  <m:r>
                    <a:rPr xmlns:a="http://schemas.openxmlformats.org/drawingml/2006/main" sz="1800" i="1">
                      <a:solidFill>
                        <a:srgbClr val="000000"/>
                      </a:solidFill>
                      <a:latin typeface="Cambria Math" panose="02040503050406030204" pitchFamily="18" charset="0"/>
                    </a:rPr>
                    <m:t>𝑓</m:t>
                  </m:r>
                  <m:d>
                    <m:dPr>
                      <m:ctrlPr>
                        <a:rPr xmlns:a="http://schemas.openxmlformats.org/drawingml/2006/main" sz="1800" i="1">
                          <a:solidFill>
                            <a:srgbClr val="000000"/>
                          </a:solidFill>
                          <a:latin typeface="Cambria Math" panose="02040503050406030204" pitchFamily="18" charset="0"/>
                        </a:rPr>
                      </m:ctrlPr>
                    </m:dPr>
                    <m:e>
                      <m:r>
                        <a:rPr xmlns:a="http://schemas.openxmlformats.org/drawingml/2006/main" sz="1800" i="1">
                          <a:solidFill>
                            <a:srgbClr val="000000"/>
                          </a:solidFill>
                          <a:latin typeface="Cambria Math" panose="02040503050406030204" pitchFamily="18" charset="0"/>
                        </a:rPr>
                        <m:t>𝑥</m:t>
                      </m:r>
                    </m:e>
                  </m:d>
                  <m:r>
                    <a:rPr xmlns:a="http://schemas.openxmlformats.org/drawingml/2006/main" sz="1800" i="1">
                      <a:solidFill>
                        <a:srgbClr val="000000"/>
                      </a:solidFill>
                      <a:latin typeface="Cambria Math" panose="02040503050406030204" pitchFamily="18" charset="0"/>
                    </a:rPr>
                    <m:t>=</m:t>
                  </m:r>
                  <m:d>
                    <m:dPr>
                      <m:ctrlPr>
                        <a:rPr xmlns:a="http://schemas.openxmlformats.org/drawingml/2006/main" sz="1800" i="1">
                          <a:solidFill>
                            <a:srgbClr val="000000"/>
                          </a:solidFill>
                          <a:latin typeface="Cambria Math" panose="02040503050406030204" pitchFamily="18" charset="0"/>
                        </a:rPr>
                      </m:ctrlPr>
                      <m:begChr m:val="{"/>
                      <m:endChr m:val=""/>
                    </m:dPr>
                    <m:e>
                      <m:eqArr>
                        <m:eqArrPr>
                          <m:ctrlPr>
                            <a:rPr xmlns:a="http://schemas.openxmlformats.org/drawingml/2006/main" sz="1800" i="1">
                              <a:solidFill>
                                <a:srgbClr val="000000"/>
                              </a:solidFill>
                              <a:latin typeface="Cambria Math" panose="02040503050406030204" pitchFamily="18" charset="0"/>
                            </a:rPr>
                          </m:ctrlPr>
                        </m:eqArrPr>
                        <m:e>
                          <m:m>
                            <m:mPr>
                              <m:ctrlPr>
                                <a:rPr xmlns:a="http://schemas.openxmlformats.org/drawingml/2006/main" sz="1800" i="1">
                                  <a:solidFill>
                                    <a:srgbClr val="000000"/>
                                  </a:solidFill>
                                  <a:latin typeface="Cambria Math" panose="02040503050406030204" pitchFamily="18" charset="0"/>
                                </a:rPr>
                              </m:ctrlPr>
                              <m:baseJc m:val="center"/>
                              <m:plcHide m:val="on"/>
                              <m:mcs>
                                <m:mc>
                                  <m:mcPr>
                                    <m:count m:val="2"/>
                                    <m:mcJc m:val="center"/>
                                  </m:mcPr>
                                </m:mc>
                              </m:mcs>
                            </m:mPr>
                            <m:mr>
                              <m:e>
                                <m:r>
                                  <a:rPr xmlns:a="http://schemas.openxmlformats.org/drawingml/2006/main" sz="1800" i="1">
                                    <a:solidFill>
                                      <a:srgbClr val="000000"/>
                                    </a:solidFill>
                                    <a:latin typeface="Cambria Math" panose="02040503050406030204" pitchFamily="18" charset="0"/>
                                  </a:rPr>
                                  <m:t>𝛼</m:t>
                                </m:r>
                                <m:r>
                                  <a:rPr xmlns:a="http://schemas.openxmlformats.org/drawingml/2006/main" sz="1800" i="1">
                                    <a:solidFill>
                                      <a:srgbClr val="000000"/>
                                    </a:solidFill>
                                    <a:latin typeface="Cambria Math" panose="02040503050406030204" pitchFamily="18" charset="0"/>
                                  </a:rPr>
                                  <m:t>𝑥</m:t>
                                </m:r>
                              </m:e>
                              <m:e>
                                <m:r>
                                  <m:rPr>
                                    <m:sty m:val="p"/>
                                  </m:rPr>
                                  <a:rPr xmlns:a="http://schemas.openxmlformats.org/drawingml/2006/main" sz="1800" i="1">
                                    <a:solidFill>
                                      <a:srgbClr val="000000"/>
                                    </a:solidFill>
                                    <a:latin typeface="Cambria Math" panose="02040503050406030204" pitchFamily="18" charset="0"/>
                                  </a:rPr>
                                  <m:t>f</m:t>
                                </m:r>
                                <m:r>
                                  <m:rPr>
                                    <m:sty m:val="p"/>
                                  </m:rPr>
                                  <a:rPr xmlns:a="http://schemas.openxmlformats.org/drawingml/2006/main" sz="1800" i="1">
                                    <a:solidFill>
                                      <a:srgbClr val="000000"/>
                                    </a:solidFill>
                                    <a:latin typeface="Cambria Math" panose="02040503050406030204" pitchFamily="18" charset="0"/>
                                  </a:rPr>
                                  <m:t>o</m:t>
                                </m:r>
                                <m:r>
                                  <m:rPr>
                                    <m:sty m:val="p"/>
                                  </m:rPr>
                                  <a:rPr xmlns:a="http://schemas.openxmlformats.org/drawingml/2006/main" sz="1800" i="1">
                                    <a:solidFill>
                                      <a:srgbClr val="000000"/>
                                    </a:solidFill>
                                    <a:latin typeface="Cambria Math" panose="02040503050406030204" pitchFamily="18" charset="0"/>
                                  </a:rPr>
                                  <m:t>r</m:t>
                                </m:r>
                                <m:r>
                                  <a:rPr xmlns:a="http://schemas.openxmlformats.org/drawingml/2006/main" sz="1800" i="1">
                                    <a:solidFill>
                                      <a:srgbClr val="000000"/>
                                    </a:solidFill>
                                    <a:latin typeface="Cambria Math" panose="02040503050406030204" pitchFamily="18" charset="0"/>
                                  </a:rPr>
                                  <m:t/>
                                </m:r>
                                <m:r>
                                  <a:rPr xmlns:a="http://schemas.openxmlformats.org/drawingml/2006/main" sz="1800" i="1">
                                    <a:solidFill>
                                      <a:srgbClr val="000000"/>
                                    </a:solidFill>
                                    <a:latin typeface="Cambria Math" panose="02040503050406030204" pitchFamily="18" charset="0"/>
                                  </a:rPr>
                                  <m:t>𝑥</m:t>
                                </m:r>
                                <m:r>
                                  <a:rPr xmlns:a="http://schemas.openxmlformats.org/drawingml/2006/main" sz="1800" i="1">
                                    <a:solidFill>
                                      <a:srgbClr val="000000"/>
                                    </a:solidFill>
                                    <a:latin typeface="Cambria Math" panose="02040503050406030204" pitchFamily="18" charset="0"/>
                                  </a:rPr>
                                  <m:t>&lt;</m:t>
                                </m:r>
                                <m:r>
                                  <a:rPr xmlns:a="http://schemas.openxmlformats.org/drawingml/2006/main" sz="1800" i="1">
                                    <a:solidFill>
                                      <a:srgbClr val="000000"/>
                                    </a:solidFill>
                                    <a:latin typeface="Cambria Math" panose="02040503050406030204" pitchFamily="18" charset="0"/>
                                  </a:rPr>
                                  <m:t>0</m:t>
                                </m:r>
                                <m:r>
                                  <a:rPr xmlns:a="http://schemas.openxmlformats.org/drawingml/2006/main" sz="1800" i="1">
                                    <a:solidFill>
                                      <a:srgbClr val="000000"/>
                                    </a:solidFill>
                                    <a:latin typeface="Cambria Math" panose="02040503050406030204" pitchFamily="18" charset="0"/>
                                  </a:rPr>
                                  <m:t/>
                                </m:r>
                                <m:r>
                                  <a:rPr xmlns:a="http://schemas.openxmlformats.org/drawingml/2006/main" sz="1800" i="1">
                                    <a:solidFill>
                                      <a:srgbClr val="000000"/>
                                    </a:solidFill>
                                    <a:latin typeface="Cambria Math" panose="02040503050406030204" pitchFamily="18" charset="0"/>
                                  </a:rPr>
                                  <m:t/>
                                </m:r>
                                <m:r>
                                  <a:rPr xmlns:a="http://schemas.openxmlformats.org/drawingml/2006/main" sz="1800" i="1">
                                    <a:solidFill>
                                      <a:srgbClr val="000000"/>
                                    </a:solidFill>
                                    <a:latin typeface="Cambria Math" panose="02040503050406030204" pitchFamily="18" charset="0"/>
                                  </a:rPr>
                                  <m:t/>
                                </m:r>
                              </m:e>
                            </m:mr>
                          </m:m>
                        </m:e>
                        <m:e>
                          <m:m>
                            <m:mPr>
                              <m:ctrlPr>
                                <a:rPr xmlns:a="http://schemas.openxmlformats.org/drawingml/2006/main" sz="1800" i="1">
                                  <a:solidFill>
                                    <a:srgbClr val="000000"/>
                                  </a:solidFill>
                                  <a:latin typeface="Cambria Math" panose="02040503050406030204" pitchFamily="18" charset="0"/>
                                </a:rPr>
                              </m:ctrlPr>
                              <m:baseJc m:val="center"/>
                              <m:plcHide m:val="on"/>
                              <m:mcs>
                                <m:mc>
                                  <m:mcPr>
                                    <m:count m:val="2"/>
                                    <m:mcJc m:val="center"/>
                                  </m:mcPr>
                                </m:mc>
                              </m:mcs>
                            </m:mPr>
                            <m:mr>
                              <m:e>
                                <m:r>
                                  <a:rPr xmlns:a="http://schemas.openxmlformats.org/drawingml/2006/main" sz="1800" i="1">
                                    <a:solidFill>
                                      <a:srgbClr val="000000"/>
                                    </a:solidFill>
                                    <a:latin typeface="Cambria Math" panose="02040503050406030204" pitchFamily="18" charset="0"/>
                                  </a:rPr>
                                  <m:t>𝑥</m:t>
                                </m:r>
                              </m:e>
                              <m:e>
                                <m:r>
                                  <m:rPr>
                                    <m:sty m:val="p"/>
                                  </m:rPr>
                                  <a:rPr xmlns:a="http://schemas.openxmlformats.org/drawingml/2006/main" sz="1800" i="1">
                                    <a:solidFill>
                                      <a:srgbClr val="000000"/>
                                    </a:solidFill>
                                    <a:latin typeface="Cambria Math" panose="02040503050406030204" pitchFamily="18" charset="0"/>
                                  </a:rPr>
                                  <m:t>f</m:t>
                                </m:r>
                                <m:r>
                                  <m:rPr>
                                    <m:sty m:val="p"/>
                                  </m:rPr>
                                  <a:rPr xmlns:a="http://schemas.openxmlformats.org/drawingml/2006/main" sz="1800" i="1">
                                    <a:solidFill>
                                      <a:srgbClr val="000000"/>
                                    </a:solidFill>
                                    <a:latin typeface="Cambria Math" panose="02040503050406030204" pitchFamily="18" charset="0"/>
                                  </a:rPr>
                                  <m:t>o</m:t>
                                </m:r>
                                <m:r>
                                  <m:rPr>
                                    <m:sty m:val="p"/>
                                  </m:rPr>
                                  <a:rPr xmlns:a="http://schemas.openxmlformats.org/drawingml/2006/main" sz="1800" i="1">
                                    <a:solidFill>
                                      <a:srgbClr val="000000"/>
                                    </a:solidFill>
                                    <a:latin typeface="Cambria Math" panose="02040503050406030204" pitchFamily="18" charset="0"/>
                                  </a:rPr>
                                  <m:t>r</m:t>
                                </m:r>
                                <m:r>
                                  <a:rPr xmlns:a="http://schemas.openxmlformats.org/drawingml/2006/main" sz="1800" i="1">
                                    <a:solidFill>
                                      <a:srgbClr val="000000"/>
                                    </a:solidFill>
                                    <a:latin typeface="Cambria Math" panose="02040503050406030204" pitchFamily="18" charset="0"/>
                                  </a:rPr>
                                  <m:t/>
                                </m:r>
                                <m:r>
                                  <a:rPr xmlns:a="http://schemas.openxmlformats.org/drawingml/2006/main" sz="1800" i="1">
                                    <a:solidFill>
                                      <a:srgbClr val="000000"/>
                                    </a:solidFill>
                                    <a:latin typeface="Cambria Math" panose="02040503050406030204" pitchFamily="18" charset="0"/>
                                  </a:rPr>
                                  <m:t>𝑥</m:t>
                                </m:r>
                                <m:r>
                                  <a:rPr xmlns:a="http://schemas.openxmlformats.org/drawingml/2006/main" sz="1800" i="1">
                                    <a:solidFill>
                                      <a:srgbClr val="000000"/>
                                    </a:solidFill>
                                    <a:latin typeface="Cambria Math" panose="02040503050406030204" pitchFamily="18" charset="0"/>
                                  </a:rPr>
                                  <m:t>≫</m:t>
                                </m:r>
                                <m:r>
                                  <a:rPr xmlns:a="http://schemas.openxmlformats.org/drawingml/2006/main" sz="1800" i="1">
                                    <a:solidFill>
                                      <a:srgbClr val="000000"/>
                                    </a:solidFill>
                                    <a:latin typeface="Cambria Math" panose="02040503050406030204" pitchFamily="18" charset="0"/>
                                  </a:rPr>
                                  <m:t>0</m:t>
                                </m:r>
                              </m:e>
                            </m:mr>
                          </m:m>
                        </m:e>
                      </m:eqArr>
                    </m:e>
                  </m:d>
                </m:oMath>
              </m:oMathPara>
            </a14:m>
          </a:p>
        </p:txBody>
      </p:sp>
      <p:sp>
        <p:nvSpPr>
          <p:cNvPr id="1419" name="Content Placeholder 2"/>
          <p:cNvSpPr txBox="1"/>
          <p:nvPr/>
        </p:nvSpPr>
        <p:spPr>
          <a:xfrm>
            <a:off x="241400" y="4606280"/>
            <a:ext cx="5030113" cy="1800201"/>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lvl="1" marL="631825" indent="-227013" defTabSz="914322">
              <a:spcBef>
                <a:spcPts val="400"/>
              </a:spcBef>
              <a:buClr>
                <a:srgbClr val="1F497D"/>
              </a:buClr>
              <a:buSzPct val="90000"/>
              <a:buChar char="▪"/>
              <a:defRPr sz="1800">
                <a:latin typeface="Arial"/>
                <a:ea typeface="Arial"/>
                <a:cs typeface="Arial"/>
                <a:sym typeface="Arial"/>
              </a:defRPr>
            </a:pPr>
            <a:r>
              <a:t>This resolves the dying ReLU problem</a:t>
            </a:r>
          </a:p>
          <a:p>
            <a:pPr lvl="1" marL="631825" indent="-227013" defTabSz="914322">
              <a:spcBef>
                <a:spcPts val="400"/>
              </a:spcBef>
              <a:buClr>
                <a:srgbClr val="1F497D"/>
              </a:buClr>
              <a:buSzPct val="90000"/>
              <a:buChar char="▪"/>
              <a:defRPr sz="1800">
                <a:latin typeface="Arial"/>
                <a:ea typeface="Arial"/>
                <a:cs typeface="Arial"/>
                <a:sym typeface="Arial"/>
              </a:defRPr>
            </a:pPr>
            <a:r>
              <a:t>Most current works still use ReLU</a:t>
            </a:r>
          </a:p>
          <a:p>
            <a:pPr lvl="2" marL="973137" indent="-231775" defTabSz="914322">
              <a:spcBef>
                <a:spcPts val="300"/>
              </a:spcBef>
              <a:buClr>
                <a:srgbClr val="1F497D"/>
              </a:buClr>
              <a:buSzPct val="100000"/>
              <a:buFont typeface="Courier New"/>
              <a:buChar char="o"/>
              <a:defRPr sz="1600">
                <a:latin typeface="Arial"/>
                <a:ea typeface="Arial"/>
                <a:cs typeface="Arial"/>
                <a:sym typeface="Arial"/>
              </a:defRPr>
            </a:pPr>
            <a:r>
              <a:t>With a proper setting of the learning rate, the problem of dying ReLU can be avoided</a:t>
            </a:r>
          </a:p>
        </p:txBody>
      </p:sp>
    </p:spTree>
  </p:cSld>
  <p:clrMapOvr>
    <a:masterClrMapping/>
  </p:clrMapOvr>
  <p:transition xmlns:p14="http://schemas.microsoft.com/office/powerpoint/2010/main" spd="med" advClick="1"/>
</p:sld>
</file>

<file path=ppt/slides/slide4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21" name="TextBox 3"/>
          <p:cNvSpPr txBox="1"/>
          <p:nvPr>
            <p:ph type="sldNum" sz="quarter" idx="2"/>
          </p:nvPr>
        </p:nvSpPr>
        <p:spPr>
          <a:xfrm>
            <a:off x="9760731" y="7458470"/>
            <a:ext cx="258625" cy="24830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422" name="Title 1"/>
          <p:cNvSpPr txBox="1"/>
          <p:nvPr>
            <p:ph type="title"/>
          </p:nvPr>
        </p:nvSpPr>
        <p:spPr>
          <a:prstGeom prst="rect">
            <a:avLst/>
          </a:prstGeom>
        </p:spPr>
        <p:txBody>
          <a:bodyPr/>
          <a:lstStyle/>
          <a:p>
            <a:pPr/>
            <a:r>
              <a:t>Activation: Linear Function</a:t>
            </a:r>
          </a:p>
        </p:txBody>
      </p:sp>
      <p:sp>
        <p:nvSpPr>
          <p:cNvPr id="1423" name="Content Placeholder 2"/>
          <p:cNvSpPr txBox="1"/>
          <p:nvPr>
            <p:ph type="body" idx="1"/>
          </p:nvPr>
        </p:nvSpPr>
        <p:spPr>
          <a:xfrm>
            <a:off x="276672" y="2090802"/>
            <a:ext cx="9584267" cy="5367668"/>
          </a:xfrm>
          <a:prstGeom prst="rect">
            <a:avLst/>
          </a:prstGeom>
        </p:spPr>
        <p:txBody>
          <a:bodyPr/>
          <a:lstStyle/>
          <a:p>
            <a:pPr>
              <a:defRPr b="1" i="1">
                <a:solidFill>
                  <a:srgbClr val="0070C0"/>
                </a:solidFill>
              </a:defRPr>
            </a:pPr>
            <a:r>
              <a:t>Linear function </a:t>
            </a:r>
            <a:r>
              <a:rPr b="0" i="0">
                <a:solidFill>
                  <a:srgbClr val="000000"/>
                </a:solidFill>
              </a:rPr>
              <a:t>means that the output signal is proportional to the input signal to the neuron</a:t>
            </a:r>
          </a:p>
        </p:txBody>
      </p:sp>
      <p:sp>
        <p:nvSpPr>
          <p:cNvPr id="1424" name="Content Placeholder 3"/>
          <p:cNvSpPr txBox="1"/>
          <p:nvPr/>
        </p:nvSpPr>
        <p:spPr>
          <a:xfrm>
            <a:off x="322392" y="1509936"/>
            <a:ext cx="6101248" cy="350294"/>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defTabSz="914322">
              <a:spcBef>
                <a:spcPts val="300"/>
              </a:spcBef>
              <a:defRPr i="1" sz="1400">
                <a:latin typeface="Arial"/>
                <a:ea typeface="Arial"/>
                <a:cs typeface="Arial"/>
                <a:sym typeface="Arial"/>
              </a:defRPr>
            </a:lvl1pPr>
          </a:lstStyle>
          <a:p>
            <a:pPr/>
            <a:r>
              <a:t>Introduction to Neural Networks</a:t>
            </a:r>
          </a:p>
        </p:txBody>
      </p:sp>
      <p:pic>
        <p:nvPicPr>
          <p:cNvPr id="1425" name="Picture 2" descr="Picture 2"/>
          <p:cNvPicPr>
            <a:picLocks noChangeAspect="1"/>
          </p:cNvPicPr>
          <p:nvPr/>
        </p:nvPicPr>
        <p:blipFill>
          <a:blip r:embed="rId2">
            <a:extLst/>
          </a:blip>
          <a:srcRect l="5084" t="0" r="0" b="0"/>
          <a:stretch>
            <a:fillRect/>
          </a:stretch>
        </p:blipFill>
        <p:spPr>
          <a:xfrm>
            <a:off x="5749280" y="2917696"/>
            <a:ext cx="4032623" cy="2763826"/>
          </a:xfrm>
          <a:prstGeom prst="rect">
            <a:avLst/>
          </a:prstGeom>
          <a:ln w="12700">
            <a:miter lim="400000"/>
          </a:ln>
        </p:spPr>
      </p:pic>
      <p:sp>
        <p:nvSpPr>
          <p:cNvPr id="1426" name="TextBox 6"/>
          <p:cNvSpPr txBox="1"/>
          <p:nvPr/>
        </p:nvSpPr>
        <p:spPr>
          <a:xfrm>
            <a:off x="6297920" y="3161241"/>
            <a:ext cx="998155" cy="220092"/>
          </a:xfrm>
          <a:prstGeom prst="rect">
            <a:avLst/>
          </a:prstGeom>
          <a:ln w="12700">
            <a:miter lim="400000"/>
          </a:ln>
        </p:spPr>
        <p:txBody>
          <a:bodyPr wrap="none" lIns="0" tIns="0" rIns="0" bIns="0">
            <a:spAutoFit/>
          </a:bodyPr>
          <a:lstStyle/>
          <a:p>
            <a:pPr defTabSz="914400" latinLnBrk="1">
              <a:defRPr sz="1800"/>
            </a:pPr>
            <a14:m>
              <m:oMathPara>
                <m:oMathParaPr>
                  <m:jc m:val="centerGroup"/>
                </m:oMathParaPr>
                <m:oMath>
                  <m:r>
                    <a:rPr xmlns:a="http://schemas.openxmlformats.org/drawingml/2006/main" sz="2000" i="1">
                      <a:solidFill>
                        <a:srgbClr val="000000"/>
                      </a:solidFill>
                      <a:latin typeface="Cambria Math" panose="02040503050406030204" pitchFamily="18" charset="0"/>
                    </a:rPr>
                    <m:t>𝑓</m:t>
                  </m:r>
                  <m:d>
                    <m:dPr>
                      <m:ctrlPr>
                        <a:rPr xmlns:a="http://schemas.openxmlformats.org/drawingml/2006/main" sz="2000" i="1">
                          <a:solidFill>
                            <a:srgbClr val="000000"/>
                          </a:solidFill>
                          <a:latin typeface="Cambria Math" panose="02040503050406030204" pitchFamily="18" charset="0"/>
                        </a:rPr>
                      </m:ctrlPr>
                    </m:dPr>
                    <m:e>
                      <m:r>
                        <a:rPr xmlns:a="http://schemas.openxmlformats.org/drawingml/2006/main" sz="2000" i="1">
                          <a:solidFill>
                            <a:srgbClr val="000000"/>
                          </a:solidFill>
                          <a:latin typeface="Cambria Math" panose="02040503050406030204" pitchFamily="18" charset="0"/>
                        </a:rPr>
                        <m:t>𝑥</m:t>
                      </m:r>
                    </m:e>
                  </m:d>
                  <m:r>
                    <a:rPr xmlns:a="http://schemas.openxmlformats.org/drawingml/2006/main" sz="2000" i="1">
                      <a:solidFill>
                        <a:srgbClr val="000000"/>
                      </a:solidFill>
                      <a:latin typeface="Cambria Math" panose="02040503050406030204" pitchFamily="18" charset="0"/>
                    </a:rPr>
                    <m:t>=</m:t>
                  </m:r>
                  <m:r>
                    <a:rPr xmlns:a="http://schemas.openxmlformats.org/drawingml/2006/main" sz="2000" i="1">
                      <a:solidFill>
                        <a:srgbClr val="000000"/>
                      </a:solidFill>
                      <a:latin typeface="Cambria Math" panose="02040503050406030204" pitchFamily="18" charset="0"/>
                    </a:rPr>
                    <m:t>𝑐</m:t>
                  </m:r>
                  <m:r>
                    <a:rPr xmlns:a="http://schemas.openxmlformats.org/drawingml/2006/main" sz="2000" i="1">
                      <a:solidFill>
                        <a:srgbClr val="000000"/>
                      </a:solidFill>
                      <a:latin typeface="Cambria Math" panose="02040503050406030204" pitchFamily="18" charset="0"/>
                    </a:rPr>
                    <m:t>𝑥</m:t>
                  </m:r>
                </m:oMath>
              </m:oMathPara>
            </a14:m>
            <a:endParaRPr sz="2000"/>
          </a:p>
        </p:txBody>
      </p:sp>
      <p:sp>
        <p:nvSpPr>
          <p:cNvPr id="1427" name="TextBox 8"/>
          <p:cNvSpPr txBox="1"/>
          <p:nvPr/>
        </p:nvSpPr>
        <p:spPr>
          <a:xfrm>
            <a:off x="7347011" y="2518048"/>
            <a:ext cx="921258" cy="173510"/>
          </a:xfrm>
          <a:prstGeom prst="rect">
            <a:avLst/>
          </a:prstGeom>
          <a:ln w="12700">
            <a:miter lim="400000"/>
          </a:ln>
        </p:spPr>
        <p:txBody>
          <a:bodyPr wrap="none" lIns="0" tIns="0" rIns="0" bIns="0">
            <a:spAutoFit/>
          </a:bodyPr>
          <a:lstStyle/>
          <a:p>
            <a:pPr defTabSz="914400" latinLnBrk="1">
              <a:defRPr sz="1800"/>
            </a:pPr>
            <a14:m>
              <m:oMathPara>
                <m:oMathParaPr>
                  <m:jc m:val="centerGroup"/>
                </m:oMathParaPr>
                <m:oMath>
                  <m:sSup>
                    <m:e>
                      <m:r>
                        <a:rPr xmlns:a="http://schemas.openxmlformats.org/drawingml/2006/main" sz="2000" i="1">
                          <a:solidFill>
                            <a:srgbClr val="000000"/>
                          </a:solidFill>
                          <a:latin typeface="Cambria Math" panose="02040503050406030204" pitchFamily="18" charset="0"/>
                        </a:rPr>
                        <m:t>ℝ</m:t>
                      </m:r>
                    </m:e>
                    <m:sup>
                      <m:r>
                        <a:rPr xmlns:a="http://schemas.openxmlformats.org/drawingml/2006/main" sz="2000" i="1">
                          <a:solidFill>
                            <a:srgbClr val="000000"/>
                          </a:solidFill>
                          <a:latin typeface="Cambria Math" panose="02040503050406030204" pitchFamily="18" charset="0"/>
                        </a:rPr>
                        <m:t>𝑛</m:t>
                      </m:r>
                    </m:sup>
                  </m:sSup>
                  <m:r>
                    <a:rPr xmlns:a="http://schemas.openxmlformats.org/drawingml/2006/main" sz="2000" i="1">
                      <a:solidFill>
                        <a:srgbClr val="000000"/>
                      </a:solidFill>
                      <a:latin typeface="Cambria Math" panose="02040503050406030204" pitchFamily="18" charset="0"/>
                    </a:rPr>
                    <m:t>→</m:t>
                  </m:r>
                  <m:sSup>
                    <m:e>
                      <m:r>
                        <a:rPr xmlns:a="http://schemas.openxmlformats.org/drawingml/2006/main" sz="2000" i="1">
                          <a:solidFill>
                            <a:srgbClr val="000000"/>
                          </a:solidFill>
                          <a:latin typeface="Cambria Math" panose="02040503050406030204" pitchFamily="18" charset="0"/>
                        </a:rPr>
                        <m:t>ℝ</m:t>
                      </m:r>
                    </m:e>
                    <m:sup>
                      <m:r>
                        <a:rPr xmlns:a="http://schemas.openxmlformats.org/drawingml/2006/main" sz="2000" i="1">
                          <a:solidFill>
                            <a:srgbClr val="000000"/>
                          </a:solidFill>
                          <a:latin typeface="Cambria Math" panose="02040503050406030204" pitchFamily="18" charset="0"/>
                        </a:rPr>
                        <m:t>𝑛</m:t>
                      </m:r>
                    </m:sup>
                  </m:sSup>
                </m:oMath>
              </m:oMathPara>
            </a14:m>
            <a:endParaRPr sz="2000"/>
          </a:p>
        </p:txBody>
      </p:sp>
      <p:sp>
        <p:nvSpPr>
          <p:cNvPr id="1428" name="Content Placeholder 2"/>
          <p:cNvSpPr txBox="1"/>
          <p:nvPr/>
        </p:nvSpPr>
        <p:spPr>
          <a:xfrm>
            <a:off x="322392" y="2806080"/>
            <a:ext cx="5030113" cy="2852191"/>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lvl="1" marL="631825" indent="-227013" defTabSz="914322">
              <a:spcBef>
                <a:spcPts val="400"/>
              </a:spcBef>
              <a:buClr>
                <a:srgbClr val="1F497D"/>
              </a:buClr>
              <a:buSzPct val="90000"/>
              <a:buChar char="▪"/>
              <a:defRPr sz="1800">
                <a:latin typeface="Arial"/>
                <a:ea typeface="Arial"/>
                <a:cs typeface="Arial"/>
                <a:sym typeface="Arial"/>
              </a:defRPr>
            </a:pPr>
            <a:r>
              <a:t>If the value of the constant </a:t>
            </a:r>
            <a:r>
              <a:rPr i="1"/>
              <a:t>c</a:t>
            </a:r>
            <a:r>
              <a:t> is 1, it is also called </a:t>
            </a:r>
            <a:r>
              <a:rPr>
                <a:solidFill>
                  <a:srgbClr val="FF0000"/>
                </a:solidFill>
              </a:rPr>
              <a:t>identity activation function</a:t>
            </a:r>
          </a:p>
          <a:p>
            <a:pPr lvl="1" marL="631825" indent="-227013" defTabSz="914322">
              <a:spcBef>
                <a:spcPts val="400"/>
              </a:spcBef>
              <a:buClr>
                <a:srgbClr val="1F497D"/>
              </a:buClr>
              <a:buSzPct val="90000"/>
              <a:buChar char="▪"/>
              <a:defRPr sz="1800">
                <a:latin typeface="Arial"/>
                <a:ea typeface="Arial"/>
                <a:cs typeface="Arial"/>
                <a:sym typeface="Arial"/>
              </a:defRPr>
            </a:pPr>
            <a:r>
              <a:t>This activation type is used in regression problems</a:t>
            </a:r>
          </a:p>
          <a:p>
            <a:pPr lvl="2" marL="973137" indent="-231775" defTabSz="914322">
              <a:spcBef>
                <a:spcPts val="300"/>
              </a:spcBef>
              <a:buClr>
                <a:srgbClr val="1F497D"/>
              </a:buClr>
              <a:buSzPct val="100000"/>
              <a:buFont typeface="Courier New"/>
              <a:buChar char="o"/>
              <a:defRPr sz="1600">
                <a:latin typeface="Arial"/>
                <a:ea typeface="Arial"/>
                <a:cs typeface="Arial"/>
                <a:sym typeface="Arial"/>
              </a:defRPr>
            </a:pPr>
            <a:r>
              <a:t>E.g., the last layer can have linear activation function, in order to output a real number (and not a class membership)</a:t>
            </a:r>
          </a:p>
        </p:txBody>
      </p:sp>
    </p:spTree>
  </p:cSld>
  <p:clrMapOvr>
    <a:masterClrMapping/>
  </p:clrMapOvr>
  <p:transition xmlns:p14="http://schemas.microsoft.com/office/powerpoint/2010/main" spd="med" advClick="1"/>
</p:sld>
</file>

<file path=ppt/slides/slide4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30" name="TextBox 3"/>
          <p:cNvSpPr txBox="1"/>
          <p:nvPr>
            <p:ph type="sldNum" sz="quarter" idx="2"/>
          </p:nvPr>
        </p:nvSpPr>
        <p:spPr>
          <a:xfrm>
            <a:off x="9760731" y="7458470"/>
            <a:ext cx="258625" cy="24830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431" name="Title 1"/>
          <p:cNvSpPr txBox="1"/>
          <p:nvPr>
            <p:ph type="title"/>
          </p:nvPr>
        </p:nvSpPr>
        <p:spPr>
          <a:prstGeom prst="rect">
            <a:avLst/>
          </a:prstGeom>
        </p:spPr>
        <p:txBody>
          <a:bodyPr/>
          <a:lstStyle/>
          <a:p>
            <a:pPr/>
            <a:r>
              <a:t>Training NNs</a:t>
            </a:r>
          </a:p>
        </p:txBody>
      </p:sp>
      <p:sp>
        <p:nvSpPr>
          <p:cNvPr id="1432" name="Content Placeholder 2"/>
          <p:cNvSpPr txBox="1"/>
          <p:nvPr>
            <p:ph type="body" idx="1"/>
          </p:nvPr>
        </p:nvSpPr>
        <p:spPr>
          <a:xfrm>
            <a:off x="276672" y="2090802"/>
            <a:ext cx="9584267" cy="5367668"/>
          </a:xfrm>
          <a:prstGeom prst="rect">
            <a:avLst/>
          </a:prstGeom>
        </p:spPr>
        <p:txBody>
          <a:bodyPr/>
          <a:lstStyle/>
          <a:p>
            <a:pPr/>
            <a:r>
              <a:t>The network </a:t>
            </a:r>
            <a:r>
              <a:rPr b="1" i="1">
                <a:solidFill>
                  <a:srgbClr val="0070C0"/>
                </a:solidFill>
              </a:rPr>
              <a:t>parameters</a:t>
            </a:r>
            <a:r>
              <a:t> </a:t>
            </a:r>
            <a14:m>
              <m:oMath>
                <m:r>
                  <a:rPr xmlns:a="http://schemas.openxmlformats.org/drawingml/2006/main" sz="2400" i="1">
                    <a:solidFill>
                      <a:srgbClr val="000000"/>
                    </a:solidFill>
                    <a:latin typeface="Cambria Math" panose="02040503050406030204" pitchFamily="18" charset="0"/>
                  </a:rPr>
                  <m:t>𝜃</m:t>
                </m:r>
              </m:oMath>
            </a14:m>
            <a:r>
              <a:t> include the </a:t>
            </a:r>
            <a:r>
              <a:rPr>
                <a:solidFill>
                  <a:srgbClr val="FF0000"/>
                </a:solidFill>
              </a:rPr>
              <a:t>weight matrices </a:t>
            </a:r>
            <a:r>
              <a:t>and </a:t>
            </a:r>
            <a:r>
              <a:rPr>
                <a:solidFill>
                  <a:srgbClr val="FF0000"/>
                </a:solidFill>
              </a:rPr>
              <a:t>bias vectors </a:t>
            </a:r>
            <a:r>
              <a:t>from all layers</a:t>
            </a:r>
          </a:p>
          <a:p>
            <a:pPr>
              <a:defRPr sz="1000"/>
            </a:pPr>
          </a:p>
          <a:p>
            <a:pPr/>
            <a:endParaRPr sz="1000"/>
          </a:p>
          <a:p>
            <a:pPr lvl="1" marL="631825" indent="-227013">
              <a:buFontTx/>
              <a:defRPr sz="1800"/>
            </a:pPr>
            <a:r>
              <a:t>Often, the model parameters </a:t>
            </a:r>
            <a14:m>
              <m:oMath>
                <m:r>
                  <a:rPr xmlns:a="http://schemas.openxmlformats.org/drawingml/2006/main" sz="2150" i="1">
                    <a:solidFill>
                      <a:srgbClr val="000000"/>
                    </a:solidFill>
                    <a:latin typeface="Cambria Math" panose="02040503050406030204" pitchFamily="18" charset="0"/>
                  </a:rPr>
                  <m:t>𝜃</m:t>
                </m:r>
              </m:oMath>
            </a14:m>
            <a:r>
              <a:t> are referred to as </a:t>
            </a:r>
            <a:r>
              <a:rPr>
                <a:solidFill>
                  <a:srgbClr val="FF0000"/>
                </a:solidFill>
              </a:rPr>
              <a:t>weights</a:t>
            </a:r>
          </a:p>
          <a:p>
            <a:pPr/>
            <a:r>
              <a:t>Training a model to learn a set of parameters</a:t>
            </a:r>
            <a14:m>
              <m:oMath>
                <m:r>
                  <a:rPr xmlns:a="http://schemas.openxmlformats.org/drawingml/2006/main" sz="2400" i="1">
                    <a:solidFill>
                      <a:srgbClr val="000000"/>
                    </a:solidFill>
                    <a:latin typeface="Cambria Math" panose="02040503050406030204" pitchFamily="18" charset="0"/>
                  </a:rPr>
                  <m:t/>
                </m:r>
                <m:r>
                  <a:rPr xmlns:a="http://schemas.openxmlformats.org/drawingml/2006/main" sz="2400" i="1">
                    <a:solidFill>
                      <a:srgbClr val="000000"/>
                    </a:solidFill>
                    <a:latin typeface="Cambria Math" panose="02040503050406030204" pitchFamily="18" charset="0"/>
                  </a:rPr>
                  <m:t>𝜃</m:t>
                </m:r>
              </m:oMath>
            </a14:m>
            <a:r>
              <a:t> that are optimal (according to a criterion) is one of the greatest challenges in ML</a:t>
            </a:r>
          </a:p>
        </p:txBody>
      </p:sp>
      <p:sp>
        <p:nvSpPr>
          <p:cNvPr id="1433" name="Content Placeholder 43"/>
          <p:cNvSpPr txBox="1"/>
          <p:nvPr/>
        </p:nvSpPr>
        <p:spPr>
          <a:xfrm>
            <a:off x="322392" y="1509936"/>
            <a:ext cx="6101248" cy="350294"/>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defTabSz="914322">
              <a:spcBef>
                <a:spcPts val="300"/>
              </a:spcBef>
              <a:defRPr i="1" sz="1400">
                <a:latin typeface="Arial"/>
                <a:ea typeface="Arial"/>
                <a:cs typeface="Arial"/>
                <a:sym typeface="Arial"/>
              </a:defRPr>
            </a:lvl1pPr>
          </a:lstStyle>
          <a:p>
            <a:pPr/>
            <a:r>
              <a:t>Training Neural Networks</a:t>
            </a:r>
          </a:p>
        </p:txBody>
      </p:sp>
      <p:sp>
        <p:nvSpPr>
          <p:cNvPr id="1434" name="文字方塊 2"/>
          <p:cNvSpPr txBox="1"/>
          <p:nvPr/>
        </p:nvSpPr>
        <p:spPr>
          <a:xfrm>
            <a:off x="2556111" y="2734072"/>
            <a:ext cx="3906881" cy="374905"/>
          </a:xfrm>
          <a:prstGeom prst="rect">
            <a:avLst/>
          </a:prstGeom>
          <a:ln w="12700">
            <a:miter lim="400000"/>
          </a:ln>
        </p:spPr>
        <p:txBody>
          <a:bodyPr wrap="none" lIns="0" tIns="0" rIns="0" bIns="0">
            <a:spAutoFit/>
          </a:bodyPr>
          <a:lstStyle/>
          <a:p>
            <a:pPr defTabSz="914400" latinLnBrk="1">
              <a:defRPr sz="1800"/>
            </a:pPr>
            <a14:m>
              <m:oMathPara>
                <m:oMathParaPr>
                  <m:jc m:val="centerGroup"/>
                </m:oMathParaPr>
                <m:oMath>
                  <m:r>
                    <a:rPr xmlns:a="http://schemas.openxmlformats.org/drawingml/2006/main" sz="2400" i="1">
                      <a:solidFill>
                        <a:srgbClr val="000000"/>
                      </a:solidFill>
                      <a:latin typeface="Cambria Math" panose="02040503050406030204" pitchFamily="18" charset="0"/>
                    </a:rPr>
                    <m:t>𝜃</m:t>
                  </m:r>
                  <m:r>
                    <a:rPr xmlns:a="http://schemas.openxmlformats.org/drawingml/2006/main" sz="2400" i="1">
                      <a:solidFill>
                        <a:srgbClr val="000000"/>
                      </a:solidFill>
                      <a:latin typeface="Cambria Math" panose="02040503050406030204" pitchFamily="18" charset="0"/>
                    </a:rPr>
                    <m:t>=</m:t>
                  </m:r>
                  <m:d>
                    <m:dPr>
                      <m:ctrlPr>
                        <a:rPr xmlns:a="http://schemas.openxmlformats.org/drawingml/2006/main" sz="2400" i="1">
                          <a:solidFill>
                            <a:srgbClr val="000000"/>
                          </a:solidFill>
                          <a:latin typeface="Cambria Math" panose="02040503050406030204" pitchFamily="18" charset="0"/>
                        </a:rPr>
                      </m:ctrlPr>
                      <m:begChr m:val="{"/>
                      <m:endChr m:val="}"/>
                    </m:dPr>
                    <m:e>
                      <m:sSup>
                        <m:e>
                          <m:r>
                            <a:rPr xmlns:a="http://schemas.openxmlformats.org/drawingml/2006/main" sz="2400" i="1">
                              <a:solidFill>
                                <a:srgbClr val="000000"/>
                              </a:solidFill>
                              <a:latin typeface="Cambria Math" panose="02040503050406030204" pitchFamily="18" charset="0"/>
                            </a:rPr>
                            <m:t>𝑊</m:t>
                          </m:r>
                        </m:e>
                        <m:sup>
                          <m:r>
                            <a:rPr xmlns:a="http://schemas.openxmlformats.org/drawingml/2006/main" sz="2400" i="1">
                              <a:solidFill>
                                <a:srgbClr val="000000"/>
                              </a:solidFill>
                              <a:latin typeface="Cambria Math" panose="02040503050406030204" pitchFamily="18" charset="0"/>
                            </a:rPr>
                            <m:t>1</m:t>
                          </m:r>
                        </m:sup>
                      </m:sSup>
                      <m:r>
                        <a:rPr xmlns:a="http://schemas.openxmlformats.org/drawingml/2006/main" sz="2400" i="1">
                          <a:solidFill>
                            <a:srgbClr val="000000"/>
                          </a:solidFill>
                          <a:latin typeface="Cambria Math" panose="02040503050406030204" pitchFamily="18" charset="0"/>
                        </a:rPr>
                        <m:t>,</m:t>
                      </m:r>
                      <m:sSup>
                        <m:e>
                          <m:r>
                            <a:rPr xmlns:a="http://schemas.openxmlformats.org/drawingml/2006/main" sz="2400" i="1">
                              <a:solidFill>
                                <a:srgbClr val="000000"/>
                              </a:solidFill>
                              <a:latin typeface="Cambria Math" panose="02040503050406030204" pitchFamily="18" charset="0"/>
                            </a:rPr>
                            <m:t>𝑏</m:t>
                          </m:r>
                        </m:e>
                        <m:sup>
                          <m:r>
                            <a:rPr xmlns:a="http://schemas.openxmlformats.org/drawingml/2006/main" sz="2400" i="1">
                              <a:solidFill>
                                <a:srgbClr val="000000"/>
                              </a:solidFill>
                              <a:latin typeface="Cambria Math" panose="02040503050406030204" pitchFamily="18" charset="0"/>
                            </a:rPr>
                            <m:t>1</m:t>
                          </m:r>
                        </m:sup>
                      </m:sSup>
                      <m:r>
                        <a:rPr xmlns:a="http://schemas.openxmlformats.org/drawingml/2006/main" sz="2400" i="1">
                          <a:solidFill>
                            <a:srgbClr val="000000"/>
                          </a:solidFill>
                          <a:latin typeface="Cambria Math" panose="02040503050406030204" pitchFamily="18" charset="0"/>
                        </a:rPr>
                        <m:t>,</m:t>
                      </m:r>
                      <m:sSup>
                        <m:e>
                          <m:r>
                            <a:rPr xmlns:a="http://schemas.openxmlformats.org/drawingml/2006/main" sz="2400" i="1">
                              <a:solidFill>
                                <a:srgbClr val="000000"/>
                              </a:solidFill>
                              <a:latin typeface="Cambria Math" panose="02040503050406030204" pitchFamily="18" charset="0"/>
                            </a:rPr>
                            <m:t>𝑊</m:t>
                          </m:r>
                        </m:e>
                        <m:sup>
                          <m:r>
                            <a:rPr xmlns:a="http://schemas.openxmlformats.org/drawingml/2006/main" sz="2400" i="1">
                              <a:solidFill>
                                <a:srgbClr val="000000"/>
                              </a:solidFill>
                              <a:latin typeface="Cambria Math" panose="02040503050406030204" pitchFamily="18" charset="0"/>
                            </a:rPr>
                            <m:t>2</m:t>
                          </m:r>
                        </m:sup>
                      </m:sSup>
                      <m:r>
                        <a:rPr xmlns:a="http://schemas.openxmlformats.org/drawingml/2006/main" sz="2400" i="1">
                          <a:solidFill>
                            <a:srgbClr val="000000"/>
                          </a:solidFill>
                          <a:latin typeface="Cambria Math" panose="02040503050406030204" pitchFamily="18" charset="0"/>
                        </a:rPr>
                        <m:t>,</m:t>
                      </m:r>
                      <m:sSup>
                        <m:e>
                          <m:r>
                            <a:rPr xmlns:a="http://schemas.openxmlformats.org/drawingml/2006/main" sz="2400" i="1">
                              <a:solidFill>
                                <a:srgbClr val="000000"/>
                              </a:solidFill>
                              <a:latin typeface="Cambria Math" panose="02040503050406030204" pitchFamily="18" charset="0"/>
                            </a:rPr>
                            <m:t>𝑏</m:t>
                          </m:r>
                        </m:e>
                        <m:sup>
                          <m:r>
                            <a:rPr xmlns:a="http://schemas.openxmlformats.org/drawingml/2006/main" sz="2400" i="1">
                              <a:solidFill>
                                <a:srgbClr val="000000"/>
                              </a:solidFill>
                              <a:latin typeface="Cambria Math" panose="02040503050406030204" pitchFamily="18" charset="0"/>
                            </a:rPr>
                            <m:t>2</m:t>
                          </m:r>
                        </m:sup>
                      </m:sSup>
                      <m:r>
                        <a:rPr xmlns:a="http://schemas.openxmlformats.org/drawingml/2006/main" sz="2400" i="1">
                          <a:solidFill>
                            <a:srgbClr val="000000"/>
                          </a:solidFill>
                          <a:latin typeface="Cambria Math" panose="02040503050406030204" pitchFamily="18" charset="0"/>
                        </a:rPr>
                        <m:t>,</m:t>
                      </m:r>
                      <m:r>
                        <a:rPr xmlns:a="http://schemas.openxmlformats.org/drawingml/2006/main" sz="2400" i="1">
                          <a:solidFill>
                            <a:srgbClr val="000000"/>
                          </a:solidFill>
                          <a:latin typeface="Cambria Math" panose="02040503050406030204" pitchFamily="18" charset="0"/>
                        </a:rPr>
                        <m:t>⋯</m:t>
                      </m:r>
                      <m:sSup>
                        <m:e>
                          <m:r>
                            <a:rPr xmlns:a="http://schemas.openxmlformats.org/drawingml/2006/main" sz="2400" i="1">
                              <a:solidFill>
                                <a:srgbClr val="000000"/>
                              </a:solidFill>
                              <a:latin typeface="Cambria Math" panose="02040503050406030204" pitchFamily="18" charset="0"/>
                            </a:rPr>
                            <m:t>𝑊</m:t>
                          </m:r>
                        </m:e>
                        <m:sup>
                          <m:r>
                            <a:rPr xmlns:a="http://schemas.openxmlformats.org/drawingml/2006/main" sz="2400" i="1">
                              <a:solidFill>
                                <a:srgbClr val="000000"/>
                              </a:solidFill>
                              <a:latin typeface="Cambria Math" panose="02040503050406030204" pitchFamily="18" charset="0"/>
                            </a:rPr>
                            <m:t>𝐿</m:t>
                          </m:r>
                        </m:sup>
                      </m:sSup>
                      <m:r>
                        <a:rPr xmlns:a="http://schemas.openxmlformats.org/drawingml/2006/main" sz="2400" i="1">
                          <a:solidFill>
                            <a:srgbClr val="000000"/>
                          </a:solidFill>
                          <a:latin typeface="Cambria Math" panose="02040503050406030204" pitchFamily="18" charset="0"/>
                        </a:rPr>
                        <m:t>,</m:t>
                      </m:r>
                      <m:sSup>
                        <m:e>
                          <m:r>
                            <a:rPr xmlns:a="http://schemas.openxmlformats.org/drawingml/2006/main" sz="2400" i="1">
                              <a:solidFill>
                                <a:srgbClr val="000000"/>
                              </a:solidFill>
                              <a:latin typeface="Cambria Math" panose="02040503050406030204" pitchFamily="18" charset="0"/>
                            </a:rPr>
                            <m:t>𝑏</m:t>
                          </m:r>
                        </m:e>
                        <m:sup>
                          <m:r>
                            <a:rPr xmlns:a="http://schemas.openxmlformats.org/drawingml/2006/main" sz="2400" i="1">
                              <a:solidFill>
                                <a:srgbClr val="000000"/>
                              </a:solidFill>
                              <a:latin typeface="Cambria Math" panose="02040503050406030204" pitchFamily="18" charset="0"/>
                            </a:rPr>
                            <m:t>𝐿</m:t>
                          </m:r>
                        </m:sup>
                      </m:sSup>
                    </m:e>
                  </m:d>
                </m:oMath>
              </m:oMathPara>
            </a14:m>
            <a:endParaRPr sz="2400"/>
          </a:p>
        </p:txBody>
      </p:sp>
      <p:pic>
        <p:nvPicPr>
          <p:cNvPr id="1435" name="圖片 32" descr="圖片 32"/>
          <p:cNvPicPr>
            <a:picLocks noChangeAspect="1"/>
          </p:cNvPicPr>
          <p:nvPr/>
        </p:nvPicPr>
        <p:blipFill>
          <a:blip r:embed="rId2">
            <a:extLst/>
          </a:blip>
          <a:stretch>
            <a:fillRect/>
          </a:stretch>
        </p:blipFill>
        <p:spPr>
          <a:xfrm>
            <a:off x="850332" y="4912574"/>
            <a:ext cx="2130022" cy="2116456"/>
          </a:xfrm>
          <a:prstGeom prst="rect">
            <a:avLst/>
          </a:prstGeom>
          <a:ln w="12700">
            <a:miter lim="400000"/>
          </a:ln>
        </p:spPr>
      </p:pic>
      <p:sp>
        <p:nvSpPr>
          <p:cNvPr id="1436" name="文字方塊 7"/>
          <p:cNvSpPr txBox="1"/>
          <p:nvPr/>
        </p:nvSpPr>
        <p:spPr>
          <a:xfrm>
            <a:off x="1143411" y="7016057"/>
            <a:ext cx="1602283" cy="34018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r>
              <a:t>16 x 16 = 256</a:t>
            </a:r>
          </a:p>
        </p:txBody>
      </p:sp>
      <p:sp>
        <p:nvSpPr>
          <p:cNvPr id="1437" name="矩形 34"/>
          <p:cNvSpPr/>
          <p:nvPr/>
        </p:nvSpPr>
        <p:spPr>
          <a:xfrm>
            <a:off x="4393139" y="4581854"/>
            <a:ext cx="746343" cy="2675869"/>
          </a:xfrm>
          <a:prstGeom prst="rect">
            <a:avLst/>
          </a:prstGeom>
          <a:solidFill>
            <a:srgbClr val="D9D9D9"/>
          </a:solidFill>
          <a:ln w="12700">
            <a:miter lim="400000"/>
          </a:ln>
          <a:effectLst>
            <a:outerShdw sx="100000" sy="100000" kx="0" ky="0" algn="b" rotWithShape="0" blurRad="38100" dist="20000" dir="5400000">
              <a:srgbClr val="000000">
                <a:alpha val="38000"/>
              </a:srgbClr>
            </a:outerShdw>
          </a:effectLst>
        </p:spPr>
        <p:txBody>
          <a:bodyPr lIns="45719" rIns="45719" anchor="ctr"/>
          <a:lstStyle/>
          <a:p>
            <a:pPr algn="ctr"/>
          </a:p>
        </p:txBody>
      </p:sp>
      <p:sp>
        <p:nvSpPr>
          <p:cNvPr id="1438" name="矩形 39"/>
          <p:cNvSpPr/>
          <p:nvPr/>
        </p:nvSpPr>
        <p:spPr>
          <a:xfrm>
            <a:off x="3210037" y="4609494"/>
            <a:ext cx="498951" cy="2625053"/>
          </a:xfrm>
          <a:prstGeom prst="rect">
            <a:avLst/>
          </a:prstGeom>
          <a:solidFill>
            <a:srgbClr val="D9D9D9"/>
          </a:solidFill>
          <a:ln w="12700">
            <a:miter lim="400000"/>
          </a:ln>
          <a:effectLst>
            <a:outerShdw sx="100000" sy="100000" kx="0" ky="0" algn="b" rotWithShape="0" blurRad="38100" dist="20000" dir="5400000">
              <a:srgbClr val="000000">
                <a:alpha val="38000"/>
              </a:srgbClr>
            </a:outerShdw>
          </a:effectLst>
        </p:spPr>
        <p:txBody>
          <a:bodyPr lIns="45719" rIns="45719" anchor="ctr"/>
          <a:lstStyle/>
          <a:p>
            <a:pPr algn="ctr"/>
          </a:p>
        </p:txBody>
      </p:sp>
      <p:sp>
        <p:nvSpPr>
          <p:cNvPr id="1439" name="矩形 45"/>
          <p:cNvSpPr/>
          <p:nvPr/>
        </p:nvSpPr>
        <p:spPr>
          <a:xfrm>
            <a:off x="3278425" y="5327188"/>
            <a:ext cx="342901" cy="342901"/>
          </a:xfrm>
          <a:prstGeom prst="rect">
            <a:avLst/>
          </a:prstGeom>
          <a:gradFill>
            <a:gsLst>
              <a:gs pos="0">
                <a:schemeClr val="accent4">
                  <a:hueOff val="-206663"/>
                  <a:satOff val="29896"/>
                  <a:lumOff val="29240"/>
                </a:schemeClr>
              </a:gs>
              <a:gs pos="35000">
                <a:srgbClr val="D8C9EE"/>
              </a:gs>
              <a:gs pos="100000">
                <a:schemeClr val="accent4">
                  <a:hueOff val="-242556"/>
                  <a:satOff val="32941"/>
                  <a:lumOff val="43328"/>
                </a:schemeClr>
              </a:gs>
            </a:gsLst>
            <a:lin ang="16200000"/>
          </a:gradFill>
          <a:ln>
            <a:solidFill>
              <a:srgbClr val="7D60A0"/>
            </a:solidFill>
          </a:ln>
          <a:effectLst>
            <a:outerShdw sx="100000" sy="100000" kx="0" ky="0" algn="b" rotWithShape="0" blurRad="38100" dist="20000" dir="5400000">
              <a:srgbClr val="000000">
                <a:alpha val="38000"/>
              </a:srgbClr>
            </a:outerShdw>
          </a:effectLst>
        </p:spPr>
        <p:txBody>
          <a:bodyPr lIns="45719" rIns="45719" anchor="ctr"/>
          <a:lstStyle/>
          <a:p>
            <a:pPr algn="ctr"/>
          </a:p>
        </p:txBody>
      </p:sp>
      <p:sp>
        <p:nvSpPr>
          <p:cNvPr id="1440" name="矩形 46"/>
          <p:cNvSpPr/>
          <p:nvPr/>
        </p:nvSpPr>
        <p:spPr>
          <a:xfrm>
            <a:off x="3284242" y="4756858"/>
            <a:ext cx="342901" cy="342901"/>
          </a:xfrm>
          <a:prstGeom prst="rect">
            <a:avLst/>
          </a:prstGeom>
          <a:gradFill>
            <a:gsLst>
              <a:gs pos="0">
                <a:schemeClr val="accent4">
                  <a:hueOff val="-206663"/>
                  <a:satOff val="29896"/>
                  <a:lumOff val="29240"/>
                </a:schemeClr>
              </a:gs>
              <a:gs pos="35000">
                <a:srgbClr val="D8C9EE"/>
              </a:gs>
              <a:gs pos="100000">
                <a:schemeClr val="accent4">
                  <a:hueOff val="-242556"/>
                  <a:satOff val="32941"/>
                  <a:lumOff val="43328"/>
                </a:schemeClr>
              </a:gs>
            </a:gsLst>
            <a:lin ang="16200000"/>
          </a:gradFill>
          <a:ln>
            <a:solidFill>
              <a:srgbClr val="7D60A0"/>
            </a:solidFill>
          </a:ln>
          <a:effectLst>
            <a:outerShdw sx="100000" sy="100000" kx="0" ky="0" algn="b" rotWithShape="0" blurRad="38100" dist="20000" dir="5400000">
              <a:srgbClr val="000000">
                <a:alpha val="38000"/>
              </a:srgbClr>
            </a:outerShdw>
          </a:effectLst>
        </p:spPr>
        <p:txBody>
          <a:bodyPr lIns="45719" rIns="45719" anchor="ctr"/>
          <a:lstStyle/>
          <a:p>
            <a:pPr algn="ctr"/>
          </a:p>
        </p:txBody>
      </p:sp>
      <p:pic>
        <p:nvPicPr>
          <p:cNvPr id="1441" name="Object 12" descr="Object 12"/>
          <p:cNvPicPr>
            <a:picLocks noChangeAspect="1"/>
          </p:cNvPicPr>
          <p:nvPr/>
        </p:nvPicPr>
        <p:blipFill>
          <a:blip r:embed="rId3">
            <a:extLst/>
          </a:blip>
          <a:stretch>
            <a:fillRect/>
          </a:stretch>
        </p:blipFill>
        <p:spPr>
          <a:xfrm>
            <a:off x="3296942" y="4661608"/>
            <a:ext cx="325439" cy="461963"/>
          </a:xfrm>
          <a:prstGeom prst="rect">
            <a:avLst/>
          </a:prstGeom>
          <a:ln w="12700">
            <a:miter lim="400000"/>
          </a:ln>
        </p:spPr>
      </p:pic>
      <p:pic>
        <p:nvPicPr>
          <p:cNvPr id="1442" name="Object 12" descr="Object 12"/>
          <p:cNvPicPr>
            <a:picLocks noChangeAspect="1"/>
          </p:cNvPicPr>
          <p:nvPr/>
        </p:nvPicPr>
        <p:blipFill>
          <a:blip r:embed="rId4">
            <a:extLst/>
          </a:blip>
          <a:stretch>
            <a:fillRect/>
          </a:stretch>
        </p:blipFill>
        <p:spPr>
          <a:xfrm>
            <a:off x="3302237" y="5244338"/>
            <a:ext cx="352426" cy="461964"/>
          </a:xfrm>
          <a:prstGeom prst="rect">
            <a:avLst/>
          </a:prstGeom>
          <a:ln w="12700">
            <a:miter lim="400000"/>
          </a:ln>
        </p:spPr>
      </p:pic>
      <p:sp>
        <p:nvSpPr>
          <p:cNvPr id="1443" name="橢圓 52"/>
          <p:cNvSpPr/>
          <p:nvPr/>
        </p:nvSpPr>
        <p:spPr>
          <a:xfrm>
            <a:off x="4490249" y="4592856"/>
            <a:ext cx="574159" cy="574159"/>
          </a:xfrm>
          <a:prstGeom prst="ellipse">
            <a:avLst/>
          </a:prstGeom>
          <a:gradFill>
            <a:gsLst>
              <a:gs pos="0">
                <a:schemeClr val="accent1">
                  <a:hueOff val="357503"/>
                  <a:satOff val="54545"/>
                  <a:lumOff val="29273"/>
                </a:schemeClr>
              </a:gs>
              <a:gs pos="35000">
                <a:srgbClr val="BDD4FF"/>
              </a:gs>
              <a:gs pos="100000">
                <a:schemeClr val="accent1">
                  <a:hueOff val="418253"/>
                  <a:satOff val="54545"/>
                  <a:lumOff val="42493"/>
                </a:schemeClr>
              </a:gs>
            </a:gsLst>
            <a:lin ang="16200000"/>
          </a:gradFill>
          <a:ln>
            <a:solidFill>
              <a:srgbClr val="4A7EBB"/>
            </a:solidFill>
          </a:ln>
          <a:effectLst>
            <a:outerShdw sx="100000" sy="100000" kx="0" ky="0" algn="b" rotWithShape="0" blurRad="38100" dist="20000" dir="5400000">
              <a:srgbClr val="000000">
                <a:alpha val="38000"/>
              </a:srgbClr>
            </a:outerShdw>
          </a:effectLst>
        </p:spPr>
        <p:txBody>
          <a:bodyPr lIns="45719" rIns="45719" anchor="ctr"/>
          <a:lstStyle/>
          <a:p>
            <a:pPr algn="ctr"/>
          </a:p>
        </p:txBody>
      </p:sp>
      <p:sp>
        <p:nvSpPr>
          <p:cNvPr id="1444" name="橢圓 53"/>
          <p:cNvSpPr/>
          <p:nvPr/>
        </p:nvSpPr>
        <p:spPr>
          <a:xfrm>
            <a:off x="4492592" y="5371426"/>
            <a:ext cx="574159" cy="574158"/>
          </a:xfrm>
          <a:prstGeom prst="ellipse">
            <a:avLst/>
          </a:prstGeom>
          <a:gradFill>
            <a:gsLst>
              <a:gs pos="0">
                <a:schemeClr val="accent1">
                  <a:hueOff val="357503"/>
                  <a:satOff val="54545"/>
                  <a:lumOff val="29273"/>
                </a:schemeClr>
              </a:gs>
              <a:gs pos="35000">
                <a:srgbClr val="BDD4FF"/>
              </a:gs>
              <a:gs pos="100000">
                <a:schemeClr val="accent1">
                  <a:hueOff val="418253"/>
                  <a:satOff val="54545"/>
                  <a:lumOff val="42493"/>
                </a:schemeClr>
              </a:gs>
            </a:gsLst>
            <a:lin ang="16200000"/>
          </a:gradFill>
          <a:ln>
            <a:solidFill>
              <a:srgbClr val="4A7EBB"/>
            </a:solidFill>
          </a:ln>
          <a:effectLst>
            <a:outerShdw sx="100000" sy="100000" kx="0" ky="0" algn="b" rotWithShape="0" blurRad="38100" dist="20000" dir="5400000">
              <a:srgbClr val="000000">
                <a:alpha val="38000"/>
              </a:srgbClr>
            </a:outerShdw>
          </a:effectLst>
        </p:spPr>
        <p:txBody>
          <a:bodyPr lIns="45719" rIns="45719" anchor="ctr"/>
          <a:lstStyle/>
          <a:p>
            <a:pPr algn="ctr"/>
          </a:p>
        </p:txBody>
      </p:sp>
      <p:sp>
        <p:nvSpPr>
          <p:cNvPr id="1445" name="橢圓 54"/>
          <p:cNvSpPr/>
          <p:nvPr/>
        </p:nvSpPr>
        <p:spPr>
          <a:xfrm>
            <a:off x="4480959" y="6599438"/>
            <a:ext cx="574159" cy="574159"/>
          </a:xfrm>
          <a:prstGeom prst="ellipse">
            <a:avLst/>
          </a:prstGeom>
          <a:gradFill>
            <a:gsLst>
              <a:gs pos="0">
                <a:schemeClr val="accent1">
                  <a:hueOff val="357503"/>
                  <a:satOff val="54545"/>
                  <a:lumOff val="29273"/>
                </a:schemeClr>
              </a:gs>
              <a:gs pos="35000">
                <a:srgbClr val="BDD4FF"/>
              </a:gs>
              <a:gs pos="100000">
                <a:schemeClr val="accent1">
                  <a:hueOff val="418253"/>
                  <a:satOff val="54545"/>
                  <a:lumOff val="42493"/>
                </a:schemeClr>
              </a:gs>
            </a:gsLst>
            <a:lin ang="16200000"/>
          </a:gradFill>
          <a:ln>
            <a:solidFill>
              <a:srgbClr val="4A7EBB"/>
            </a:solidFill>
          </a:ln>
          <a:effectLst>
            <a:outerShdw sx="100000" sy="100000" kx="0" ky="0" algn="b" rotWithShape="0" blurRad="38100" dist="20000" dir="5400000">
              <a:srgbClr val="000000">
                <a:alpha val="38000"/>
              </a:srgbClr>
            </a:outerShdw>
          </a:effectLst>
        </p:spPr>
        <p:txBody>
          <a:bodyPr lIns="45719" rIns="45719" anchor="ctr"/>
          <a:lstStyle/>
          <a:p>
            <a:pPr algn="ctr"/>
          </a:p>
        </p:txBody>
      </p:sp>
      <p:sp>
        <p:nvSpPr>
          <p:cNvPr id="1446" name="文字方塊 55"/>
          <p:cNvSpPr txBox="1"/>
          <p:nvPr/>
        </p:nvSpPr>
        <p:spPr>
          <a:xfrm rot="5400000">
            <a:off x="4563163" y="6060961"/>
            <a:ext cx="677818" cy="44475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sz="2800"/>
            </a:lvl1pPr>
          </a:lstStyle>
          <a:p>
            <a:pPr/>
            <a:r>
              <a:t>……</a:t>
            </a:r>
          </a:p>
        </p:txBody>
      </p:sp>
      <p:sp>
        <p:nvSpPr>
          <p:cNvPr id="1447" name="矩形 58"/>
          <p:cNvSpPr/>
          <p:nvPr/>
        </p:nvSpPr>
        <p:spPr>
          <a:xfrm>
            <a:off x="3287950" y="6724945"/>
            <a:ext cx="342901" cy="342901"/>
          </a:xfrm>
          <a:prstGeom prst="rect">
            <a:avLst/>
          </a:prstGeom>
          <a:gradFill>
            <a:gsLst>
              <a:gs pos="0">
                <a:schemeClr val="accent4">
                  <a:hueOff val="-206663"/>
                  <a:satOff val="29896"/>
                  <a:lumOff val="29240"/>
                </a:schemeClr>
              </a:gs>
              <a:gs pos="35000">
                <a:srgbClr val="D8C9EE"/>
              </a:gs>
              <a:gs pos="100000">
                <a:schemeClr val="accent4">
                  <a:hueOff val="-242556"/>
                  <a:satOff val="32941"/>
                  <a:lumOff val="43328"/>
                </a:schemeClr>
              </a:gs>
            </a:gsLst>
            <a:lin ang="16200000"/>
          </a:gradFill>
          <a:ln>
            <a:solidFill>
              <a:srgbClr val="7D60A0"/>
            </a:solidFill>
          </a:ln>
          <a:effectLst>
            <a:outerShdw sx="100000" sy="100000" kx="0" ky="0" algn="b" rotWithShape="0" blurRad="38100" dist="20000" dir="5400000">
              <a:srgbClr val="000000">
                <a:alpha val="38000"/>
              </a:srgbClr>
            </a:outerShdw>
          </a:effectLst>
        </p:spPr>
        <p:txBody>
          <a:bodyPr lIns="45719" rIns="45719" anchor="ctr"/>
          <a:lstStyle/>
          <a:p>
            <a:pPr algn="ctr"/>
          </a:p>
        </p:txBody>
      </p:sp>
      <p:pic>
        <p:nvPicPr>
          <p:cNvPr id="1448" name="Object 12" descr="Object 12"/>
          <p:cNvPicPr>
            <a:picLocks noChangeAspect="1"/>
          </p:cNvPicPr>
          <p:nvPr/>
        </p:nvPicPr>
        <p:blipFill>
          <a:blip r:embed="rId5">
            <a:extLst/>
          </a:blip>
          <a:stretch>
            <a:fillRect/>
          </a:stretch>
        </p:blipFill>
        <p:spPr>
          <a:xfrm>
            <a:off x="3216026" y="6628178"/>
            <a:ext cx="544513" cy="488951"/>
          </a:xfrm>
          <a:prstGeom prst="rect">
            <a:avLst/>
          </a:prstGeom>
          <a:ln w="12700">
            <a:miter lim="400000"/>
          </a:ln>
        </p:spPr>
      </p:pic>
      <p:sp>
        <p:nvSpPr>
          <p:cNvPr id="1449" name="文字方塊 62"/>
          <p:cNvSpPr txBox="1"/>
          <p:nvPr/>
        </p:nvSpPr>
        <p:spPr>
          <a:xfrm rot="5400000">
            <a:off x="3248833" y="6049118"/>
            <a:ext cx="677818" cy="44475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sz="2800"/>
            </a:lvl1pPr>
          </a:lstStyle>
          <a:p>
            <a:pPr/>
            <a:r>
              <a:t>……</a:t>
            </a:r>
          </a:p>
        </p:txBody>
      </p:sp>
      <p:sp>
        <p:nvSpPr>
          <p:cNvPr id="1450" name="文字方塊 71"/>
          <p:cNvSpPr txBox="1"/>
          <p:nvPr/>
        </p:nvSpPr>
        <p:spPr>
          <a:xfrm>
            <a:off x="5763176" y="4534272"/>
            <a:ext cx="677818" cy="44475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sz="2800"/>
            </a:lvl1pPr>
          </a:lstStyle>
          <a:p>
            <a:pPr/>
            <a:r>
              <a:t>……</a:t>
            </a:r>
          </a:p>
        </p:txBody>
      </p:sp>
      <p:sp>
        <p:nvSpPr>
          <p:cNvPr id="1451" name="文字方塊 72"/>
          <p:cNvSpPr txBox="1"/>
          <p:nvPr/>
        </p:nvSpPr>
        <p:spPr>
          <a:xfrm>
            <a:off x="5780800" y="5319771"/>
            <a:ext cx="677818" cy="444758"/>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sz="2800"/>
            </a:lvl1pPr>
          </a:lstStyle>
          <a:p>
            <a:pPr/>
            <a:r>
              <a:t>……</a:t>
            </a:r>
          </a:p>
        </p:txBody>
      </p:sp>
      <p:sp>
        <p:nvSpPr>
          <p:cNvPr id="1452" name="文字方塊 73"/>
          <p:cNvSpPr txBox="1"/>
          <p:nvPr/>
        </p:nvSpPr>
        <p:spPr>
          <a:xfrm>
            <a:off x="5792980" y="6576062"/>
            <a:ext cx="677818" cy="44475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sz="2800"/>
            </a:lvl1pPr>
          </a:lstStyle>
          <a:p>
            <a:pPr/>
            <a:r>
              <a:t>……</a:t>
            </a:r>
          </a:p>
        </p:txBody>
      </p:sp>
      <p:sp>
        <p:nvSpPr>
          <p:cNvPr id="1453" name="直線單箭頭接點 74"/>
          <p:cNvSpPr/>
          <p:nvPr/>
        </p:nvSpPr>
        <p:spPr>
          <a:xfrm>
            <a:off x="5064407" y="4879935"/>
            <a:ext cx="741405" cy="1"/>
          </a:xfrm>
          <a:prstGeom prst="line">
            <a:avLst/>
          </a:prstGeom>
          <a:ln w="25400">
            <a:solidFill>
              <a:srgbClr val="000000"/>
            </a:solidFill>
            <a:tailEnd type="triangle"/>
          </a:ln>
        </p:spPr>
        <p:txBody>
          <a:bodyPr lIns="45719" rIns="45719"/>
          <a:lstStyle/>
          <a:p>
            <a:pPr/>
          </a:p>
        </p:txBody>
      </p:sp>
      <p:sp>
        <p:nvSpPr>
          <p:cNvPr id="1454" name="直線單箭頭接點 75"/>
          <p:cNvSpPr/>
          <p:nvPr/>
        </p:nvSpPr>
        <p:spPr>
          <a:xfrm>
            <a:off x="5064407" y="5671687"/>
            <a:ext cx="741405" cy="1"/>
          </a:xfrm>
          <a:prstGeom prst="line">
            <a:avLst/>
          </a:prstGeom>
          <a:ln w="25400">
            <a:solidFill>
              <a:srgbClr val="000000"/>
            </a:solidFill>
            <a:tailEnd type="triangle"/>
          </a:ln>
        </p:spPr>
        <p:txBody>
          <a:bodyPr lIns="45719" rIns="45719"/>
          <a:lstStyle/>
          <a:p>
            <a:pPr/>
          </a:p>
        </p:txBody>
      </p:sp>
      <p:sp>
        <p:nvSpPr>
          <p:cNvPr id="1455" name="直線單箭頭接點 76"/>
          <p:cNvSpPr/>
          <p:nvPr/>
        </p:nvSpPr>
        <p:spPr>
          <a:xfrm>
            <a:off x="5055117" y="6893655"/>
            <a:ext cx="741405" cy="1"/>
          </a:xfrm>
          <a:prstGeom prst="line">
            <a:avLst/>
          </a:prstGeom>
          <a:ln w="25400">
            <a:solidFill>
              <a:srgbClr val="000000"/>
            </a:solidFill>
            <a:tailEnd type="triangle"/>
          </a:ln>
        </p:spPr>
        <p:txBody>
          <a:bodyPr lIns="45719" rIns="45719"/>
          <a:lstStyle/>
          <a:p>
            <a:pPr/>
          </a:p>
        </p:txBody>
      </p:sp>
      <p:sp>
        <p:nvSpPr>
          <p:cNvPr id="1456" name="直線單箭頭接點 77"/>
          <p:cNvSpPr/>
          <p:nvPr/>
        </p:nvSpPr>
        <p:spPr>
          <a:xfrm flipV="1">
            <a:off x="5066750" y="4879935"/>
            <a:ext cx="739063" cy="778571"/>
          </a:xfrm>
          <a:prstGeom prst="line">
            <a:avLst/>
          </a:prstGeom>
          <a:ln w="25400">
            <a:solidFill>
              <a:srgbClr val="000000"/>
            </a:solidFill>
            <a:tailEnd type="triangle"/>
          </a:ln>
        </p:spPr>
        <p:txBody>
          <a:bodyPr lIns="45719" rIns="45719"/>
          <a:lstStyle/>
          <a:p>
            <a:pPr/>
          </a:p>
        </p:txBody>
      </p:sp>
      <p:sp>
        <p:nvSpPr>
          <p:cNvPr id="1457" name="直線單箭頭接點 78"/>
          <p:cNvSpPr/>
          <p:nvPr/>
        </p:nvSpPr>
        <p:spPr>
          <a:xfrm>
            <a:off x="5064407" y="4879935"/>
            <a:ext cx="743747" cy="778571"/>
          </a:xfrm>
          <a:prstGeom prst="line">
            <a:avLst/>
          </a:prstGeom>
          <a:ln w="25400">
            <a:solidFill>
              <a:srgbClr val="000000"/>
            </a:solidFill>
            <a:tailEnd type="triangle"/>
          </a:ln>
        </p:spPr>
        <p:txBody>
          <a:bodyPr lIns="45719" rIns="45719"/>
          <a:lstStyle/>
          <a:p>
            <a:pPr/>
          </a:p>
        </p:txBody>
      </p:sp>
      <p:sp>
        <p:nvSpPr>
          <p:cNvPr id="1458" name="直線單箭頭接點 79"/>
          <p:cNvSpPr/>
          <p:nvPr/>
        </p:nvSpPr>
        <p:spPr>
          <a:xfrm>
            <a:off x="5064407" y="4879935"/>
            <a:ext cx="732115" cy="2006583"/>
          </a:xfrm>
          <a:prstGeom prst="line">
            <a:avLst/>
          </a:prstGeom>
          <a:ln w="25400">
            <a:solidFill>
              <a:srgbClr val="000000"/>
            </a:solidFill>
            <a:tailEnd type="triangle"/>
          </a:ln>
        </p:spPr>
        <p:txBody>
          <a:bodyPr lIns="45719" rIns="45719"/>
          <a:lstStyle/>
          <a:p>
            <a:pPr/>
          </a:p>
        </p:txBody>
      </p:sp>
      <p:sp>
        <p:nvSpPr>
          <p:cNvPr id="1459" name="直線單箭頭接點 80"/>
          <p:cNvSpPr/>
          <p:nvPr/>
        </p:nvSpPr>
        <p:spPr>
          <a:xfrm>
            <a:off x="5066749" y="5658505"/>
            <a:ext cx="729773" cy="1228012"/>
          </a:xfrm>
          <a:prstGeom prst="line">
            <a:avLst/>
          </a:prstGeom>
          <a:ln w="25400">
            <a:solidFill>
              <a:srgbClr val="000000"/>
            </a:solidFill>
            <a:tailEnd type="triangle"/>
          </a:ln>
        </p:spPr>
        <p:txBody>
          <a:bodyPr lIns="45719" rIns="45719"/>
          <a:lstStyle/>
          <a:p>
            <a:pPr/>
          </a:p>
        </p:txBody>
      </p:sp>
      <p:sp>
        <p:nvSpPr>
          <p:cNvPr id="1460" name="直線單箭頭接點 81"/>
          <p:cNvSpPr/>
          <p:nvPr/>
        </p:nvSpPr>
        <p:spPr>
          <a:xfrm flipV="1">
            <a:off x="5055117" y="4879935"/>
            <a:ext cx="750696" cy="2006583"/>
          </a:xfrm>
          <a:prstGeom prst="line">
            <a:avLst/>
          </a:prstGeom>
          <a:ln w="25400">
            <a:solidFill>
              <a:srgbClr val="000000"/>
            </a:solidFill>
            <a:tailEnd type="triangle"/>
          </a:ln>
        </p:spPr>
        <p:txBody>
          <a:bodyPr lIns="45719" rIns="45719"/>
          <a:lstStyle/>
          <a:p>
            <a:pPr/>
          </a:p>
        </p:txBody>
      </p:sp>
      <p:sp>
        <p:nvSpPr>
          <p:cNvPr id="1461" name="直線單箭頭接點 82"/>
          <p:cNvSpPr/>
          <p:nvPr/>
        </p:nvSpPr>
        <p:spPr>
          <a:xfrm flipV="1">
            <a:off x="5055117" y="5658504"/>
            <a:ext cx="753038" cy="1228013"/>
          </a:xfrm>
          <a:prstGeom prst="line">
            <a:avLst/>
          </a:prstGeom>
          <a:ln w="25400">
            <a:solidFill>
              <a:srgbClr val="000000"/>
            </a:solidFill>
            <a:tailEnd type="triangle"/>
          </a:ln>
        </p:spPr>
        <p:txBody>
          <a:bodyPr lIns="45719" rIns="45719"/>
          <a:lstStyle/>
          <a:p>
            <a:pPr/>
          </a:p>
        </p:txBody>
      </p:sp>
      <p:sp>
        <p:nvSpPr>
          <p:cNvPr id="1462" name="直線單箭頭接點 83"/>
          <p:cNvSpPr/>
          <p:nvPr/>
        </p:nvSpPr>
        <p:spPr>
          <a:xfrm flipV="1">
            <a:off x="3630850" y="4879934"/>
            <a:ext cx="859400" cy="29994"/>
          </a:xfrm>
          <a:prstGeom prst="line">
            <a:avLst/>
          </a:prstGeom>
          <a:ln w="25400">
            <a:solidFill>
              <a:srgbClr val="000000"/>
            </a:solidFill>
            <a:tailEnd type="triangle"/>
          </a:ln>
        </p:spPr>
        <p:txBody>
          <a:bodyPr lIns="45719" rIns="45719"/>
          <a:lstStyle/>
          <a:p>
            <a:pPr/>
          </a:p>
        </p:txBody>
      </p:sp>
      <p:cxnSp>
        <p:nvCxnSpPr>
          <p:cNvPr id="1463" name="直線單箭頭接點 84"/>
          <p:cNvCxnSpPr>
            <a:stCxn id="1440" idx="0"/>
            <a:endCxn id="1444" idx="0"/>
          </p:cNvCxnSpPr>
          <p:nvPr/>
        </p:nvCxnSpPr>
        <p:spPr>
          <a:xfrm>
            <a:off x="3455692" y="4928308"/>
            <a:ext cx="1323980" cy="730197"/>
          </a:xfrm>
          <a:prstGeom prst="straightConnector1">
            <a:avLst/>
          </a:prstGeom>
          <a:ln w="25400">
            <a:solidFill>
              <a:srgbClr val="000000"/>
            </a:solidFill>
            <a:tailEnd type="triangle"/>
          </a:ln>
        </p:spPr>
      </p:cxnSp>
      <p:cxnSp>
        <p:nvCxnSpPr>
          <p:cNvPr id="1464" name="直線單箭頭接點 85"/>
          <p:cNvCxnSpPr>
            <a:stCxn id="1440" idx="0"/>
            <a:endCxn id="1445" idx="0"/>
          </p:cNvCxnSpPr>
          <p:nvPr/>
        </p:nvCxnSpPr>
        <p:spPr>
          <a:xfrm>
            <a:off x="3455692" y="4928308"/>
            <a:ext cx="1312347" cy="1958210"/>
          </a:xfrm>
          <a:prstGeom prst="straightConnector1">
            <a:avLst/>
          </a:prstGeom>
          <a:ln w="25400">
            <a:solidFill>
              <a:srgbClr val="000000"/>
            </a:solidFill>
            <a:tailEnd type="triangle"/>
          </a:ln>
        </p:spPr>
      </p:cxnSp>
      <p:sp>
        <p:nvSpPr>
          <p:cNvPr id="1498" name="直線單箭頭接點 86"/>
          <p:cNvSpPr/>
          <p:nvPr/>
        </p:nvSpPr>
        <p:spPr>
          <a:xfrm>
            <a:off x="3654662" y="5001550"/>
            <a:ext cx="857353" cy="39299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0"/>
                </a:lnTo>
              </a:path>
            </a:pathLst>
          </a:custGeom>
          <a:ln w="25400">
            <a:solidFill>
              <a:srgbClr val="000000"/>
            </a:solidFill>
            <a:tailEnd type="triangle"/>
          </a:ln>
        </p:spPr>
        <p:txBody>
          <a:bodyPr/>
          <a:lstStyle/>
          <a:p>
            <a:pPr/>
          </a:p>
        </p:txBody>
      </p:sp>
      <p:cxnSp>
        <p:nvCxnSpPr>
          <p:cNvPr id="1466" name="直線單箭頭接點 87"/>
          <p:cNvCxnSpPr>
            <a:stCxn id="1439" idx="0"/>
            <a:endCxn id="1444" idx="0"/>
          </p:cNvCxnSpPr>
          <p:nvPr/>
        </p:nvCxnSpPr>
        <p:spPr>
          <a:xfrm>
            <a:off x="3449875" y="5498638"/>
            <a:ext cx="1329797" cy="159867"/>
          </a:xfrm>
          <a:prstGeom prst="straightConnector1">
            <a:avLst/>
          </a:prstGeom>
          <a:ln w="25400">
            <a:solidFill>
              <a:srgbClr val="000000"/>
            </a:solidFill>
            <a:tailEnd type="triangle"/>
          </a:ln>
        </p:spPr>
      </p:cxnSp>
      <p:cxnSp>
        <p:nvCxnSpPr>
          <p:cNvPr id="1467" name="直線單箭頭接點 88"/>
          <p:cNvCxnSpPr>
            <a:stCxn id="1439" idx="0"/>
            <a:endCxn id="1445" idx="0"/>
          </p:cNvCxnSpPr>
          <p:nvPr/>
        </p:nvCxnSpPr>
        <p:spPr>
          <a:xfrm>
            <a:off x="3449875" y="5498638"/>
            <a:ext cx="1318164" cy="1387880"/>
          </a:xfrm>
          <a:prstGeom prst="straightConnector1">
            <a:avLst/>
          </a:prstGeom>
          <a:ln w="25400">
            <a:solidFill>
              <a:srgbClr val="000000"/>
            </a:solidFill>
            <a:tailEnd type="triangle"/>
          </a:ln>
        </p:spPr>
      </p:cxnSp>
      <p:sp>
        <p:nvSpPr>
          <p:cNvPr id="1499" name="直線單箭頭接點 89"/>
          <p:cNvSpPr/>
          <p:nvPr/>
        </p:nvSpPr>
        <p:spPr>
          <a:xfrm>
            <a:off x="3646428" y="5125003"/>
            <a:ext cx="972372" cy="150317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0"/>
                </a:lnTo>
              </a:path>
            </a:pathLst>
          </a:custGeom>
          <a:ln w="25400">
            <a:solidFill>
              <a:srgbClr val="000000"/>
            </a:solidFill>
            <a:tailEnd type="triangle"/>
          </a:ln>
        </p:spPr>
        <p:txBody>
          <a:bodyPr/>
          <a:lstStyle/>
          <a:p>
            <a:pPr/>
          </a:p>
        </p:txBody>
      </p:sp>
      <p:sp>
        <p:nvSpPr>
          <p:cNvPr id="1500" name="直線單箭頭接點 90"/>
          <p:cNvSpPr/>
          <p:nvPr/>
        </p:nvSpPr>
        <p:spPr>
          <a:xfrm>
            <a:off x="3748310" y="5858427"/>
            <a:ext cx="818720" cy="76975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0"/>
                </a:lnTo>
              </a:path>
            </a:pathLst>
          </a:custGeom>
          <a:ln w="25400">
            <a:solidFill>
              <a:srgbClr val="000000"/>
            </a:solidFill>
            <a:tailEnd type="triangle"/>
          </a:ln>
        </p:spPr>
        <p:txBody>
          <a:bodyPr/>
          <a:lstStyle/>
          <a:p>
            <a:pPr/>
          </a:p>
        </p:txBody>
      </p:sp>
      <p:sp>
        <p:nvSpPr>
          <p:cNvPr id="1501" name="直線單箭頭接點 91"/>
          <p:cNvSpPr/>
          <p:nvPr/>
        </p:nvSpPr>
        <p:spPr>
          <a:xfrm>
            <a:off x="3760538" y="6875602"/>
            <a:ext cx="715675" cy="775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21600"/>
                </a:lnTo>
              </a:path>
            </a:pathLst>
          </a:custGeom>
          <a:ln w="25400">
            <a:solidFill>
              <a:srgbClr val="000000"/>
            </a:solidFill>
            <a:tailEnd type="triangle"/>
          </a:ln>
        </p:spPr>
        <p:txBody>
          <a:bodyPr/>
          <a:lstStyle/>
          <a:p>
            <a:pPr/>
          </a:p>
        </p:txBody>
      </p:sp>
      <p:sp>
        <p:nvSpPr>
          <p:cNvPr id="1471" name="手繪多邊形 11"/>
          <p:cNvSpPr/>
          <p:nvPr/>
        </p:nvSpPr>
        <p:spPr>
          <a:xfrm>
            <a:off x="976063" y="4670889"/>
            <a:ext cx="2305051" cy="363942"/>
          </a:xfrm>
          <a:custGeom>
            <a:avLst/>
            <a:gdLst/>
            <a:ahLst/>
            <a:cxnLst>
              <a:cxn ang="0">
                <a:pos x="wd2" y="hd2"/>
              </a:cxn>
              <a:cxn ang="5400000">
                <a:pos x="wd2" y="hd2"/>
              </a:cxn>
              <a:cxn ang="10800000">
                <a:pos x="wd2" y="hd2"/>
              </a:cxn>
              <a:cxn ang="16200000">
                <a:pos x="wd2" y="hd2"/>
              </a:cxn>
            </a:cxnLst>
            <a:rect l="0" t="0" r="r" b="b"/>
            <a:pathLst>
              <a:path w="21600" h="20170" fill="norm" stroke="1" extrusionOk="0">
                <a:moveTo>
                  <a:pt x="0" y="20170"/>
                </a:moveTo>
                <a:cubicBezTo>
                  <a:pt x="2306" y="11137"/>
                  <a:pt x="4612" y="2103"/>
                  <a:pt x="8212" y="337"/>
                </a:cubicBezTo>
                <a:cubicBezTo>
                  <a:pt x="11812" y="-1430"/>
                  <a:pt x="16706" y="4070"/>
                  <a:pt x="21600" y="9569"/>
                </a:cubicBezTo>
              </a:path>
            </a:pathLst>
          </a:custGeom>
          <a:ln w="28575">
            <a:solidFill>
              <a:srgbClr val="0000FF"/>
            </a:solidFill>
            <a:tailEnd type="triangle"/>
          </a:ln>
        </p:spPr>
        <p:txBody>
          <a:bodyPr lIns="45719" rIns="45719" anchor="ctr"/>
          <a:lstStyle/>
          <a:p>
            <a:pPr algn="ctr">
              <a:defRPr>
                <a:solidFill>
                  <a:srgbClr val="FFFFFF"/>
                </a:solidFill>
              </a:defRPr>
            </a:pPr>
          </a:p>
        </p:txBody>
      </p:sp>
      <p:sp>
        <p:nvSpPr>
          <p:cNvPr id="1472" name="手繪多邊形 13"/>
          <p:cNvSpPr/>
          <p:nvPr/>
        </p:nvSpPr>
        <p:spPr>
          <a:xfrm>
            <a:off x="1109413" y="4843830"/>
            <a:ext cx="2171701" cy="646110"/>
          </a:xfrm>
          <a:custGeom>
            <a:avLst/>
            <a:gdLst/>
            <a:ahLst/>
            <a:cxnLst>
              <a:cxn ang="0">
                <a:pos x="wd2" y="hd2"/>
              </a:cxn>
              <a:cxn ang="5400000">
                <a:pos x="wd2" y="hd2"/>
              </a:cxn>
              <a:cxn ang="10800000">
                <a:pos x="wd2" y="hd2"/>
              </a:cxn>
              <a:cxn ang="16200000">
                <a:pos x="wd2" y="hd2"/>
              </a:cxn>
            </a:cxnLst>
            <a:rect l="0" t="0" r="r" b="b"/>
            <a:pathLst>
              <a:path w="21600" h="19980" fill="norm" stroke="1" extrusionOk="0">
                <a:moveTo>
                  <a:pt x="0" y="5842"/>
                </a:moveTo>
                <a:cubicBezTo>
                  <a:pt x="3537" y="2111"/>
                  <a:pt x="7074" y="-1620"/>
                  <a:pt x="10674" y="736"/>
                </a:cubicBezTo>
                <a:cubicBezTo>
                  <a:pt x="14274" y="3093"/>
                  <a:pt x="17937" y="11536"/>
                  <a:pt x="21600" y="19980"/>
                </a:cubicBezTo>
              </a:path>
            </a:pathLst>
          </a:custGeom>
          <a:ln w="28575">
            <a:solidFill>
              <a:srgbClr val="0000FF"/>
            </a:solidFill>
            <a:tailEnd type="triangle"/>
          </a:ln>
        </p:spPr>
        <p:txBody>
          <a:bodyPr lIns="45719" rIns="45719" anchor="ctr"/>
          <a:lstStyle/>
          <a:p>
            <a:pPr algn="ctr">
              <a:defRPr>
                <a:solidFill>
                  <a:srgbClr val="FFFFFF"/>
                </a:solidFill>
              </a:defRPr>
            </a:pPr>
          </a:p>
        </p:txBody>
      </p:sp>
      <p:sp>
        <p:nvSpPr>
          <p:cNvPr id="1473" name="手繪多邊形 21"/>
          <p:cNvSpPr/>
          <p:nvPr/>
        </p:nvSpPr>
        <p:spPr>
          <a:xfrm>
            <a:off x="2842964" y="6886940"/>
            <a:ext cx="463551" cy="243309"/>
          </a:xfrm>
          <a:custGeom>
            <a:avLst/>
            <a:gdLst/>
            <a:ahLst/>
            <a:cxnLst>
              <a:cxn ang="0">
                <a:pos x="wd2" y="hd2"/>
              </a:cxn>
              <a:cxn ang="5400000">
                <a:pos x="wd2" y="hd2"/>
              </a:cxn>
              <a:cxn ang="10800000">
                <a:pos x="wd2" y="hd2"/>
              </a:cxn>
              <a:cxn ang="16200000">
                <a:pos x="wd2" y="hd2"/>
              </a:cxn>
            </a:cxnLst>
            <a:rect l="0" t="0" r="r" b="b"/>
            <a:pathLst>
              <a:path w="21600" h="20435" fill="norm" stroke="1" extrusionOk="0">
                <a:moveTo>
                  <a:pt x="0" y="0"/>
                </a:moveTo>
                <a:cubicBezTo>
                  <a:pt x="567" y="9467"/>
                  <a:pt x="1134" y="18933"/>
                  <a:pt x="4734" y="20267"/>
                </a:cubicBezTo>
                <a:cubicBezTo>
                  <a:pt x="8334" y="21600"/>
                  <a:pt x="14967" y="14800"/>
                  <a:pt x="21600" y="8000"/>
                </a:cubicBezTo>
              </a:path>
            </a:pathLst>
          </a:custGeom>
          <a:ln w="28575">
            <a:solidFill>
              <a:srgbClr val="0000FF"/>
            </a:solidFill>
            <a:tailEnd type="triangle"/>
          </a:ln>
        </p:spPr>
        <p:txBody>
          <a:bodyPr lIns="45719" rIns="45719" anchor="ctr"/>
          <a:lstStyle/>
          <a:p>
            <a:pPr algn="ctr">
              <a:defRPr>
                <a:solidFill>
                  <a:srgbClr val="FFFFFF"/>
                </a:solidFill>
              </a:defRPr>
            </a:pPr>
          </a:p>
        </p:txBody>
      </p:sp>
      <p:sp>
        <p:nvSpPr>
          <p:cNvPr id="1474" name="矩形 120"/>
          <p:cNvSpPr/>
          <p:nvPr/>
        </p:nvSpPr>
        <p:spPr>
          <a:xfrm>
            <a:off x="7550411" y="4594114"/>
            <a:ext cx="498952" cy="2625053"/>
          </a:xfrm>
          <a:prstGeom prst="rect">
            <a:avLst/>
          </a:prstGeom>
          <a:solidFill>
            <a:srgbClr val="D9D9D9"/>
          </a:solidFill>
          <a:ln w="12700">
            <a:miter lim="400000"/>
          </a:ln>
          <a:effectLst>
            <a:outerShdw sx="100000" sy="100000" kx="0" ky="0" algn="b" rotWithShape="0" blurRad="38100" dist="20000" dir="5400000">
              <a:srgbClr val="000000">
                <a:alpha val="38000"/>
              </a:srgbClr>
            </a:outerShdw>
          </a:effectLst>
        </p:spPr>
        <p:txBody>
          <a:bodyPr lIns="45719" rIns="45719" anchor="ctr"/>
          <a:lstStyle/>
          <a:p>
            <a:pPr algn="ctr"/>
          </a:p>
        </p:txBody>
      </p:sp>
      <p:sp>
        <p:nvSpPr>
          <p:cNvPr id="1475" name="直線單箭頭接點 122"/>
          <p:cNvSpPr/>
          <p:nvPr/>
        </p:nvSpPr>
        <p:spPr>
          <a:xfrm>
            <a:off x="6856692" y="5630274"/>
            <a:ext cx="634473" cy="1"/>
          </a:xfrm>
          <a:prstGeom prst="line">
            <a:avLst/>
          </a:prstGeom>
          <a:ln w="25400">
            <a:solidFill>
              <a:srgbClr val="000000"/>
            </a:solidFill>
            <a:tailEnd type="triangle"/>
          </a:ln>
        </p:spPr>
        <p:txBody>
          <a:bodyPr lIns="45719" rIns="45719"/>
          <a:lstStyle/>
          <a:p>
            <a:pPr/>
          </a:p>
        </p:txBody>
      </p:sp>
      <p:sp>
        <p:nvSpPr>
          <p:cNvPr id="1476" name="直線單箭頭接點 123"/>
          <p:cNvSpPr/>
          <p:nvPr/>
        </p:nvSpPr>
        <p:spPr>
          <a:xfrm>
            <a:off x="6966008" y="6876164"/>
            <a:ext cx="525157" cy="1"/>
          </a:xfrm>
          <a:prstGeom prst="line">
            <a:avLst/>
          </a:prstGeom>
          <a:ln w="25400">
            <a:solidFill>
              <a:srgbClr val="000000"/>
            </a:solidFill>
            <a:tailEnd type="triangle"/>
          </a:ln>
        </p:spPr>
        <p:txBody>
          <a:bodyPr lIns="45719" rIns="45719"/>
          <a:lstStyle/>
          <a:p>
            <a:pPr/>
          </a:p>
        </p:txBody>
      </p:sp>
      <p:sp>
        <p:nvSpPr>
          <p:cNvPr id="1477" name="直線單箭頭接點 124"/>
          <p:cNvSpPr/>
          <p:nvPr/>
        </p:nvSpPr>
        <p:spPr>
          <a:xfrm>
            <a:off x="6832807" y="4851470"/>
            <a:ext cx="658357" cy="1"/>
          </a:xfrm>
          <a:prstGeom prst="line">
            <a:avLst/>
          </a:prstGeom>
          <a:ln w="25400">
            <a:solidFill>
              <a:srgbClr val="000000"/>
            </a:solidFill>
            <a:tailEnd type="triangle"/>
          </a:ln>
        </p:spPr>
        <p:txBody>
          <a:bodyPr lIns="45719" rIns="45719"/>
          <a:lstStyle/>
          <a:p>
            <a:pPr/>
          </a:p>
        </p:txBody>
      </p:sp>
      <p:sp>
        <p:nvSpPr>
          <p:cNvPr id="1478" name="文字方塊 129"/>
          <p:cNvSpPr txBox="1"/>
          <p:nvPr/>
        </p:nvSpPr>
        <p:spPr>
          <a:xfrm rot="5400000">
            <a:off x="7577553" y="6134341"/>
            <a:ext cx="677818" cy="44475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sz="2800"/>
            </a:lvl1pPr>
          </a:lstStyle>
          <a:p>
            <a:pPr/>
            <a:r>
              <a:t>……</a:t>
            </a:r>
          </a:p>
        </p:txBody>
      </p:sp>
      <p:sp>
        <p:nvSpPr>
          <p:cNvPr id="1479" name="文字方塊 130"/>
          <p:cNvSpPr txBox="1"/>
          <p:nvPr/>
        </p:nvSpPr>
        <p:spPr>
          <a:xfrm>
            <a:off x="7607414" y="4576290"/>
            <a:ext cx="539630" cy="51232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2800"/>
            </a:pPr>
            <a:r>
              <a:t>y</a:t>
            </a:r>
            <a:r>
              <a:rPr baseline="-25000"/>
              <a:t>1</a:t>
            </a:r>
          </a:p>
        </p:txBody>
      </p:sp>
      <p:sp>
        <p:nvSpPr>
          <p:cNvPr id="1480" name="文字方塊 131"/>
          <p:cNvSpPr txBox="1"/>
          <p:nvPr/>
        </p:nvSpPr>
        <p:spPr>
          <a:xfrm>
            <a:off x="7628512" y="5384598"/>
            <a:ext cx="539630" cy="51232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2800"/>
            </a:pPr>
            <a:r>
              <a:t>y</a:t>
            </a:r>
            <a:r>
              <a:rPr baseline="-25000"/>
              <a:t>2</a:t>
            </a:r>
          </a:p>
        </p:txBody>
      </p:sp>
      <p:sp>
        <p:nvSpPr>
          <p:cNvPr id="1481" name="文字方塊 132"/>
          <p:cNvSpPr txBox="1"/>
          <p:nvPr/>
        </p:nvSpPr>
        <p:spPr>
          <a:xfrm>
            <a:off x="7596131" y="6640741"/>
            <a:ext cx="539630" cy="51232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2800"/>
            </a:pPr>
            <a:r>
              <a:t>y</a:t>
            </a:r>
            <a:r>
              <a:rPr baseline="-25000"/>
              <a:t>10</a:t>
            </a:r>
          </a:p>
        </p:txBody>
      </p:sp>
      <p:grpSp>
        <p:nvGrpSpPr>
          <p:cNvPr id="1484" name="矩形 136"/>
          <p:cNvGrpSpPr/>
          <p:nvPr/>
        </p:nvGrpSpPr>
        <p:grpSpPr>
          <a:xfrm>
            <a:off x="7510012" y="4683959"/>
            <a:ext cx="619788" cy="432058"/>
            <a:chOff x="0" y="0"/>
            <a:chExt cx="619787" cy="432057"/>
          </a:xfrm>
        </p:grpSpPr>
        <p:sp>
          <p:nvSpPr>
            <p:cNvPr id="1482" name="Rectangle"/>
            <p:cNvSpPr/>
            <p:nvPr/>
          </p:nvSpPr>
          <p:spPr>
            <a:xfrm>
              <a:off x="-1" y="-1"/>
              <a:ext cx="619789" cy="432059"/>
            </a:xfrm>
            <a:prstGeom prst="rect">
              <a:avLst/>
            </a:prstGeom>
            <a:solidFill>
              <a:schemeClr val="accent5"/>
            </a:solidFill>
            <a:ln w="25400" cap="flat">
              <a:solidFill>
                <a:srgbClr val="377E90"/>
              </a:solidFill>
              <a:prstDash val="solid"/>
              <a:round/>
            </a:ln>
            <a:effectLst/>
          </p:spPr>
          <p:txBody>
            <a:bodyPr wrap="square" lIns="45719" tIns="45719" rIns="45719" bIns="45719" numCol="1" anchor="ctr">
              <a:noAutofit/>
            </a:bodyPr>
            <a:lstStyle/>
            <a:p>
              <a:pPr algn="ctr">
                <a:defRPr sz="2400">
                  <a:solidFill>
                    <a:srgbClr val="FFFFFF"/>
                  </a:solidFill>
                </a:defRPr>
              </a:pPr>
            </a:p>
          </p:txBody>
        </p:sp>
        <p:sp>
          <p:nvSpPr>
            <p:cNvPr id="1483" name="0.1"/>
            <p:cNvSpPr txBox="1"/>
            <p:nvPr/>
          </p:nvSpPr>
          <p:spPr>
            <a:xfrm>
              <a:off x="58419" y="19793"/>
              <a:ext cx="502949" cy="39247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sz="2400">
                  <a:solidFill>
                    <a:srgbClr val="FFFFFF"/>
                  </a:solidFill>
                </a:defRPr>
              </a:lvl1pPr>
            </a:lstStyle>
            <a:p>
              <a:pPr/>
              <a:r>
                <a:t>0.1</a:t>
              </a:r>
            </a:p>
          </p:txBody>
        </p:sp>
      </p:grpSp>
      <p:grpSp>
        <p:nvGrpSpPr>
          <p:cNvPr id="1487" name="矩形 137"/>
          <p:cNvGrpSpPr/>
          <p:nvPr/>
        </p:nvGrpSpPr>
        <p:grpSpPr>
          <a:xfrm>
            <a:off x="7510012" y="5408364"/>
            <a:ext cx="619788" cy="432058"/>
            <a:chOff x="0" y="0"/>
            <a:chExt cx="619787" cy="432057"/>
          </a:xfrm>
        </p:grpSpPr>
        <p:sp>
          <p:nvSpPr>
            <p:cNvPr id="1485" name="Rectangle"/>
            <p:cNvSpPr/>
            <p:nvPr/>
          </p:nvSpPr>
          <p:spPr>
            <a:xfrm>
              <a:off x="-1" y="-1"/>
              <a:ext cx="619789" cy="432059"/>
            </a:xfrm>
            <a:prstGeom prst="rect">
              <a:avLst/>
            </a:prstGeom>
            <a:solidFill>
              <a:schemeClr val="accent5"/>
            </a:solidFill>
            <a:ln w="25400" cap="flat">
              <a:solidFill>
                <a:srgbClr val="377E90"/>
              </a:solidFill>
              <a:prstDash val="solid"/>
              <a:round/>
            </a:ln>
            <a:effectLst/>
          </p:spPr>
          <p:txBody>
            <a:bodyPr wrap="square" lIns="45719" tIns="45719" rIns="45719" bIns="45719" numCol="1" anchor="ctr">
              <a:noAutofit/>
            </a:bodyPr>
            <a:lstStyle/>
            <a:p>
              <a:pPr algn="ctr">
                <a:defRPr sz="2400">
                  <a:solidFill>
                    <a:srgbClr val="FFFFFF"/>
                  </a:solidFill>
                </a:defRPr>
              </a:pPr>
            </a:p>
          </p:txBody>
        </p:sp>
        <p:sp>
          <p:nvSpPr>
            <p:cNvPr id="1486" name="0.7"/>
            <p:cNvSpPr txBox="1"/>
            <p:nvPr/>
          </p:nvSpPr>
          <p:spPr>
            <a:xfrm>
              <a:off x="58419" y="19793"/>
              <a:ext cx="502949" cy="39247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sz="2400">
                  <a:solidFill>
                    <a:srgbClr val="FFFFFF"/>
                  </a:solidFill>
                </a:defRPr>
              </a:lvl1pPr>
            </a:lstStyle>
            <a:p>
              <a:pPr/>
              <a:r>
                <a:t>0.7</a:t>
              </a:r>
            </a:p>
          </p:txBody>
        </p:sp>
      </p:grpSp>
      <p:grpSp>
        <p:nvGrpSpPr>
          <p:cNvPr id="1490" name="矩形 138"/>
          <p:cNvGrpSpPr/>
          <p:nvPr/>
        </p:nvGrpSpPr>
        <p:grpSpPr>
          <a:xfrm>
            <a:off x="7491165" y="6677627"/>
            <a:ext cx="656741" cy="432058"/>
            <a:chOff x="0" y="0"/>
            <a:chExt cx="656740" cy="432057"/>
          </a:xfrm>
        </p:grpSpPr>
        <p:sp>
          <p:nvSpPr>
            <p:cNvPr id="1488" name="Rectangle"/>
            <p:cNvSpPr/>
            <p:nvPr/>
          </p:nvSpPr>
          <p:spPr>
            <a:xfrm>
              <a:off x="-1" y="-1"/>
              <a:ext cx="656742" cy="432059"/>
            </a:xfrm>
            <a:prstGeom prst="rect">
              <a:avLst/>
            </a:prstGeom>
            <a:solidFill>
              <a:schemeClr val="accent5"/>
            </a:solidFill>
            <a:ln w="25400" cap="flat">
              <a:solidFill>
                <a:srgbClr val="377E90"/>
              </a:solidFill>
              <a:prstDash val="solid"/>
              <a:round/>
            </a:ln>
            <a:effectLst/>
          </p:spPr>
          <p:txBody>
            <a:bodyPr wrap="square" lIns="45719" tIns="45719" rIns="45719" bIns="45719" numCol="1" anchor="ctr">
              <a:noAutofit/>
            </a:bodyPr>
            <a:lstStyle/>
            <a:p>
              <a:pPr algn="ctr">
                <a:defRPr sz="2400">
                  <a:solidFill>
                    <a:srgbClr val="FFFFFF"/>
                  </a:solidFill>
                </a:defRPr>
              </a:pPr>
            </a:p>
          </p:txBody>
        </p:sp>
        <p:sp>
          <p:nvSpPr>
            <p:cNvPr id="1489" name="0.2"/>
            <p:cNvSpPr txBox="1"/>
            <p:nvPr/>
          </p:nvSpPr>
          <p:spPr>
            <a:xfrm>
              <a:off x="58419" y="19793"/>
              <a:ext cx="539901" cy="39247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sz="2400">
                  <a:solidFill>
                    <a:srgbClr val="FFFFFF"/>
                  </a:solidFill>
                </a:defRPr>
              </a:lvl1pPr>
            </a:lstStyle>
            <a:p>
              <a:pPr/>
              <a:r>
                <a:t>0.2</a:t>
              </a:r>
            </a:p>
          </p:txBody>
        </p:sp>
      </p:grpSp>
      <p:sp>
        <p:nvSpPr>
          <p:cNvPr id="1491" name="文字方塊 148"/>
          <p:cNvSpPr txBox="1"/>
          <p:nvPr/>
        </p:nvSpPr>
        <p:spPr>
          <a:xfrm>
            <a:off x="8344030" y="4604286"/>
            <a:ext cx="861634" cy="392470"/>
          </a:xfrm>
          <a:prstGeom prst="rect">
            <a:avLst/>
          </a:prstGeom>
          <a:gradFill>
            <a:gsLst>
              <a:gs pos="0">
                <a:srgbClr val="C96D20"/>
              </a:gs>
              <a:gs pos="80000">
                <a:srgbClr val="FF9034"/>
              </a:gs>
              <a:gs pos="100000">
                <a:srgbClr val="FF9035"/>
              </a:gs>
            </a:gsLst>
            <a:lin ang="16200000"/>
          </a:gradFill>
          <a:ln w="12700">
            <a:miter lim="400000"/>
          </a:ln>
          <a:effectLst>
            <a:outerShdw sx="100000" sy="100000" kx="0" ky="0" algn="b" rotWithShape="0" blurRad="38100" dist="23000" dir="5400000">
              <a:srgbClr val="000000">
                <a:alpha val="35000"/>
              </a:srgbClr>
            </a:outerShdw>
          </a:effectLst>
          <a:extLst>
            <a:ext uri="{C572A759-6A51-4108-AA02-DFA0A04FC94B}">
              <ma14:wrappingTextBoxFlag xmlns:ma14="http://schemas.microsoft.com/office/mac/drawingml/2011/main" val="1"/>
            </a:ext>
          </a:extLst>
        </p:spPr>
        <p:txBody>
          <a:bodyPr lIns="45719" rIns="45719">
            <a:spAutoFit/>
          </a:bodyPr>
          <a:lstStyle>
            <a:lvl1pPr algn="ctr">
              <a:defRPr sz="2400">
                <a:solidFill>
                  <a:srgbClr val="FFFFFF"/>
                </a:solidFill>
              </a:defRPr>
            </a:lvl1pPr>
          </a:lstStyle>
          <a:p>
            <a:pPr/>
            <a:r>
              <a:t>is 1</a:t>
            </a:r>
          </a:p>
        </p:txBody>
      </p:sp>
      <p:sp>
        <p:nvSpPr>
          <p:cNvPr id="1492" name="文字方塊 149"/>
          <p:cNvSpPr txBox="1"/>
          <p:nvPr/>
        </p:nvSpPr>
        <p:spPr>
          <a:xfrm>
            <a:off x="8358651" y="5424008"/>
            <a:ext cx="847014" cy="392471"/>
          </a:xfrm>
          <a:prstGeom prst="rect">
            <a:avLst/>
          </a:prstGeom>
          <a:gradFill>
            <a:gsLst>
              <a:gs pos="0">
                <a:srgbClr val="C96D20"/>
              </a:gs>
              <a:gs pos="80000">
                <a:srgbClr val="FF9034"/>
              </a:gs>
              <a:gs pos="100000">
                <a:srgbClr val="FF9035"/>
              </a:gs>
            </a:gsLst>
            <a:lin ang="16200000"/>
          </a:gradFill>
          <a:ln w="12700">
            <a:miter lim="400000"/>
          </a:ln>
          <a:effectLst>
            <a:outerShdw sx="100000" sy="100000" kx="0" ky="0" algn="b" rotWithShape="0" blurRad="38100" dist="23000" dir="5400000">
              <a:srgbClr val="000000">
                <a:alpha val="35000"/>
              </a:srgbClr>
            </a:outerShdw>
          </a:effectLst>
          <a:extLst>
            <a:ext uri="{C572A759-6A51-4108-AA02-DFA0A04FC94B}">
              <ma14:wrappingTextBoxFlag xmlns:ma14="http://schemas.microsoft.com/office/mac/drawingml/2011/main" val="1"/>
            </a:ext>
          </a:extLst>
        </p:spPr>
        <p:txBody>
          <a:bodyPr lIns="45719" rIns="45719">
            <a:spAutoFit/>
          </a:bodyPr>
          <a:lstStyle>
            <a:lvl1pPr algn="ctr">
              <a:defRPr sz="2400">
                <a:solidFill>
                  <a:srgbClr val="FFFFFF"/>
                </a:solidFill>
              </a:defRPr>
            </a:lvl1pPr>
          </a:lstStyle>
          <a:p>
            <a:pPr/>
            <a:r>
              <a:t>is 2</a:t>
            </a:r>
          </a:p>
        </p:txBody>
      </p:sp>
      <p:sp>
        <p:nvSpPr>
          <p:cNvPr id="1493" name="文字方塊 150"/>
          <p:cNvSpPr txBox="1"/>
          <p:nvPr/>
        </p:nvSpPr>
        <p:spPr>
          <a:xfrm>
            <a:off x="8370898" y="6650879"/>
            <a:ext cx="834767" cy="392470"/>
          </a:xfrm>
          <a:prstGeom prst="rect">
            <a:avLst/>
          </a:prstGeom>
          <a:gradFill>
            <a:gsLst>
              <a:gs pos="0">
                <a:srgbClr val="C96D20"/>
              </a:gs>
              <a:gs pos="80000">
                <a:srgbClr val="FF9034"/>
              </a:gs>
              <a:gs pos="100000">
                <a:srgbClr val="FF9035"/>
              </a:gs>
            </a:gsLst>
            <a:lin ang="16200000"/>
          </a:gradFill>
          <a:ln w="12700">
            <a:miter lim="400000"/>
          </a:ln>
          <a:effectLst>
            <a:outerShdw sx="100000" sy="100000" kx="0" ky="0" algn="b" rotWithShape="0" blurRad="38100" dist="23000" dir="5400000">
              <a:srgbClr val="000000">
                <a:alpha val="35000"/>
              </a:srgbClr>
            </a:outerShdw>
          </a:effectLst>
          <a:extLst>
            <a:ext uri="{C572A759-6A51-4108-AA02-DFA0A04FC94B}">
              <ma14:wrappingTextBoxFlag xmlns:ma14="http://schemas.microsoft.com/office/mac/drawingml/2011/main" val="1"/>
            </a:ext>
          </a:extLst>
        </p:spPr>
        <p:txBody>
          <a:bodyPr lIns="45719" rIns="45719">
            <a:spAutoFit/>
          </a:bodyPr>
          <a:lstStyle>
            <a:lvl1pPr algn="ctr">
              <a:defRPr sz="2400">
                <a:solidFill>
                  <a:srgbClr val="FFFFFF"/>
                </a:solidFill>
              </a:defRPr>
            </a:lvl1pPr>
          </a:lstStyle>
          <a:p>
            <a:pPr/>
            <a:r>
              <a:t>is 0</a:t>
            </a:r>
          </a:p>
        </p:txBody>
      </p:sp>
      <p:grpSp>
        <p:nvGrpSpPr>
          <p:cNvPr id="1496" name="矩形 153"/>
          <p:cNvGrpSpPr/>
          <p:nvPr/>
        </p:nvGrpSpPr>
        <p:grpSpPr>
          <a:xfrm>
            <a:off x="6451650" y="4614545"/>
            <a:ext cx="523221" cy="2582834"/>
            <a:chOff x="0" y="0"/>
            <a:chExt cx="523220" cy="2582833"/>
          </a:xfrm>
        </p:grpSpPr>
        <p:sp>
          <p:nvSpPr>
            <p:cNvPr id="1494" name="Rectangle"/>
            <p:cNvSpPr/>
            <p:nvPr/>
          </p:nvSpPr>
          <p:spPr>
            <a:xfrm rot="5400000">
              <a:off x="-1029807" y="1029806"/>
              <a:ext cx="2582834" cy="523221"/>
            </a:xfrm>
            <a:prstGeom prst="rect">
              <a:avLst/>
            </a:prstGeom>
            <a:solidFill>
              <a:schemeClr val="accent5"/>
            </a:solidFill>
            <a:ln w="25400" cap="flat">
              <a:solidFill>
                <a:srgbClr val="377E90"/>
              </a:solidFill>
              <a:prstDash val="solid"/>
              <a:round/>
            </a:ln>
            <a:effectLst/>
          </p:spPr>
          <p:txBody>
            <a:bodyPr wrap="square" lIns="45719" tIns="45719" rIns="45719" bIns="45719" numCol="1" anchor="ctr">
              <a:noAutofit/>
            </a:bodyPr>
            <a:lstStyle/>
            <a:p>
              <a:pPr algn="ctr">
                <a:defRPr sz="2800">
                  <a:solidFill>
                    <a:srgbClr val="FFFFFF"/>
                  </a:solidFill>
                </a:defRPr>
              </a:pPr>
            </a:p>
          </p:txBody>
        </p:sp>
        <p:sp>
          <p:nvSpPr>
            <p:cNvPr id="1495" name="Softmax"/>
            <p:cNvSpPr txBox="1"/>
            <p:nvPr/>
          </p:nvSpPr>
          <p:spPr>
            <a:xfrm rot="5400000">
              <a:off x="-971387" y="1069037"/>
              <a:ext cx="2465994" cy="44475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sz="2800">
                  <a:solidFill>
                    <a:srgbClr val="FFFFFF"/>
                  </a:solidFill>
                </a:defRPr>
              </a:lvl1pPr>
            </a:lstStyle>
            <a:p>
              <a:pPr/>
              <a:r>
                <a:t>Softmax</a:t>
              </a:r>
            </a:p>
          </p:txBody>
        </p:sp>
      </p:grpSp>
      <p:sp>
        <p:nvSpPr>
          <p:cNvPr id="1497" name="TextBox 58"/>
          <p:cNvSpPr txBox="1"/>
          <p:nvPr/>
        </p:nvSpPr>
        <p:spPr>
          <a:xfrm>
            <a:off x="1618535" y="7526179"/>
            <a:ext cx="6821329" cy="22851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sz="1000"/>
            </a:lvl1pPr>
          </a:lstStyle>
          <a:p>
            <a:pPr/>
            <a:r>
              <a:t>Slide credit: Hung-yi Lee – Deep Learning Tutorial</a:t>
            </a:r>
          </a:p>
        </p:txBody>
      </p:sp>
    </p:spTree>
  </p:cSld>
  <p:clrMapOvr>
    <a:masterClrMapping/>
  </p:clrMapOvr>
  <p:transition xmlns:p14="http://schemas.microsoft.com/office/powerpoint/2010/main" spd="med" advClick="1"/>
</p:sld>
</file>

<file path=ppt/slides/slide4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03" name="TextBox 3"/>
          <p:cNvSpPr txBox="1"/>
          <p:nvPr>
            <p:ph type="sldNum" sz="quarter" idx="2"/>
          </p:nvPr>
        </p:nvSpPr>
        <p:spPr>
          <a:xfrm>
            <a:off x="9760731" y="7458470"/>
            <a:ext cx="258625" cy="24830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504" name="Title 1"/>
          <p:cNvSpPr txBox="1"/>
          <p:nvPr>
            <p:ph type="title"/>
          </p:nvPr>
        </p:nvSpPr>
        <p:spPr>
          <a:prstGeom prst="rect">
            <a:avLst/>
          </a:prstGeom>
        </p:spPr>
        <p:txBody>
          <a:bodyPr/>
          <a:lstStyle/>
          <a:p>
            <a:pPr/>
            <a:r>
              <a:t>Training NNs</a:t>
            </a:r>
          </a:p>
        </p:txBody>
      </p:sp>
      <p:sp>
        <p:nvSpPr>
          <p:cNvPr id="1505" name="Content Placeholder 2"/>
          <p:cNvSpPr txBox="1"/>
          <p:nvPr>
            <p:ph type="body" idx="1"/>
          </p:nvPr>
        </p:nvSpPr>
        <p:spPr>
          <a:xfrm>
            <a:off x="276672" y="2090802"/>
            <a:ext cx="9584267" cy="5367668"/>
          </a:xfrm>
          <a:prstGeom prst="rect">
            <a:avLst/>
          </a:prstGeom>
        </p:spPr>
        <p:txBody>
          <a:bodyPr/>
          <a:lstStyle/>
          <a:p>
            <a:pPr>
              <a:defRPr b="1" i="1">
                <a:solidFill>
                  <a:srgbClr val="0070C0"/>
                </a:solidFill>
              </a:defRPr>
            </a:pPr>
            <a:r>
              <a:t>Data preprocessing </a:t>
            </a:r>
            <a:r>
              <a:rPr b="0" i="0">
                <a:solidFill>
                  <a:srgbClr val="000000"/>
                </a:solidFill>
              </a:rPr>
              <a:t>- helps convergence during training</a:t>
            </a:r>
          </a:p>
          <a:p>
            <a:pPr lvl="1" marL="631825" indent="-227013">
              <a:buFontTx/>
              <a:defRPr sz="1800">
                <a:solidFill>
                  <a:srgbClr val="FF0000"/>
                </a:solidFill>
              </a:defRPr>
            </a:pPr>
            <a:r>
              <a:t>Mean subtraction</a:t>
            </a:r>
            <a:r>
              <a:rPr>
                <a:solidFill>
                  <a:srgbClr val="000000"/>
                </a:solidFill>
              </a:rPr>
              <a:t>, to obtain zero-centered data</a:t>
            </a:r>
          </a:p>
          <a:p>
            <a:pPr lvl="2" marL="973137" indent="-231775">
              <a:spcBef>
                <a:spcPts val="300"/>
              </a:spcBef>
              <a:buFont typeface="Courier New"/>
              <a:defRPr sz="1600"/>
            </a:pPr>
            <a:r>
              <a:t>Subtract the mean for each individual data dimension (feature)</a:t>
            </a:r>
          </a:p>
          <a:p>
            <a:pPr lvl="1" marL="631825" indent="-227013">
              <a:buFontTx/>
              <a:defRPr sz="1800">
                <a:solidFill>
                  <a:srgbClr val="FF0000"/>
                </a:solidFill>
              </a:defRPr>
            </a:pPr>
            <a:r>
              <a:t>Normalization</a:t>
            </a:r>
          </a:p>
          <a:p>
            <a:pPr lvl="2" marL="973137" indent="-231775">
              <a:spcBef>
                <a:spcPts val="300"/>
              </a:spcBef>
              <a:buFont typeface="Courier New"/>
              <a:defRPr sz="1600"/>
            </a:pPr>
            <a:r>
              <a:t>Divide each feature by its standard deviation</a:t>
            </a:r>
          </a:p>
          <a:p>
            <a:pPr lvl="3" marL="1254125" indent="-222250">
              <a:spcBef>
                <a:spcPts val="300"/>
              </a:spcBef>
              <a:buFont typeface="Arial"/>
              <a:defRPr sz="1400"/>
            </a:pPr>
            <a:r>
              <a:t>To obtain standard deviation of 1 for each data dimension (feature)</a:t>
            </a:r>
          </a:p>
          <a:p>
            <a:pPr lvl="2" marL="973137" indent="-231775">
              <a:spcBef>
                <a:spcPts val="300"/>
              </a:spcBef>
              <a:buFont typeface="Courier New"/>
              <a:defRPr sz="1600"/>
            </a:pPr>
            <a:r>
              <a:t>Or, scale the data within the range [0,1] or [-1, 1]</a:t>
            </a:r>
          </a:p>
          <a:p>
            <a:pPr lvl="3" marL="1254125" indent="-222250">
              <a:spcBef>
                <a:spcPts val="300"/>
              </a:spcBef>
              <a:buFont typeface="Arial"/>
              <a:defRPr sz="1400"/>
            </a:pPr>
            <a:r>
              <a:t>E.g., image pixel intensities are divided by 255 to be scaled in the [0,1] range</a:t>
            </a:r>
            <a:br/>
          </a:p>
        </p:txBody>
      </p:sp>
      <p:sp>
        <p:nvSpPr>
          <p:cNvPr id="1506" name="Content Placeholder 3"/>
          <p:cNvSpPr txBox="1"/>
          <p:nvPr/>
        </p:nvSpPr>
        <p:spPr>
          <a:xfrm>
            <a:off x="322392" y="1509936"/>
            <a:ext cx="6101248" cy="350294"/>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defTabSz="914322">
              <a:spcBef>
                <a:spcPts val="300"/>
              </a:spcBef>
              <a:defRPr i="1" sz="1400">
                <a:latin typeface="Arial"/>
                <a:ea typeface="Arial"/>
                <a:cs typeface="Arial"/>
                <a:sym typeface="Arial"/>
              </a:defRPr>
            </a:lvl1pPr>
          </a:lstStyle>
          <a:p>
            <a:pPr/>
            <a:r>
              <a:t>Training Neural Networks</a:t>
            </a:r>
          </a:p>
        </p:txBody>
      </p:sp>
      <p:pic>
        <p:nvPicPr>
          <p:cNvPr id="1507" name="Picture 4" descr="Picture 4"/>
          <p:cNvPicPr>
            <a:picLocks noChangeAspect="1"/>
          </p:cNvPicPr>
          <p:nvPr/>
        </p:nvPicPr>
        <p:blipFill>
          <a:blip r:embed="rId2">
            <a:extLst/>
          </a:blip>
          <a:stretch>
            <a:fillRect/>
          </a:stretch>
        </p:blipFill>
        <p:spPr>
          <a:xfrm>
            <a:off x="1716832" y="4743851"/>
            <a:ext cx="6794894" cy="2382709"/>
          </a:xfrm>
          <a:prstGeom prst="rect">
            <a:avLst/>
          </a:prstGeom>
          <a:ln w="12700">
            <a:miter lim="400000"/>
          </a:ln>
        </p:spPr>
      </p:pic>
      <p:sp>
        <p:nvSpPr>
          <p:cNvPr id="1508" name="TextBox 5"/>
          <p:cNvSpPr txBox="1"/>
          <p:nvPr/>
        </p:nvSpPr>
        <p:spPr>
          <a:xfrm>
            <a:off x="2122592" y="7528411"/>
            <a:ext cx="6173256" cy="22851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ctr">
              <a:defRPr sz="1000"/>
            </a:pPr>
            <a:r>
              <a:t>Picture from: </a:t>
            </a:r>
            <a:r>
              <a:rPr u="sng">
                <a:solidFill>
                  <a:srgbClr val="0000FF"/>
                </a:solidFill>
                <a:uFill>
                  <a:solidFill>
                    <a:srgbClr val="0000FF"/>
                  </a:solidFill>
                </a:uFill>
                <a:hlinkClick r:id="rId3" invalidUrl="" action="" tgtFrame="" tooltip="" history="1" highlightClick="0" endSnd="0"/>
              </a:rPr>
              <a:t>https://cs231n.github.io/neural-networks-2/</a:t>
            </a:r>
          </a:p>
        </p:txBody>
      </p:sp>
    </p:spTree>
  </p:cSld>
  <p:clrMapOvr>
    <a:masterClrMapping/>
  </p:clrMapOvr>
  <p:transition xmlns:p14="http://schemas.microsoft.com/office/powerpoint/2010/main" spd="med" advClick="1"/>
</p:sld>
</file>

<file path=ppt/slides/slide4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10" name="TextBox 3"/>
          <p:cNvSpPr txBox="1"/>
          <p:nvPr>
            <p:ph type="sldNum" sz="quarter" idx="2"/>
          </p:nvPr>
        </p:nvSpPr>
        <p:spPr>
          <a:xfrm>
            <a:off x="9760731" y="7458470"/>
            <a:ext cx="258625" cy="24830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511" name="Title 1"/>
          <p:cNvSpPr txBox="1"/>
          <p:nvPr>
            <p:ph type="title"/>
          </p:nvPr>
        </p:nvSpPr>
        <p:spPr>
          <a:prstGeom prst="rect">
            <a:avLst/>
          </a:prstGeom>
        </p:spPr>
        <p:txBody>
          <a:bodyPr/>
          <a:lstStyle/>
          <a:p>
            <a:pPr/>
            <a:r>
              <a:t>Training NNs</a:t>
            </a:r>
          </a:p>
        </p:txBody>
      </p:sp>
      <p:sp>
        <p:nvSpPr>
          <p:cNvPr id="1512" name="Content Placeholder 2"/>
          <p:cNvSpPr txBox="1"/>
          <p:nvPr>
            <p:ph type="body" idx="1"/>
          </p:nvPr>
        </p:nvSpPr>
        <p:spPr>
          <a:xfrm>
            <a:off x="276672" y="2090802"/>
            <a:ext cx="9584267" cy="5367668"/>
          </a:xfrm>
          <a:prstGeom prst="rect">
            <a:avLst/>
          </a:prstGeom>
        </p:spPr>
        <p:txBody>
          <a:bodyPr/>
          <a:lstStyle/>
          <a:p>
            <a:pPr/>
            <a:r>
              <a:t>To train a NN, set the parameters </a:t>
            </a:r>
            <a14:m>
              <m:oMath>
                <m:r>
                  <a:rPr xmlns:a="http://schemas.openxmlformats.org/drawingml/2006/main" sz="2400" i="1">
                    <a:solidFill>
                      <a:srgbClr val="000000"/>
                    </a:solidFill>
                    <a:latin typeface="Cambria Math" panose="02040503050406030204" pitchFamily="18" charset="0"/>
                  </a:rPr>
                  <m:t>𝜃</m:t>
                </m:r>
              </m:oMath>
            </a14:m>
            <a:r>
              <a:t> such that for a training subset of images, the corresponding elements in the predicted output have maximum values</a:t>
            </a:r>
          </a:p>
        </p:txBody>
      </p:sp>
      <p:sp>
        <p:nvSpPr>
          <p:cNvPr id="1513" name="Content Placeholder 4"/>
          <p:cNvSpPr txBox="1"/>
          <p:nvPr/>
        </p:nvSpPr>
        <p:spPr>
          <a:xfrm>
            <a:off x="322392" y="1509936"/>
            <a:ext cx="6101248" cy="350294"/>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defTabSz="914322">
              <a:spcBef>
                <a:spcPts val="300"/>
              </a:spcBef>
              <a:defRPr i="1" sz="1400">
                <a:latin typeface="Arial"/>
                <a:ea typeface="Arial"/>
                <a:cs typeface="Arial"/>
                <a:sym typeface="Arial"/>
              </a:defRPr>
            </a:lvl1pPr>
          </a:lstStyle>
          <a:p>
            <a:pPr/>
            <a:r>
              <a:t>Training Neural Networks</a:t>
            </a:r>
          </a:p>
        </p:txBody>
      </p:sp>
      <p:sp>
        <p:nvSpPr>
          <p:cNvPr id="1514" name="文字方塊 139"/>
          <p:cNvSpPr txBox="1"/>
          <p:nvPr/>
        </p:nvSpPr>
        <p:spPr>
          <a:xfrm>
            <a:off x="4457475" y="3308972"/>
            <a:ext cx="3356631" cy="450383"/>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defRPr sz="2400"/>
            </a:pPr>
            <a:r>
              <a:t>y</a:t>
            </a:r>
            <a:r>
              <a:rPr baseline="-25000"/>
              <a:t>1</a:t>
            </a:r>
            <a:r>
              <a:t> has the maximum value</a:t>
            </a:r>
          </a:p>
        </p:txBody>
      </p:sp>
      <p:pic>
        <p:nvPicPr>
          <p:cNvPr id="1515" name="圖片 141" descr="圖片 141"/>
          <p:cNvPicPr>
            <a:picLocks noChangeAspect="1"/>
          </p:cNvPicPr>
          <p:nvPr/>
        </p:nvPicPr>
        <p:blipFill>
          <a:blip r:embed="rId2">
            <a:extLst/>
          </a:blip>
          <a:stretch>
            <a:fillRect/>
          </a:stretch>
        </p:blipFill>
        <p:spPr>
          <a:xfrm>
            <a:off x="3157224" y="3260957"/>
            <a:ext cx="574873" cy="581144"/>
          </a:xfrm>
          <a:prstGeom prst="rect">
            <a:avLst/>
          </a:prstGeom>
          <a:ln w="38100">
            <a:solidFill>
              <a:srgbClr val="000000"/>
            </a:solidFill>
          </a:ln>
        </p:spPr>
      </p:pic>
      <p:sp>
        <p:nvSpPr>
          <p:cNvPr id="1516" name="文字方塊 142"/>
          <p:cNvSpPr txBox="1"/>
          <p:nvPr/>
        </p:nvSpPr>
        <p:spPr>
          <a:xfrm>
            <a:off x="2218889" y="3285340"/>
            <a:ext cx="845007" cy="39247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2400"/>
            </a:lvl1pPr>
          </a:lstStyle>
          <a:p>
            <a:pPr/>
            <a:r>
              <a:t>Input:</a:t>
            </a:r>
          </a:p>
        </p:txBody>
      </p:sp>
      <p:sp>
        <p:nvSpPr>
          <p:cNvPr id="1517" name="向右箭號 143"/>
          <p:cNvSpPr/>
          <p:nvPr/>
        </p:nvSpPr>
        <p:spPr>
          <a:xfrm>
            <a:off x="3876056" y="3405751"/>
            <a:ext cx="491686" cy="341255"/>
          </a:xfrm>
          <a:prstGeom prst="rightArrow">
            <a:avLst>
              <a:gd name="adj1" fmla="val 50000"/>
              <a:gd name="adj2" fmla="val 50000"/>
            </a:avLst>
          </a:prstGeom>
          <a:solidFill>
            <a:schemeClr val="accent5"/>
          </a:solidFill>
          <a:ln w="25400">
            <a:solidFill>
              <a:srgbClr val="377E90"/>
            </a:solidFill>
          </a:ln>
        </p:spPr>
        <p:txBody>
          <a:bodyPr lIns="45719" rIns="45719" anchor="ctr"/>
          <a:lstStyle/>
          <a:p>
            <a:pPr algn="ctr">
              <a:defRPr>
                <a:solidFill>
                  <a:srgbClr val="FFFFFF"/>
                </a:solidFill>
              </a:defRPr>
            </a:pPr>
          </a:p>
        </p:txBody>
      </p:sp>
      <p:sp>
        <p:nvSpPr>
          <p:cNvPr id="1518" name="文字方塊 144"/>
          <p:cNvSpPr txBox="1"/>
          <p:nvPr/>
        </p:nvSpPr>
        <p:spPr>
          <a:xfrm>
            <a:off x="4457475" y="4041449"/>
            <a:ext cx="3356631" cy="450382"/>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defRPr sz="2400"/>
            </a:pPr>
            <a:r>
              <a:t>y</a:t>
            </a:r>
            <a:r>
              <a:rPr baseline="-25000"/>
              <a:t>2</a:t>
            </a:r>
            <a:r>
              <a:t> has the maximum value</a:t>
            </a:r>
          </a:p>
        </p:txBody>
      </p:sp>
      <p:sp>
        <p:nvSpPr>
          <p:cNvPr id="1519" name="文字方塊 145"/>
          <p:cNvSpPr txBox="1"/>
          <p:nvPr/>
        </p:nvSpPr>
        <p:spPr>
          <a:xfrm>
            <a:off x="2218889" y="4017817"/>
            <a:ext cx="845007" cy="392470"/>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2400"/>
            </a:lvl1pPr>
          </a:lstStyle>
          <a:p>
            <a:pPr/>
            <a:r>
              <a:t>Input:</a:t>
            </a:r>
          </a:p>
        </p:txBody>
      </p:sp>
      <p:sp>
        <p:nvSpPr>
          <p:cNvPr id="1520" name="向右箭號 146"/>
          <p:cNvSpPr/>
          <p:nvPr/>
        </p:nvSpPr>
        <p:spPr>
          <a:xfrm>
            <a:off x="3876056" y="4138228"/>
            <a:ext cx="491686" cy="341255"/>
          </a:xfrm>
          <a:prstGeom prst="rightArrow">
            <a:avLst>
              <a:gd name="adj1" fmla="val 50000"/>
              <a:gd name="adj2" fmla="val 50000"/>
            </a:avLst>
          </a:prstGeom>
          <a:solidFill>
            <a:schemeClr val="accent5"/>
          </a:solidFill>
          <a:ln w="25400">
            <a:solidFill>
              <a:srgbClr val="377E90"/>
            </a:solidFill>
          </a:ln>
        </p:spPr>
        <p:txBody>
          <a:bodyPr lIns="45719" rIns="45719" anchor="ctr"/>
          <a:lstStyle/>
          <a:p>
            <a:pPr algn="ctr">
              <a:defRPr>
                <a:solidFill>
                  <a:srgbClr val="FFFFFF"/>
                </a:solidFill>
              </a:defRPr>
            </a:pPr>
          </a:p>
        </p:txBody>
      </p:sp>
      <p:pic>
        <p:nvPicPr>
          <p:cNvPr id="1521" name="圖片 147" descr="圖片 147"/>
          <p:cNvPicPr>
            <a:picLocks noChangeAspect="1"/>
          </p:cNvPicPr>
          <p:nvPr/>
        </p:nvPicPr>
        <p:blipFill>
          <a:blip r:embed="rId3">
            <a:extLst/>
          </a:blip>
          <a:stretch>
            <a:fillRect/>
          </a:stretch>
        </p:blipFill>
        <p:spPr>
          <a:xfrm>
            <a:off x="3133754" y="3994044"/>
            <a:ext cx="605933" cy="601557"/>
          </a:xfrm>
          <a:prstGeom prst="rect">
            <a:avLst/>
          </a:prstGeom>
          <a:ln w="38100">
            <a:solidFill>
              <a:srgbClr val="000000"/>
            </a:solidFill>
          </a:ln>
        </p:spPr>
      </p:pic>
      <p:sp>
        <p:nvSpPr>
          <p:cNvPr id="1522" name="矩形 152"/>
          <p:cNvSpPr/>
          <p:nvPr/>
        </p:nvSpPr>
        <p:spPr>
          <a:xfrm>
            <a:off x="2102499" y="2950096"/>
            <a:ext cx="5951037" cy="4216044"/>
          </a:xfrm>
          <a:prstGeom prst="rect">
            <a:avLst/>
          </a:prstGeom>
          <a:ln w="38100">
            <a:solidFill>
              <a:srgbClr val="FF0000"/>
            </a:solidFill>
          </a:ln>
        </p:spPr>
        <p:txBody>
          <a:bodyPr lIns="45719" rIns="45719" anchor="ctr"/>
          <a:lstStyle/>
          <a:p>
            <a:pPr algn="ctr">
              <a:defRPr>
                <a:solidFill>
                  <a:srgbClr val="FFFFFF"/>
                </a:solidFill>
              </a:defRPr>
            </a:pPr>
          </a:p>
        </p:txBody>
      </p:sp>
      <p:sp>
        <p:nvSpPr>
          <p:cNvPr id="1523" name="TextBox 14"/>
          <p:cNvSpPr txBox="1"/>
          <p:nvPr/>
        </p:nvSpPr>
        <p:spPr>
          <a:xfrm>
            <a:off x="3952645" y="4352247"/>
            <a:ext cx="556633" cy="94978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r>
              <a:t>.</a:t>
            </a:r>
          </a:p>
          <a:p>
            <a:pPr/>
            <a:r>
              <a:t>.</a:t>
            </a:r>
          </a:p>
          <a:p>
            <a:pPr/>
            <a:r>
              <a:t>.</a:t>
            </a:r>
          </a:p>
        </p:txBody>
      </p:sp>
      <p:sp>
        <p:nvSpPr>
          <p:cNvPr id="1524" name="文字方塊 145"/>
          <p:cNvSpPr txBox="1"/>
          <p:nvPr/>
        </p:nvSpPr>
        <p:spPr>
          <a:xfrm>
            <a:off x="2267066" y="5527535"/>
            <a:ext cx="845007" cy="39247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2400"/>
            </a:lvl1pPr>
          </a:lstStyle>
          <a:p>
            <a:pPr/>
            <a:r>
              <a:t>Input:</a:t>
            </a:r>
          </a:p>
        </p:txBody>
      </p:sp>
      <p:sp>
        <p:nvSpPr>
          <p:cNvPr id="1525" name="文字方塊 144"/>
          <p:cNvSpPr txBox="1"/>
          <p:nvPr/>
        </p:nvSpPr>
        <p:spPr>
          <a:xfrm>
            <a:off x="4459342" y="5593470"/>
            <a:ext cx="3356630" cy="450383"/>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defRPr sz="2400"/>
            </a:pPr>
            <a:r>
              <a:t>y</a:t>
            </a:r>
            <a:r>
              <a:rPr baseline="-25000"/>
              <a:t>9</a:t>
            </a:r>
            <a:r>
              <a:t> has the maximum value</a:t>
            </a:r>
          </a:p>
        </p:txBody>
      </p:sp>
      <p:sp>
        <p:nvSpPr>
          <p:cNvPr id="1526" name="向右箭號 146"/>
          <p:cNvSpPr/>
          <p:nvPr/>
        </p:nvSpPr>
        <p:spPr>
          <a:xfrm>
            <a:off x="3904445" y="5690249"/>
            <a:ext cx="491686" cy="341255"/>
          </a:xfrm>
          <a:prstGeom prst="rightArrow">
            <a:avLst>
              <a:gd name="adj1" fmla="val 50000"/>
              <a:gd name="adj2" fmla="val 50000"/>
            </a:avLst>
          </a:prstGeom>
          <a:solidFill>
            <a:schemeClr val="accent5"/>
          </a:solidFill>
          <a:ln w="25400">
            <a:solidFill>
              <a:srgbClr val="377E90"/>
            </a:solidFill>
          </a:ln>
        </p:spPr>
        <p:txBody>
          <a:bodyPr lIns="45719" rIns="45719" anchor="ctr"/>
          <a:lstStyle/>
          <a:p>
            <a:pPr algn="ctr">
              <a:defRPr>
                <a:solidFill>
                  <a:srgbClr val="FFFFFF"/>
                </a:solidFill>
              </a:defRPr>
            </a:pPr>
          </a:p>
        </p:txBody>
      </p:sp>
      <p:pic>
        <p:nvPicPr>
          <p:cNvPr id="1527" name="圖片 8" descr="圖片 8"/>
          <p:cNvPicPr>
            <a:picLocks noChangeAspect="1"/>
          </p:cNvPicPr>
          <p:nvPr/>
        </p:nvPicPr>
        <p:blipFill>
          <a:blip r:embed="rId4">
            <a:extLst/>
          </a:blip>
          <a:stretch>
            <a:fillRect/>
          </a:stretch>
        </p:blipFill>
        <p:spPr>
          <a:xfrm>
            <a:off x="3105730" y="5398368"/>
            <a:ext cx="720001" cy="720001"/>
          </a:xfrm>
          <a:prstGeom prst="rect">
            <a:avLst/>
          </a:prstGeom>
          <a:ln w="38100">
            <a:solidFill>
              <a:srgbClr val="000000"/>
            </a:solidFill>
          </a:ln>
        </p:spPr>
      </p:pic>
      <p:sp>
        <p:nvSpPr>
          <p:cNvPr id="1528" name="文字方塊 145"/>
          <p:cNvSpPr txBox="1"/>
          <p:nvPr/>
        </p:nvSpPr>
        <p:spPr>
          <a:xfrm>
            <a:off x="2265199" y="6419539"/>
            <a:ext cx="845007" cy="39247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2400"/>
            </a:lvl1pPr>
          </a:lstStyle>
          <a:p>
            <a:pPr/>
            <a:r>
              <a:t>Input:</a:t>
            </a:r>
          </a:p>
        </p:txBody>
      </p:sp>
      <p:sp>
        <p:nvSpPr>
          <p:cNvPr id="1529" name="文字方塊 144"/>
          <p:cNvSpPr txBox="1"/>
          <p:nvPr/>
        </p:nvSpPr>
        <p:spPr>
          <a:xfrm>
            <a:off x="4457475" y="6485475"/>
            <a:ext cx="3459620" cy="450382"/>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defRPr sz="2400"/>
            </a:pPr>
            <a:r>
              <a:t>y</a:t>
            </a:r>
            <a:r>
              <a:rPr baseline="-25000"/>
              <a:t>10</a:t>
            </a:r>
            <a:r>
              <a:t> has the maximum value</a:t>
            </a:r>
          </a:p>
        </p:txBody>
      </p:sp>
      <p:sp>
        <p:nvSpPr>
          <p:cNvPr id="1530" name="向右箭號 146"/>
          <p:cNvSpPr/>
          <p:nvPr/>
        </p:nvSpPr>
        <p:spPr>
          <a:xfrm>
            <a:off x="3902578" y="6582254"/>
            <a:ext cx="491686" cy="341255"/>
          </a:xfrm>
          <a:prstGeom prst="rightArrow">
            <a:avLst>
              <a:gd name="adj1" fmla="val 50000"/>
              <a:gd name="adj2" fmla="val 50000"/>
            </a:avLst>
          </a:prstGeom>
          <a:solidFill>
            <a:schemeClr val="accent5"/>
          </a:solidFill>
          <a:ln w="25400">
            <a:solidFill>
              <a:srgbClr val="377E90"/>
            </a:solidFill>
          </a:ln>
        </p:spPr>
        <p:txBody>
          <a:bodyPr lIns="45719" rIns="45719" anchor="ctr"/>
          <a:lstStyle/>
          <a:p>
            <a:pPr algn="ctr">
              <a:defRPr>
                <a:solidFill>
                  <a:srgbClr val="FFFFFF"/>
                </a:solidFill>
              </a:defRPr>
            </a:pPr>
          </a:p>
        </p:txBody>
      </p:sp>
      <p:pic>
        <p:nvPicPr>
          <p:cNvPr id="1531" name="圖片 5" descr="圖片 5"/>
          <p:cNvPicPr>
            <a:picLocks noChangeAspect="1"/>
          </p:cNvPicPr>
          <p:nvPr/>
        </p:nvPicPr>
        <p:blipFill>
          <a:blip r:embed="rId5">
            <a:extLst/>
          </a:blip>
          <a:stretch>
            <a:fillRect/>
          </a:stretch>
        </p:blipFill>
        <p:spPr>
          <a:xfrm>
            <a:off x="3127896" y="6356306"/>
            <a:ext cx="720001" cy="720001"/>
          </a:xfrm>
          <a:prstGeom prst="rect">
            <a:avLst/>
          </a:prstGeom>
          <a:ln w="38100">
            <a:solidFill>
              <a:srgbClr val="000000"/>
            </a:solidFill>
          </a:ln>
        </p:spPr>
      </p:pic>
      <p:sp>
        <p:nvSpPr>
          <p:cNvPr id="1532" name="TextBox 22"/>
          <p:cNvSpPr txBox="1"/>
          <p:nvPr/>
        </p:nvSpPr>
        <p:spPr>
          <a:xfrm>
            <a:off x="1618535" y="7526179"/>
            <a:ext cx="6821329" cy="22851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sz="1000"/>
            </a:lvl1pPr>
          </a:lstStyle>
          <a:p>
            <a:pPr/>
            <a:r>
              <a:t>Slide credit: Hung-yi Lee – Deep Learning Tutorial</a:t>
            </a:r>
          </a:p>
        </p:txBody>
      </p:sp>
    </p:spTree>
  </p:cSld>
  <p:clrMapOvr>
    <a:masterClrMapping/>
  </p:clrMapOvr>
  <p:transition xmlns:p14="http://schemas.microsoft.com/office/powerpoint/2010/main" spd="med" advClick="1"/>
</p:sld>
</file>

<file path=ppt/slides/slide4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34" name="TextBox 3"/>
          <p:cNvSpPr txBox="1"/>
          <p:nvPr>
            <p:ph type="sldNum" sz="quarter" idx="2"/>
          </p:nvPr>
        </p:nvSpPr>
        <p:spPr>
          <a:xfrm>
            <a:off x="9760731" y="7458470"/>
            <a:ext cx="258625" cy="24830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535" name="Title 1"/>
          <p:cNvSpPr txBox="1"/>
          <p:nvPr>
            <p:ph type="title"/>
          </p:nvPr>
        </p:nvSpPr>
        <p:spPr>
          <a:prstGeom prst="rect">
            <a:avLst/>
          </a:prstGeom>
        </p:spPr>
        <p:txBody>
          <a:bodyPr/>
          <a:lstStyle/>
          <a:p>
            <a:pPr/>
            <a:r>
              <a:t>Training NNs</a:t>
            </a:r>
          </a:p>
        </p:txBody>
      </p:sp>
      <p:sp>
        <p:nvSpPr>
          <p:cNvPr id="1536" name="Content Placeholder 2"/>
          <p:cNvSpPr txBox="1"/>
          <p:nvPr>
            <p:ph type="body" idx="1"/>
          </p:nvPr>
        </p:nvSpPr>
        <p:spPr>
          <a:xfrm>
            <a:off x="276672" y="2090802"/>
            <a:ext cx="9584267" cy="5367668"/>
          </a:xfrm>
          <a:prstGeom prst="rect">
            <a:avLst/>
          </a:prstGeom>
        </p:spPr>
        <p:txBody>
          <a:bodyPr/>
          <a:lstStyle/>
          <a:p>
            <a:pPr/>
            <a:r>
              <a:t>Define a </a:t>
            </a:r>
            <a:r>
              <a:rPr b="1" i="1">
                <a:solidFill>
                  <a:srgbClr val="0070C0"/>
                </a:solidFill>
              </a:rPr>
              <a:t>loss function/</a:t>
            </a:r>
            <a:r>
              <a:rPr>
                <a:solidFill>
                  <a:srgbClr val="FF0000"/>
                </a:solidFill>
              </a:rPr>
              <a:t>objective function</a:t>
            </a:r>
            <a:r>
              <a:t>/</a:t>
            </a:r>
            <a:r>
              <a:rPr>
                <a:solidFill>
                  <a:srgbClr val="FF0000"/>
                </a:solidFill>
              </a:rPr>
              <a:t>cost function</a:t>
            </a:r>
            <a:r>
              <a:t> </a:t>
            </a:r>
            <a14:m>
              <m:oMath>
                <m:r>
                  <a:rPr xmlns:a="http://schemas.openxmlformats.org/drawingml/2006/main" sz="2400" i="1">
                    <a:solidFill>
                      <a:srgbClr val="000000"/>
                    </a:solidFill>
                    <a:latin typeface="Cambria Math" panose="02040503050406030204" pitchFamily="18" charset="0"/>
                  </a:rPr>
                  <m:t>ℒ</m:t>
                </m:r>
                <m:d>
                  <m:dPr>
                    <m:ctrlPr>
                      <a:rPr xmlns:a="http://schemas.openxmlformats.org/drawingml/2006/main" sz="2400" i="1">
                        <a:solidFill>
                          <a:srgbClr val="000000"/>
                        </a:solidFill>
                        <a:latin typeface="Cambria Math" panose="02040503050406030204" pitchFamily="18" charset="0"/>
                      </a:rPr>
                    </m:ctrlPr>
                  </m:dPr>
                  <m:e>
                    <m:r>
                      <a:rPr xmlns:a="http://schemas.openxmlformats.org/drawingml/2006/main" sz="2400" i="1">
                        <a:solidFill>
                          <a:srgbClr val="000000"/>
                        </a:solidFill>
                        <a:latin typeface="Cambria Math" panose="02040503050406030204" pitchFamily="18" charset="0"/>
                      </a:rPr>
                      <m:t>𝜃</m:t>
                    </m:r>
                  </m:e>
                </m:d>
              </m:oMath>
            </a14:m>
            <a:r>
              <a:t> that calculates the difference (error) between the model prediction and the true label</a:t>
            </a:r>
          </a:p>
          <a:p>
            <a:pPr lvl="1" marL="631825" indent="-227013">
              <a:buFontTx/>
              <a:defRPr sz="1800"/>
            </a:pPr>
            <a:r>
              <a:t>E.g., </a:t>
            </a:r>
            <a14:m>
              <m:oMath>
                <m:r>
                  <a:rPr xmlns:a="http://schemas.openxmlformats.org/drawingml/2006/main" sz="2150" i="1">
                    <a:solidFill>
                      <a:srgbClr val="000000"/>
                    </a:solidFill>
                    <a:latin typeface="Cambria Math" panose="02040503050406030204" pitchFamily="18" charset="0"/>
                  </a:rPr>
                  <m:t>ℒ</m:t>
                </m:r>
                <m:d>
                  <m:dPr>
                    <m:ctrlPr>
                      <a:rPr xmlns:a="http://schemas.openxmlformats.org/drawingml/2006/main" sz="2150" i="1">
                        <a:solidFill>
                          <a:srgbClr val="000000"/>
                        </a:solidFill>
                        <a:latin typeface="Cambria Math" panose="02040503050406030204" pitchFamily="18" charset="0"/>
                      </a:rPr>
                    </m:ctrlPr>
                  </m:dPr>
                  <m:e>
                    <m:r>
                      <a:rPr xmlns:a="http://schemas.openxmlformats.org/drawingml/2006/main" sz="2150" i="1">
                        <a:solidFill>
                          <a:srgbClr val="000000"/>
                        </a:solidFill>
                        <a:latin typeface="Cambria Math" panose="02040503050406030204" pitchFamily="18" charset="0"/>
                      </a:rPr>
                      <m:t>𝜃</m:t>
                    </m:r>
                  </m:e>
                </m:d>
              </m:oMath>
            </a14:m>
            <a:r>
              <a:t> can be mean-squared error, cross-entropy, etc.</a:t>
            </a:r>
          </a:p>
        </p:txBody>
      </p:sp>
      <p:sp>
        <p:nvSpPr>
          <p:cNvPr id="1537" name="Content Placeholder 50"/>
          <p:cNvSpPr txBox="1"/>
          <p:nvPr/>
        </p:nvSpPr>
        <p:spPr>
          <a:xfrm>
            <a:off x="322392" y="1509936"/>
            <a:ext cx="6101248" cy="350294"/>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defTabSz="914322">
              <a:spcBef>
                <a:spcPts val="300"/>
              </a:spcBef>
              <a:defRPr i="1" sz="1400">
                <a:latin typeface="Arial"/>
                <a:ea typeface="Arial"/>
                <a:cs typeface="Arial"/>
                <a:sym typeface="Arial"/>
              </a:defRPr>
            </a:lvl1pPr>
          </a:lstStyle>
          <a:p>
            <a:pPr/>
            <a:r>
              <a:t>Training Neural Networks</a:t>
            </a:r>
          </a:p>
        </p:txBody>
      </p:sp>
      <p:sp>
        <p:nvSpPr>
          <p:cNvPr id="1538" name="矩形 33"/>
          <p:cNvSpPr/>
          <p:nvPr/>
        </p:nvSpPr>
        <p:spPr>
          <a:xfrm>
            <a:off x="5622011" y="3658010"/>
            <a:ext cx="498952" cy="2625053"/>
          </a:xfrm>
          <a:prstGeom prst="rect">
            <a:avLst/>
          </a:prstGeom>
          <a:solidFill>
            <a:srgbClr val="D9D9D9"/>
          </a:solidFill>
          <a:ln w="12700">
            <a:miter lim="400000"/>
          </a:ln>
          <a:effectLst>
            <a:outerShdw sx="100000" sy="100000" kx="0" ky="0" algn="b" rotWithShape="0" blurRad="38100" dist="20000" dir="5400000">
              <a:srgbClr val="000000">
                <a:alpha val="38000"/>
              </a:srgbClr>
            </a:outerShdw>
          </a:effectLst>
        </p:spPr>
        <p:txBody>
          <a:bodyPr lIns="45719" rIns="45719" anchor="ctr"/>
          <a:lstStyle/>
          <a:p>
            <a:pPr algn="ctr"/>
          </a:p>
        </p:txBody>
      </p:sp>
      <p:sp>
        <p:nvSpPr>
          <p:cNvPr id="1539" name="矩形 34"/>
          <p:cNvSpPr/>
          <p:nvPr/>
        </p:nvSpPr>
        <p:spPr>
          <a:xfrm>
            <a:off x="2464740" y="3645749"/>
            <a:ext cx="746343" cy="2675870"/>
          </a:xfrm>
          <a:prstGeom prst="rect">
            <a:avLst/>
          </a:prstGeom>
          <a:solidFill>
            <a:srgbClr val="D9D9D9"/>
          </a:solidFill>
          <a:ln w="12700">
            <a:miter lim="400000"/>
          </a:ln>
          <a:effectLst>
            <a:outerShdw sx="100000" sy="100000" kx="0" ky="0" algn="b" rotWithShape="0" blurRad="38100" dist="20000" dir="5400000">
              <a:srgbClr val="000000">
                <a:alpha val="38000"/>
              </a:srgbClr>
            </a:outerShdw>
          </a:effectLst>
        </p:spPr>
        <p:txBody>
          <a:bodyPr lIns="45719" rIns="45719" anchor="ctr"/>
          <a:lstStyle/>
          <a:p>
            <a:pPr algn="ctr"/>
          </a:p>
        </p:txBody>
      </p:sp>
      <p:sp>
        <p:nvSpPr>
          <p:cNvPr id="1540" name="矩形 39"/>
          <p:cNvSpPr/>
          <p:nvPr/>
        </p:nvSpPr>
        <p:spPr>
          <a:xfrm>
            <a:off x="1281636" y="3673390"/>
            <a:ext cx="498952" cy="2625053"/>
          </a:xfrm>
          <a:prstGeom prst="rect">
            <a:avLst/>
          </a:prstGeom>
          <a:solidFill>
            <a:srgbClr val="D9D9D9"/>
          </a:solidFill>
          <a:ln w="12700">
            <a:miter lim="400000"/>
          </a:ln>
          <a:effectLst>
            <a:outerShdw sx="100000" sy="100000" kx="0" ky="0" algn="b" rotWithShape="0" blurRad="38100" dist="20000" dir="5400000">
              <a:srgbClr val="000000">
                <a:alpha val="38000"/>
              </a:srgbClr>
            </a:outerShdw>
          </a:effectLst>
        </p:spPr>
        <p:txBody>
          <a:bodyPr lIns="45719" rIns="45719" anchor="ctr"/>
          <a:lstStyle/>
          <a:p>
            <a:pPr algn="ctr"/>
          </a:p>
        </p:txBody>
      </p:sp>
      <p:sp>
        <p:nvSpPr>
          <p:cNvPr id="1541" name="直線單箭頭接點 42"/>
          <p:cNvSpPr/>
          <p:nvPr/>
        </p:nvSpPr>
        <p:spPr>
          <a:xfrm>
            <a:off x="4928291" y="4694170"/>
            <a:ext cx="634473" cy="1"/>
          </a:xfrm>
          <a:prstGeom prst="line">
            <a:avLst/>
          </a:prstGeom>
          <a:ln w="25400">
            <a:solidFill>
              <a:srgbClr val="000000"/>
            </a:solidFill>
            <a:tailEnd type="triangle"/>
          </a:ln>
        </p:spPr>
        <p:txBody>
          <a:bodyPr lIns="45719" rIns="45719"/>
          <a:lstStyle/>
          <a:p>
            <a:pPr/>
          </a:p>
        </p:txBody>
      </p:sp>
      <p:sp>
        <p:nvSpPr>
          <p:cNvPr id="1542" name="直線單箭頭接點 43"/>
          <p:cNvSpPr/>
          <p:nvPr/>
        </p:nvSpPr>
        <p:spPr>
          <a:xfrm>
            <a:off x="5037608" y="5940059"/>
            <a:ext cx="525156" cy="1"/>
          </a:xfrm>
          <a:prstGeom prst="line">
            <a:avLst/>
          </a:prstGeom>
          <a:ln w="25400">
            <a:solidFill>
              <a:srgbClr val="000000"/>
            </a:solidFill>
            <a:tailEnd type="triangle"/>
          </a:ln>
        </p:spPr>
        <p:txBody>
          <a:bodyPr lIns="45719" rIns="45719"/>
          <a:lstStyle/>
          <a:p>
            <a:pPr/>
          </a:p>
        </p:txBody>
      </p:sp>
      <p:sp>
        <p:nvSpPr>
          <p:cNvPr id="1543" name="直線單箭頭接點 44"/>
          <p:cNvSpPr/>
          <p:nvPr/>
        </p:nvSpPr>
        <p:spPr>
          <a:xfrm>
            <a:off x="4904408" y="3915366"/>
            <a:ext cx="658356" cy="1"/>
          </a:xfrm>
          <a:prstGeom prst="line">
            <a:avLst/>
          </a:prstGeom>
          <a:ln w="25400">
            <a:solidFill>
              <a:srgbClr val="000000"/>
            </a:solidFill>
            <a:tailEnd type="triangle"/>
          </a:ln>
        </p:spPr>
        <p:txBody>
          <a:bodyPr lIns="45719" rIns="45719"/>
          <a:lstStyle/>
          <a:p>
            <a:pPr/>
          </a:p>
        </p:txBody>
      </p:sp>
      <p:sp>
        <p:nvSpPr>
          <p:cNvPr id="1544" name="矩形 45"/>
          <p:cNvSpPr/>
          <p:nvPr/>
        </p:nvSpPr>
        <p:spPr>
          <a:xfrm>
            <a:off x="1350024" y="4391083"/>
            <a:ext cx="342901" cy="342901"/>
          </a:xfrm>
          <a:prstGeom prst="rect">
            <a:avLst/>
          </a:prstGeom>
          <a:gradFill>
            <a:gsLst>
              <a:gs pos="0">
                <a:schemeClr val="accent4">
                  <a:hueOff val="-206663"/>
                  <a:satOff val="29896"/>
                  <a:lumOff val="29240"/>
                </a:schemeClr>
              </a:gs>
              <a:gs pos="35000">
                <a:srgbClr val="D8C9EE"/>
              </a:gs>
              <a:gs pos="100000">
                <a:schemeClr val="accent4">
                  <a:hueOff val="-242556"/>
                  <a:satOff val="32941"/>
                  <a:lumOff val="43328"/>
                </a:schemeClr>
              </a:gs>
            </a:gsLst>
            <a:lin ang="16200000"/>
          </a:gradFill>
          <a:ln>
            <a:solidFill>
              <a:srgbClr val="7D60A0"/>
            </a:solidFill>
          </a:ln>
          <a:effectLst>
            <a:outerShdw sx="100000" sy="100000" kx="0" ky="0" algn="b" rotWithShape="0" blurRad="38100" dist="20000" dir="5400000">
              <a:srgbClr val="000000">
                <a:alpha val="38000"/>
              </a:srgbClr>
            </a:outerShdw>
          </a:effectLst>
        </p:spPr>
        <p:txBody>
          <a:bodyPr lIns="45719" rIns="45719" anchor="ctr"/>
          <a:lstStyle/>
          <a:p>
            <a:pPr algn="ctr"/>
          </a:p>
        </p:txBody>
      </p:sp>
      <p:sp>
        <p:nvSpPr>
          <p:cNvPr id="1545" name="矩形 46"/>
          <p:cNvSpPr/>
          <p:nvPr/>
        </p:nvSpPr>
        <p:spPr>
          <a:xfrm>
            <a:off x="1355843" y="3820755"/>
            <a:ext cx="342901" cy="342901"/>
          </a:xfrm>
          <a:prstGeom prst="rect">
            <a:avLst/>
          </a:prstGeom>
          <a:gradFill>
            <a:gsLst>
              <a:gs pos="0">
                <a:schemeClr val="accent4">
                  <a:hueOff val="-206663"/>
                  <a:satOff val="29896"/>
                  <a:lumOff val="29240"/>
                </a:schemeClr>
              </a:gs>
              <a:gs pos="35000">
                <a:srgbClr val="D8C9EE"/>
              </a:gs>
              <a:gs pos="100000">
                <a:schemeClr val="accent4">
                  <a:hueOff val="-242556"/>
                  <a:satOff val="32941"/>
                  <a:lumOff val="43328"/>
                </a:schemeClr>
              </a:gs>
            </a:gsLst>
            <a:lin ang="16200000"/>
          </a:gradFill>
          <a:ln>
            <a:solidFill>
              <a:srgbClr val="7D60A0"/>
            </a:solidFill>
          </a:ln>
          <a:effectLst>
            <a:outerShdw sx="100000" sy="100000" kx="0" ky="0" algn="b" rotWithShape="0" blurRad="38100" dist="20000" dir="5400000">
              <a:srgbClr val="000000">
                <a:alpha val="38000"/>
              </a:srgbClr>
            </a:outerShdw>
          </a:effectLst>
        </p:spPr>
        <p:txBody>
          <a:bodyPr lIns="45719" rIns="45719" anchor="ctr"/>
          <a:lstStyle/>
          <a:p>
            <a:pPr algn="ctr"/>
          </a:p>
        </p:txBody>
      </p:sp>
      <p:pic>
        <p:nvPicPr>
          <p:cNvPr id="1546" name="Object 12" descr="Object 12"/>
          <p:cNvPicPr>
            <a:picLocks noChangeAspect="1"/>
          </p:cNvPicPr>
          <p:nvPr/>
        </p:nvPicPr>
        <p:blipFill>
          <a:blip r:embed="rId2">
            <a:extLst/>
          </a:blip>
          <a:stretch>
            <a:fillRect/>
          </a:stretch>
        </p:blipFill>
        <p:spPr>
          <a:xfrm>
            <a:off x="1368542" y="3725505"/>
            <a:ext cx="325439" cy="461963"/>
          </a:xfrm>
          <a:prstGeom prst="rect">
            <a:avLst/>
          </a:prstGeom>
          <a:ln w="12700">
            <a:miter lim="400000"/>
          </a:ln>
        </p:spPr>
      </p:pic>
      <p:pic>
        <p:nvPicPr>
          <p:cNvPr id="1547" name="Object 12" descr="Object 12"/>
          <p:cNvPicPr>
            <a:picLocks noChangeAspect="1"/>
          </p:cNvPicPr>
          <p:nvPr/>
        </p:nvPicPr>
        <p:blipFill>
          <a:blip r:embed="rId3">
            <a:extLst/>
          </a:blip>
          <a:stretch>
            <a:fillRect/>
          </a:stretch>
        </p:blipFill>
        <p:spPr>
          <a:xfrm>
            <a:off x="1373838" y="4308233"/>
            <a:ext cx="352426" cy="461964"/>
          </a:xfrm>
          <a:prstGeom prst="rect">
            <a:avLst/>
          </a:prstGeom>
          <a:ln w="12700">
            <a:miter lim="400000"/>
          </a:ln>
        </p:spPr>
      </p:pic>
      <p:sp>
        <p:nvSpPr>
          <p:cNvPr id="1548" name="橢圓 52"/>
          <p:cNvSpPr/>
          <p:nvPr/>
        </p:nvSpPr>
        <p:spPr>
          <a:xfrm>
            <a:off x="2561850" y="3656751"/>
            <a:ext cx="574159" cy="574159"/>
          </a:xfrm>
          <a:prstGeom prst="ellipse">
            <a:avLst/>
          </a:prstGeom>
          <a:gradFill>
            <a:gsLst>
              <a:gs pos="0">
                <a:schemeClr val="accent1">
                  <a:hueOff val="357503"/>
                  <a:satOff val="54545"/>
                  <a:lumOff val="29273"/>
                </a:schemeClr>
              </a:gs>
              <a:gs pos="35000">
                <a:srgbClr val="BDD4FF"/>
              </a:gs>
              <a:gs pos="100000">
                <a:schemeClr val="accent1">
                  <a:hueOff val="418253"/>
                  <a:satOff val="54545"/>
                  <a:lumOff val="42493"/>
                </a:schemeClr>
              </a:gs>
            </a:gsLst>
            <a:lin ang="16200000"/>
          </a:gradFill>
          <a:ln>
            <a:solidFill>
              <a:srgbClr val="4A7EBB"/>
            </a:solidFill>
          </a:ln>
          <a:effectLst>
            <a:outerShdw sx="100000" sy="100000" kx="0" ky="0" algn="b" rotWithShape="0" blurRad="38100" dist="20000" dir="5400000">
              <a:srgbClr val="000000">
                <a:alpha val="38000"/>
              </a:srgbClr>
            </a:outerShdw>
          </a:effectLst>
        </p:spPr>
        <p:txBody>
          <a:bodyPr lIns="45719" rIns="45719" anchor="ctr"/>
          <a:lstStyle/>
          <a:p>
            <a:pPr algn="ctr"/>
          </a:p>
        </p:txBody>
      </p:sp>
      <p:sp>
        <p:nvSpPr>
          <p:cNvPr id="1549" name="橢圓 53"/>
          <p:cNvSpPr/>
          <p:nvPr/>
        </p:nvSpPr>
        <p:spPr>
          <a:xfrm>
            <a:off x="2564191" y="4435321"/>
            <a:ext cx="574159" cy="574159"/>
          </a:xfrm>
          <a:prstGeom prst="ellipse">
            <a:avLst/>
          </a:prstGeom>
          <a:gradFill>
            <a:gsLst>
              <a:gs pos="0">
                <a:schemeClr val="accent1">
                  <a:hueOff val="357503"/>
                  <a:satOff val="54545"/>
                  <a:lumOff val="29273"/>
                </a:schemeClr>
              </a:gs>
              <a:gs pos="35000">
                <a:srgbClr val="BDD4FF"/>
              </a:gs>
              <a:gs pos="100000">
                <a:schemeClr val="accent1">
                  <a:hueOff val="418253"/>
                  <a:satOff val="54545"/>
                  <a:lumOff val="42493"/>
                </a:schemeClr>
              </a:gs>
            </a:gsLst>
            <a:lin ang="16200000"/>
          </a:gradFill>
          <a:ln>
            <a:solidFill>
              <a:srgbClr val="4A7EBB"/>
            </a:solidFill>
          </a:ln>
          <a:effectLst>
            <a:outerShdw sx="100000" sy="100000" kx="0" ky="0" algn="b" rotWithShape="0" blurRad="38100" dist="20000" dir="5400000">
              <a:srgbClr val="000000">
                <a:alpha val="38000"/>
              </a:srgbClr>
            </a:outerShdw>
          </a:effectLst>
        </p:spPr>
        <p:txBody>
          <a:bodyPr lIns="45719" rIns="45719" anchor="ctr"/>
          <a:lstStyle/>
          <a:p>
            <a:pPr algn="ctr"/>
          </a:p>
        </p:txBody>
      </p:sp>
      <p:sp>
        <p:nvSpPr>
          <p:cNvPr id="1550" name="橢圓 54"/>
          <p:cNvSpPr/>
          <p:nvPr/>
        </p:nvSpPr>
        <p:spPr>
          <a:xfrm>
            <a:off x="2552558" y="5663334"/>
            <a:ext cx="574159" cy="574159"/>
          </a:xfrm>
          <a:prstGeom prst="ellipse">
            <a:avLst/>
          </a:prstGeom>
          <a:gradFill>
            <a:gsLst>
              <a:gs pos="0">
                <a:schemeClr val="accent1">
                  <a:hueOff val="357503"/>
                  <a:satOff val="54545"/>
                  <a:lumOff val="29273"/>
                </a:schemeClr>
              </a:gs>
              <a:gs pos="35000">
                <a:srgbClr val="BDD4FF"/>
              </a:gs>
              <a:gs pos="100000">
                <a:schemeClr val="accent1">
                  <a:hueOff val="418253"/>
                  <a:satOff val="54545"/>
                  <a:lumOff val="42493"/>
                </a:schemeClr>
              </a:gs>
            </a:gsLst>
            <a:lin ang="16200000"/>
          </a:gradFill>
          <a:ln>
            <a:solidFill>
              <a:srgbClr val="4A7EBB"/>
            </a:solidFill>
          </a:ln>
          <a:effectLst>
            <a:outerShdw sx="100000" sy="100000" kx="0" ky="0" algn="b" rotWithShape="0" blurRad="38100" dist="20000" dir="5400000">
              <a:srgbClr val="000000">
                <a:alpha val="38000"/>
              </a:srgbClr>
            </a:outerShdw>
          </a:effectLst>
        </p:spPr>
        <p:txBody>
          <a:bodyPr lIns="45719" rIns="45719" anchor="ctr"/>
          <a:lstStyle/>
          <a:p>
            <a:pPr algn="ctr"/>
          </a:p>
        </p:txBody>
      </p:sp>
      <p:sp>
        <p:nvSpPr>
          <p:cNvPr id="1551" name="文字方塊 55"/>
          <p:cNvSpPr txBox="1"/>
          <p:nvPr/>
        </p:nvSpPr>
        <p:spPr>
          <a:xfrm rot="5400000">
            <a:off x="2634763" y="5124858"/>
            <a:ext cx="677818" cy="44475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sz="2800"/>
            </a:lvl1pPr>
          </a:lstStyle>
          <a:p>
            <a:pPr/>
            <a:r>
              <a:t>……</a:t>
            </a:r>
          </a:p>
        </p:txBody>
      </p:sp>
      <p:sp>
        <p:nvSpPr>
          <p:cNvPr id="1552" name="矩形 58"/>
          <p:cNvSpPr/>
          <p:nvPr/>
        </p:nvSpPr>
        <p:spPr>
          <a:xfrm>
            <a:off x="1359549" y="5788840"/>
            <a:ext cx="342901" cy="342901"/>
          </a:xfrm>
          <a:prstGeom prst="rect">
            <a:avLst/>
          </a:prstGeom>
          <a:gradFill>
            <a:gsLst>
              <a:gs pos="0">
                <a:schemeClr val="accent4">
                  <a:hueOff val="-206663"/>
                  <a:satOff val="29896"/>
                  <a:lumOff val="29240"/>
                </a:schemeClr>
              </a:gs>
              <a:gs pos="35000">
                <a:srgbClr val="D8C9EE"/>
              </a:gs>
              <a:gs pos="100000">
                <a:schemeClr val="accent4">
                  <a:hueOff val="-242556"/>
                  <a:satOff val="32941"/>
                  <a:lumOff val="43328"/>
                </a:schemeClr>
              </a:gs>
            </a:gsLst>
            <a:lin ang="16200000"/>
          </a:gradFill>
          <a:ln>
            <a:solidFill>
              <a:srgbClr val="7D60A0"/>
            </a:solidFill>
          </a:ln>
          <a:effectLst>
            <a:outerShdw sx="100000" sy="100000" kx="0" ky="0" algn="b" rotWithShape="0" blurRad="38100" dist="20000" dir="5400000">
              <a:srgbClr val="000000">
                <a:alpha val="38000"/>
              </a:srgbClr>
            </a:outerShdw>
          </a:effectLst>
        </p:spPr>
        <p:txBody>
          <a:bodyPr lIns="45719" rIns="45719" anchor="ctr"/>
          <a:lstStyle/>
          <a:p>
            <a:pPr algn="ctr"/>
          </a:p>
        </p:txBody>
      </p:sp>
      <p:pic>
        <p:nvPicPr>
          <p:cNvPr id="1553" name="Object 12" descr="Object 12"/>
          <p:cNvPicPr>
            <a:picLocks noChangeAspect="1"/>
          </p:cNvPicPr>
          <p:nvPr/>
        </p:nvPicPr>
        <p:blipFill>
          <a:blip r:embed="rId4">
            <a:extLst/>
          </a:blip>
          <a:stretch>
            <a:fillRect/>
          </a:stretch>
        </p:blipFill>
        <p:spPr>
          <a:xfrm>
            <a:off x="1287627" y="5692073"/>
            <a:ext cx="544513" cy="488951"/>
          </a:xfrm>
          <a:prstGeom prst="rect">
            <a:avLst/>
          </a:prstGeom>
          <a:ln w="12700">
            <a:miter lim="400000"/>
          </a:ln>
        </p:spPr>
      </p:pic>
      <p:sp>
        <p:nvSpPr>
          <p:cNvPr id="1554" name="文字方塊 62"/>
          <p:cNvSpPr txBox="1"/>
          <p:nvPr/>
        </p:nvSpPr>
        <p:spPr>
          <a:xfrm rot="5400000">
            <a:off x="1320432" y="5113013"/>
            <a:ext cx="677818" cy="44475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sz="2800"/>
            </a:lvl1pPr>
          </a:lstStyle>
          <a:p>
            <a:pPr/>
            <a:r>
              <a:t>……</a:t>
            </a:r>
          </a:p>
        </p:txBody>
      </p:sp>
      <p:sp>
        <p:nvSpPr>
          <p:cNvPr id="1555" name="文字方塊 71"/>
          <p:cNvSpPr txBox="1"/>
          <p:nvPr/>
        </p:nvSpPr>
        <p:spPr>
          <a:xfrm>
            <a:off x="3834777" y="3598167"/>
            <a:ext cx="677818" cy="44475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sz="2800"/>
            </a:lvl1pPr>
          </a:lstStyle>
          <a:p>
            <a:pPr/>
            <a:r>
              <a:t>……</a:t>
            </a:r>
          </a:p>
        </p:txBody>
      </p:sp>
      <p:sp>
        <p:nvSpPr>
          <p:cNvPr id="1556" name="文字方塊 72"/>
          <p:cNvSpPr txBox="1"/>
          <p:nvPr/>
        </p:nvSpPr>
        <p:spPr>
          <a:xfrm>
            <a:off x="3852400" y="4383666"/>
            <a:ext cx="677818" cy="44475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sz="2800"/>
            </a:lvl1pPr>
          </a:lstStyle>
          <a:p>
            <a:pPr/>
            <a:r>
              <a:t>……</a:t>
            </a:r>
          </a:p>
        </p:txBody>
      </p:sp>
      <p:sp>
        <p:nvSpPr>
          <p:cNvPr id="1557" name="文字方塊 73"/>
          <p:cNvSpPr txBox="1"/>
          <p:nvPr/>
        </p:nvSpPr>
        <p:spPr>
          <a:xfrm>
            <a:off x="3864580" y="5639958"/>
            <a:ext cx="677818" cy="44475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sz="2800"/>
            </a:lvl1pPr>
          </a:lstStyle>
          <a:p>
            <a:pPr/>
            <a:r>
              <a:t>……</a:t>
            </a:r>
          </a:p>
        </p:txBody>
      </p:sp>
      <p:sp>
        <p:nvSpPr>
          <p:cNvPr id="1558" name="直線單箭頭接點 74"/>
          <p:cNvSpPr/>
          <p:nvPr/>
        </p:nvSpPr>
        <p:spPr>
          <a:xfrm>
            <a:off x="3136008" y="3943830"/>
            <a:ext cx="741405" cy="1"/>
          </a:xfrm>
          <a:prstGeom prst="line">
            <a:avLst/>
          </a:prstGeom>
          <a:ln w="25400">
            <a:solidFill>
              <a:srgbClr val="000000"/>
            </a:solidFill>
            <a:tailEnd type="triangle"/>
          </a:ln>
        </p:spPr>
        <p:txBody>
          <a:bodyPr lIns="45719" rIns="45719"/>
          <a:lstStyle/>
          <a:p>
            <a:pPr/>
          </a:p>
        </p:txBody>
      </p:sp>
      <p:sp>
        <p:nvSpPr>
          <p:cNvPr id="1559" name="直線單箭頭接點 75"/>
          <p:cNvSpPr/>
          <p:nvPr/>
        </p:nvSpPr>
        <p:spPr>
          <a:xfrm>
            <a:off x="3136008" y="4735583"/>
            <a:ext cx="741405" cy="1"/>
          </a:xfrm>
          <a:prstGeom prst="line">
            <a:avLst/>
          </a:prstGeom>
          <a:ln w="25400">
            <a:solidFill>
              <a:srgbClr val="000000"/>
            </a:solidFill>
            <a:tailEnd type="triangle"/>
          </a:ln>
        </p:spPr>
        <p:txBody>
          <a:bodyPr lIns="45719" rIns="45719"/>
          <a:lstStyle/>
          <a:p>
            <a:pPr/>
          </a:p>
        </p:txBody>
      </p:sp>
      <p:sp>
        <p:nvSpPr>
          <p:cNvPr id="1560" name="直線單箭頭接點 76"/>
          <p:cNvSpPr/>
          <p:nvPr/>
        </p:nvSpPr>
        <p:spPr>
          <a:xfrm>
            <a:off x="3126717" y="5957551"/>
            <a:ext cx="741405" cy="1"/>
          </a:xfrm>
          <a:prstGeom prst="line">
            <a:avLst/>
          </a:prstGeom>
          <a:ln w="25400">
            <a:solidFill>
              <a:srgbClr val="000000"/>
            </a:solidFill>
            <a:tailEnd type="triangle"/>
          </a:ln>
        </p:spPr>
        <p:txBody>
          <a:bodyPr lIns="45719" rIns="45719"/>
          <a:lstStyle/>
          <a:p>
            <a:pPr/>
          </a:p>
        </p:txBody>
      </p:sp>
      <p:sp>
        <p:nvSpPr>
          <p:cNvPr id="1561" name="直線單箭頭接點 77"/>
          <p:cNvSpPr/>
          <p:nvPr/>
        </p:nvSpPr>
        <p:spPr>
          <a:xfrm flipV="1">
            <a:off x="3138349" y="3943831"/>
            <a:ext cx="739063" cy="778571"/>
          </a:xfrm>
          <a:prstGeom prst="line">
            <a:avLst/>
          </a:prstGeom>
          <a:ln w="25400">
            <a:solidFill>
              <a:srgbClr val="000000"/>
            </a:solidFill>
            <a:tailEnd type="triangle"/>
          </a:ln>
        </p:spPr>
        <p:txBody>
          <a:bodyPr lIns="45719" rIns="45719"/>
          <a:lstStyle/>
          <a:p>
            <a:pPr/>
          </a:p>
        </p:txBody>
      </p:sp>
      <p:sp>
        <p:nvSpPr>
          <p:cNvPr id="1562" name="直線單箭頭接點 78"/>
          <p:cNvSpPr/>
          <p:nvPr/>
        </p:nvSpPr>
        <p:spPr>
          <a:xfrm>
            <a:off x="3136007" y="3943831"/>
            <a:ext cx="743747" cy="778571"/>
          </a:xfrm>
          <a:prstGeom prst="line">
            <a:avLst/>
          </a:prstGeom>
          <a:ln w="25400">
            <a:solidFill>
              <a:srgbClr val="000000"/>
            </a:solidFill>
            <a:tailEnd type="triangle"/>
          </a:ln>
        </p:spPr>
        <p:txBody>
          <a:bodyPr lIns="45719" rIns="45719"/>
          <a:lstStyle/>
          <a:p>
            <a:pPr/>
          </a:p>
        </p:txBody>
      </p:sp>
      <p:sp>
        <p:nvSpPr>
          <p:cNvPr id="1563" name="直線單箭頭接點 79"/>
          <p:cNvSpPr/>
          <p:nvPr/>
        </p:nvSpPr>
        <p:spPr>
          <a:xfrm>
            <a:off x="3136007" y="3943831"/>
            <a:ext cx="732115" cy="2006583"/>
          </a:xfrm>
          <a:prstGeom prst="line">
            <a:avLst/>
          </a:prstGeom>
          <a:ln w="25400">
            <a:solidFill>
              <a:srgbClr val="000000"/>
            </a:solidFill>
            <a:tailEnd type="triangle"/>
          </a:ln>
        </p:spPr>
        <p:txBody>
          <a:bodyPr lIns="45719" rIns="45719"/>
          <a:lstStyle/>
          <a:p>
            <a:pPr/>
          </a:p>
        </p:txBody>
      </p:sp>
      <p:sp>
        <p:nvSpPr>
          <p:cNvPr id="1564" name="直線單箭頭接點 80"/>
          <p:cNvSpPr/>
          <p:nvPr/>
        </p:nvSpPr>
        <p:spPr>
          <a:xfrm>
            <a:off x="3138349" y="4722400"/>
            <a:ext cx="729773" cy="1228013"/>
          </a:xfrm>
          <a:prstGeom prst="line">
            <a:avLst/>
          </a:prstGeom>
          <a:ln w="25400">
            <a:solidFill>
              <a:srgbClr val="000000"/>
            </a:solidFill>
            <a:tailEnd type="triangle"/>
          </a:ln>
        </p:spPr>
        <p:txBody>
          <a:bodyPr lIns="45719" rIns="45719"/>
          <a:lstStyle/>
          <a:p>
            <a:pPr/>
          </a:p>
        </p:txBody>
      </p:sp>
      <p:sp>
        <p:nvSpPr>
          <p:cNvPr id="1565" name="直線單箭頭接點 81"/>
          <p:cNvSpPr/>
          <p:nvPr/>
        </p:nvSpPr>
        <p:spPr>
          <a:xfrm flipV="1">
            <a:off x="3126717" y="3943831"/>
            <a:ext cx="750696" cy="2006583"/>
          </a:xfrm>
          <a:prstGeom prst="line">
            <a:avLst/>
          </a:prstGeom>
          <a:ln w="25400">
            <a:solidFill>
              <a:srgbClr val="000000"/>
            </a:solidFill>
            <a:tailEnd type="triangle"/>
          </a:ln>
        </p:spPr>
        <p:txBody>
          <a:bodyPr lIns="45719" rIns="45719"/>
          <a:lstStyle/>
          <a:p>
            <a:pPr/>
          </a:p>
        </p:txBody>
      </p:sp>
      <p:sp>
        <p:nvSpPr>
          <p:cNvPr id="1566" name="直線單箭頭接點 82"/>
          <p:cNvSpPr/>
          <p:nvPr/>
        </p:nvSpPr>
        <p:spPr>
          <a:xfrm flipV="1">
            <a:off x="3126717" y="4722400"/>
            <a:ext cx="753038" cy="1228013"/>
          </a:xfrm>
          <a:prstGeom prst="line">
            <a:avLst/>
          </a:prstGeom>
          <a:ln w="25400">
            <a:solidFill>
              <a:srgbClr val="000000"/>
            </a:solidFill>
            <a:tailEnd type="triangle"/>
          </a:ln>
        </p:spPr>
        <p:txBody>
          <a:bodyPr lIns="45719" rIns="45719"/>
          <a:lstStyle/>
          <a:p>
            <a:pPr/>
          </a:p>
        </p:txBody>
      </p:sp>
      <p:sp>
        <p:nvSpPr>
          <p:cNvPr id="1567" name="直線單箭頭接點 83"/>
          <p:cNvSpPr/>
          <p:nvPr/>
        </p:nvSpPr>
        <p:spPr>
          <a:xfrm flipV="1">
            <a:off x="1702449" y="3943830"/>
            <a:ext cx="859400" cy="29994"/>
          </a:xfrm>
          <a:prstGeom prst="line">
            <a:avLst/>
          </a:prstGeom>
          <a:ln w="25400">
            <a:solidFill>
              <a:srgbClr val="000000"/>
            </a:solidFill>
            <a:tailEnd type="triangle"/>
          </a:ln>
        </p:spPr>
        <p:txBody>
          <a:bodyPr lIns="45719" rIns="45719"/>
          <a:lstStyle/>
          <a:p>
            <a:pPr/>
          </a:p>
        </p:txBody>
      </p:sp>
      <p:cxnSp>
        <p:nvCxnSpPr>
          <p:cNvPr id="1568" name="直線單箭頭接點 84"/>
          <p:cNvCxnSpPr>
            <a:stCxn id="1545" idx="0"/>
            <a:endCxn id="1549" idx="0"/>
          </p:cNvCxnSpPr>
          <p:nvPr/>
        </p:nvCxnSpPr>
        <p:spPr>
          <a:xfrm>
            <a:off x="1527293" y="3992205"/>
            <a:ext cx="1323978" cy="730196"/>
          </a:xfrm>
          <a:prstGeom prst="straightConnector1">
            <a:avLst/>
          </a:prstGeom>
          <a:ln w="25400">
            <a:solidFill>
              <a:srgbClr val="000000"/>
            </a:solidFill>
            <a:tailEnd type="triangle"/>
          </a:ln>
        </p:spPr>
      </p:cxnSp>
      <p:cxnSp>
        <p:nvCxnSpPr>
          <p:cNvPr id="1569" name="直線單箭頭接點 85"/>
          <p:cNvCxnSpPr>
            <a:stCxn id="1545" idx="0"/>
            <a:endCxn id="1550" idx="0"/>
          </p:cNvCxnSpPr>
          <p:nvPr/>
        </p:nvCxnSpPr>
        <p:spPr>
          <a:xfrm>
            <a:off x="1527293" y="3992205"/>
            <a:ext cx="1312345" cy="1958209"/>
          </a:xfrm>
          <a:prstGeom prst="straightConnector1">
            <a:avLst/>
          </a:prstGeom>
          <a:ln w="25400">
            <a:solidFill>
              <a:srgbClr val="000000"/>
            </a:solidFill>
            <a:tailEnd type="triangle"/>
          </a:ln>
        </p:spPr>
      </p:cxnSp>
      <p:sp>
        <p:nvSpPr>
          <p:cNvPr id="1607" name="直線單箭頭接點 86"/>
          <p:cNvSpPr/>
          <p:nvPr/>
        </p:nvSpPr>
        <p:spPr>
          <a:xfrm>
            <a:off x="1726263" y="4065446"/>
            <a:ext cx="857352" cy="39299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0"/>
                </a:lnTo>
              </a:path>
            </a:pathLst>
          </a:custGeom>
          <a:ln w="25400">
            <a:solidFill>
              <a:srgbClr val="000000"/>
            </a:solidFill>
            <a:tailEnd type="triangle"/>
          </a:ln>
        </p:spPr>
        <p:txBody>
          <a:bodyPr/>
          <a:lstStyle/>
          <a:p>
            <a:pPr/>
          </a:p>
        </p:txBody>
      </p:sp>
      <p:cxnSp>
        <p:nvCxnSpPr>
          <p:cNvPr id="1571" name="直線單箭頭接點 87"/>
          <p:cNvCxnSpPr>
            <a:stCxn id="1544" idx="0"/>
            <a:endCxn id="1549" idx="0"/>
          </p:cNvCxnSpPr>
          <p:nvPr/>
        </p:nvCxnSpPr>
        <p:spPr>
          <a:xfrm>
            <a:off x="1521474" y="4562533"/>
            <a:ext cx="1329797" cy="159868"/>
          </a:xfrm>
          <a:prstGeom prst="straightConnector1">
            <a:avLst/>
          </a:prstGeom>
          <a:ln w="25400">
            <a:solidFill>
              <a:srgbClr val="000000"/>
            </a:solidFill>
            <a:tailEnd type="triangle"/>
          </a:ln>
        </p:spPr>
      </p:cxnSp>
      <p:cxnSp>
        <p:nvCxnSpPr>
          <p:cNvPr id="1572" name="直線單箭頭接點 88"/>
          <p:cNvCxnSpPr>
            <a:stCxn id="1544" idx="0"/>
            <a:endCxn id="1550" idx="0"/>
          </p:cNvCxnSpPr>
          <p:nvPr/>
        </p:nvCxnSpPr>
        <p:spPr>
          <a:xfrm>
            <a:off x="1521474" y="4562533"/>
            <a:ext cx="1318164" cy="1387881"/>
          </a:xfrm>
          <a:prstGeom prst="straightConnector1">
            <a:avLst/>
          </a:prstGeom>
          <a:ln w="25400">
            <a:solidFill>
              <a:srgbClr val="000000"/>
            </a:solidFill>
            <a:tailEnd type="triangle"/>
          </a:ln>
        </p:spPr>
      </p:cxnSp>
      <p:sp>
        <p:nvSpPr>
          <p:cNvPr id="1608" name="直線單箭頭接點 89"/>
          <p:cNvSpPr/>
          <p:nvPr/>
        </p:nvSpPr>
        <p:spPr>
          <a:xfrm>
            <a:off x="1718028" y="4188899"/>
            <a:ext cx="972372" cy="150317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0"/>
                </a:lnTo>
              </a:path>
            </a:pathLst>
          </a:custGeom>
          <a:ln w="25400">
            <a:solidFill>
              <a:srgbClr val="000000"/>
            </a:solidFill>
            <a:tailEnd type="triangle"/>
          </a:ln>
        </p:spPr>
        <p:txBody>
          <a:bodyPr/>
          <a:lstStyle/>
          <a:p>
            <a:pPr/>
          </a:p>
        </p:txBody>
      </p:sp>
      <p:sp>
        <p:nvSpPr>
          <p:cNvPr id="1609" name="直線單箭頭接點 90"/>
          <p:cNvSpPr/>
          <p:nvPr/>
        </p:nvSpPr>
        <p:spPr>
          <a:xfrm>
            <a:off x="1819910" y="4922323"/>
            <a:ext cx="818720" cy="76975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0"/>
                </a:lnTo>
              </a:path>
            </a:pathLst>
          </a:custGeom>
          <a:ln w="25400">
            <a:solidFill>
              <a:srgbClr val="000000"/>
            </a:solidFill>
            <a:tailEnd type="triangle"/>
          </a:ln>
        </p:spPr>
        <p:txBody>
          <a:bodyPr/>
          <a:lstStyle/>
          <a:p>
            <a:pPr/>
          </a:p>
        </p:txBody>
      </p:sp>
      <p:sp>
        <p:nvSpPr>
          <p:cNvPr id="1610" name="直線單箭頭接點 91"/>
          <p:cNvSpPr/>
          <p:nvPr/>
        </p:nvSpPr>
        <p:spPr>
          <a:xfrm>
            <a:off x="1832139" y="5939498"/>
            <a:ext cx="715674" cy="775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21600"/>
                </a:lnTo>
              </a:path>
            </a:pathLst>
          </a:custGeom>
          <a:ln w="25400">
            <a:solidFill>
              <a:srgbClr val="000000"/>
            </a:solidFill>
            <a:tailEnd type="triangle"/>
          </a:ln>
        </p:spPr>
        <p:txBody>
          <a:bodyPr/>
          <a:lstStyle/>
          <a:p>
            <a:pPr/>
          </a:p>
        </p:txBody>
      </p:sp>
      <p:sp>
        <p:nvSpPr>
          <p:cNvPr id="1576" name="文字方塊 92"/>
          <p:cNvSpPr txBox="1"/>
          <p:nvPr/>
        </p:nvSpPr>
        <p:spPr>
          <a:xfrm rot="5400000">
            <a:off x="6297224" y="5287121"/>
            <a:ext cx="677818" cy="44475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sz="2800"/>
            </a:lvl1pPr>
          </a:lstStyle>
          <a:p>
            <a:pPr/>
            <a:r>
              <a:t>……</a:t>
            </a:r>
          </a:p>
        </p:txBody>
      </p:sp>
      <p:sp>
        <p:nvSpPr>
          <p:cNvPr id="1577" name="文字方塊 93"/>
          <p:cNvSpPr txBox="1"/>
          <p:nvPr/>
        </p:nvSpPr>
        <p:spPr>
          <a:xfrm>
            <a:off x="5679014" y="3640185"/>
            <a:ext cx="539630" cy="51232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2800"/>
            </a:pPr>
            <a:r>
              <a:t>y</a:t>
            </a:r>
            <a:r>
              <a:rPr baseline="-25000"/>
              <a:t>1</a:t>
            </a:r>
          </a:p>
        </p:txBody>
      </p:sp>
      <p:sp>
        <p:nvSpPr>
          <p:cNvPr id="1578" name="文字方塊 94"/>
          <p:cNvSpPr txBox="1"/>
          <p:nvPr/>
        </p:nvSpPr>
        <p:spPr>
          <a:xfrm>
            <a:off x="5700112" y="4448495"/>
            <a:ext cx="539630" cy="51232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2800"/>
            </a:pPr>
            <a:r>
              <a:t>y</a:t>
            </a:r>
            <a:r>
              <a:rPr baseline="-25000"/>
              <a:t>2</a:t>
            </a:r>
          </a:p>
        </p:txBody>
      </p:sp>
      <p:sp>
        <p:nvSpPr>
          <p:cNvPr id="1579" name="文字方塊 95"/>
          <p:cNvSpPr txBox="1"/>
          <p:nvPr/>
        </p:nvSpPr>
        <p:spPr>
          <a:xfrm>
            <a:off x="5667731" y="5704637"/>
            <a:ext cx="539630" cy="51232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2800"/>
            </a:pPr>
            <a:r>
              <a:t>y</a:t>
            </a:r>
            <a:r>
              <a:rPr baseline="-25000"/>
              <a:t>10</a:t>
            </a:r>
          </a:p>
        </p:txBody>
      </p:sp>
      <p:sp>
        <p:nvSpPr>
          <p:cNvPr id="1580" name="文字方塊 70"/>
          <p:cNvSpPr txBox="1"/>
          <p:nvPr/>
        </p:nvSpPr>
        <p:spPr>
          <a:xfrm>
            <a:off x="7352772" y="4974878"/>
            <a:ext cx="1014274" cy="444759"/>
          </a:xfrm>
          <a:prstGeom prst="rect">
            <a:avLst/>
          </a:prstGeom>
          <a:solidFill>
            <a:srgbClr val="E46C0A"/>
          </a:solidFill>
          <a:ln w="12700">
            <a:miter lim="400000"/>
          </a:ln>
          <a:effectLst>
            <a:outerShdw sx="100000" sy="100000" kx="0" ky="0" algn="b" rotWithShape="0" blurRad="38100" dist="23000" dir="5400000">
              <a:srgbClr val="000000">
                <a:alpha val="35000"/>
              </a:srgbClr>
            </a:outerShdw>
          </a:effectLst>
          <a:extLst>
            <a:ext uri="{C572A759-6A51-4108-AA02-DFA0A04FC94B}">
              <ma14:wrappingTextBoxFlag xmlns:ma14="http://schemas.microsoft.com/office/mac/drawingml/2011/main" val="1"/>
            </a:ext>
          </a:extLst>
        </p:spPr>
        <p:txBody>
          <a:bodyPr lIns="45719" rIns="45719">
            <a:spAutoFit/>
          </a:bodyPr>
          <a:lstStyle>
            <a:lvl1pPr algn="ctr">
              <a:defRPr sz="2800">
                <a:solidFill>
                  <a:srgbClr val="FFFFFF"/>
                </a:solidFill>
              </a:defRPr>
            </a:lvl1pPr>
          </a:lstStyle>
          <a:p>
            <a:pPr/>
            <a:r>
              <a:t>Cost </a:t>
            </a:r>
          </a:p>
        </p:txBody>
      </p:sp>
      <p:grpSp>
        <p:nvGrpSpPr>
          <p:cNvPr id="1583" name="矩形 96"/>
          <p:cNvGrpSpPr/>
          <p:nvPr/>
        </p:nvGrpSpPr>
        <p:grpSpPr>
          <a:xfrm>
            <a:off x="6274511" y="3804454"/>
            <a:ext cx="619788" cy="432058"/>
            <a:chOff x="0" y="0"/>
            <a:chExt cx="619787" cy="432057"/>
          </a:xfrm>
        </p:grpSpPr>
        <p:sp>
          <p:nvSpPr>
            <p:cNvPr id="1581" name="Rectangle"/>
            <p:cNvSpPr/>
            <p:nvPr/>
          </p:nvSpPr>
          <p:spPr>
            <a:xfrm>
              <a:off x="-1" y="-1"/>
              <a:ext cx="619789" cy="432059"/>
            </a:xfrm>
            <a:prstGeom prst="rect">
              <a:avLst/>
            </a:prstGeom>
            <a:solidFill>
              <a:schemeClr val="accent5"/>
            </a:solidFill>
            <a:ln w="25400" cap="flat">
              <a:solidFill>
                <a:srgbClr val="377E90"/>
              </a:solidFill>
              <a:prstDash val="solid"/>
              <a:round/>
            </a:ln>
            <a:effectLst/>
          </p:spPr>
          <p:txBody>
            <a:bodyPr wrap="square" lIns="45719" tIns="45719" rIns="45719" bIns="45719" numCol="1" anchor="ctr">
              <a:noAutofit/>
            </a:bodyPr>
            <a:lstStyle/>
            <a:p>
              <a:pPr algn="ctr">
                <a:defRPr sz="2400">
                  <a:solidFill>
                    <a:srgbClr val="FFFFFF"/>
                  </a:solidFill>
                </a:defRPr>
              </a:pPr>
            </a:p>
          </p:txBody>
        </p:sp>
        <p:sp>
          <p:nvSpPr>
            <p:cNvPr id="1582" name="0.2"/>
            <p:cNvSpPr txBox="1"/>
            <p:nvPr/>
          </p:nvSpPr>
          <p:spPr>
            <a:xfrm>
              <a:off x="58419" y="19793"/>
              <a:ext cx="502949" cy="39247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sz="2400">
                  <a:solidFill>
                    <a:srgbClr val="FFFFFF"/>
                  </a:solidFill>
                </a:defRPr>
              </a:lvl1pPr>
            </a:lstStyle>
            <a:p>
              <a:pPr/>
              <a:r>
                <a:t>0.2</a:t>
              </a:r>
            </a:p>
          </p:txBody>
        </p:sp>
      </p:grpSp>
      <p:grpSp>
        <p:nvGrpSpPr>
          <p:cNvPr id="1586" name="矩形 99"/>
          <p:cNvGrpSpPr/>
          <p:nvPr/>
        </p:nvGrpSpPr>
        <p:grpSpPr>
          <a:xfrm>
            <a:off x="6274513" y="4590038"/>
            <a:ext cx="619788" cy="432058"/>
            <a:chOff x="0" y="0"/>
            <a:chExt cx="619787" cy="432057"/>
          </a:xfrm>
        </p:grpSpPr>
        <p:sp>
          <p:nvSpPr>
            <p:cNvPr id="1584" name="Rectangle"/>
            <p:cNvSpPr/>
            <p:nvPr/>
          </p:nvSpPr>
          <p:spPr>
            <a:xfrm>
              <a:off x="-1" y="-1"/>
              <a:ext cx="619789" cy="432059"/>
            </a:xfrm>
            <a:prstGeom prst="rect">
              <a:avLst/>
            </a:prstGeom>
            <a:solidFill>
              <a:schemeClr val="accent5"/>
            </a:solidFill>
            <a:ln w="25400" cap="flat">
              <a:solidFill>
                <a:srgbClr val="377E90"/>
              </a:solidFill>
              <a:prstDash val="solid"/>
              <a:round/>
            </a:ln>
            <a:effectLst/>
          </p:spPr>
          <p:txBody>
            <a:bodyPr wrap="square" lIns="45719" tIns="45719" rIns="45719" bIns="45719" numCol="1" anchor="ctr">
              <a:noAutofit/>
            </a:bodyPr>
            <a:lstStyle/>
            <a:p>
              <a:pPr algn="ctr">
                <a:defRPr sz="2400">
                  <a:solidFill>
                    <a:srgbClr val="FFFFFF"/>
                  </a:solidFill>
                </a:defRPr>
              </a:pPr>
            </a:p>
          </p:txBody>
        </p:sp>
        <p:sp>
          <p:nvSpPr>
            <p:cNvPr id="1585" name="0.3"/>
            <p:cNvSpPr txBox="1"/>
            <p:nvPr/>
          </p:nvSpPr>
          <p:spPr>
            <a:xfrm>
              <a:off x="58419" y="19793"/>
              <a:ext cx="502949" cy="39247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sz="2400">
                  <a:solidFill>
                    <a:srgbClr val="FFFFFF"/>
                  </a:solidFill>
                </a:defRPr>
              </a:lvl1pPr>
            </a:lstStyle>
            <a:p>
              <a:pPr/>
              <a:r>
                <a:t>0.3</a:t>
              </a:r>
            </a:p>
          </p:txBody>
        </p:sp>
      </p:grpSp>
      <p:grpSp>
        <p:nvGrpSpPr>
          <p:cNvPr id="1589" name="矩形 100"/>
          <p:cNvGrpSpPr/>
          <p:nvPr/>
        </p:nvGrpSpPr>
        <p:grpSpPr>
          <a:xfrm>
            <a:off x="6270083" y="5830406"/>
            <a:ext cx="690318" cy="432058"/>
            <a:chOff x="0" y="0"/>
            <a:chExt cx="690317" cy="432057"/>
          </a:xfrm>
        </p:grpSpPr>
        <p:sp>
          <p:nvSpPr>
            <p:cNvPr id="1587" name="Rectangle"/>
            <p:cNvSpPr/>
            <p:nvPr/>
          </p:nvSpPr>
          <p:spPr>
            <a:xfrm>
              <a:off x="-1" y="-1"/>
              <a:ext cx="690319" cy="432059"/>
            </a:xfrm>
            <a:prstGeom prst="rect">
              <a:avLst/>
            </a:prstGeom>
            <a:solidFill>
              <a:schemeClr val="accent5"/>
            </a:solidFill>
            <a:ln w="25400" cap="flat">
              <a:solidFill>
                <a:srgbClr val="377E90"/>
              </a:solidFill>
              <a:prstDash val="solid"/>
              <a:round/>
            </a:ln>
            <a:effectLst/>
          </p:spPr>
          <p:txBody>
            <a:bodyPr wrap="square" lIns="45719" tIns="45719" rIns="45719" bIns="45719" numCol="1" anchor="ctr">
              <a:noAutofit/>
            </a:bodyPr>
            <a:lstStyle/>
            <a:p>
              <a:pPr algn="ctr">
                <a:defRPr sz="2400">
                  <a:solidFill>
                    <a:srgbClr val="FFFFFF"/>
                  </a:solidFill>
                </a:defRPr>
              </a:pPr>
            </a:p>
          </p:txBody>
        </p:sp>
        <p:sp>
          <p:nvSpPr>
            <p:cNvPr id="1588" name="0.5"/>
            <p:cNvSpPr txBox="1"/>
            <p:nvPr/>
          </p:nvSpPr>
          <p:spPr>
            <a:xfrm>
              <a:off x="58419" y="19793"/>
              <a:ext cx="573478" cy="39247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sz="2400">
                  <a:solidFill>
                    <a:srgbClr val="FFFFFF"/>
                  </a:solidFill>
                </a:defRPr>
              </a:lvl1pPr>
            </a:lstStyle>
            <a:p>
              <a:pPr/>
              <a:r>
                <a:t>0.5</a:t>
              </a:r>
            </a:p>
          </p:txBody>
        </p:sp>
      </p:grpSp>
      <p:pic>
        <p:nvPicPr>
          <p:cNvPr id="1590" name="圖片 107" descr="圖片 107"/>
          <p:cNvPicPr>
            <a:picLocks noChangeAspect="1"/>
          </p:cNvPicPr>
          <p:nvPr/>
        </p:nvPicPr>
        <p:blipFill>
          <a:blip r:embed="rId5">
            <a:extLst/>
          </a:blip>
          <a:stretch>
            <a:fillRect/>
          </a:stretch>
        </p:blipFill>
        <p:spPr>
          <a:xfrm>
            <a:off x="263837" y="4649480"/>
            <a:ext cx="720001" cy="720001"/>
          </a:xfrm>
          <a:prstGeom prst="rect">
            <a:avLst/>
          </a:prstGeom>
          <a:ln w="38100">
            <a:solidFill>
              <a:srgbClr val="000000"/>
            </a:solidFill>
          </a:ln>
        </p:spPr>
      </p:pic>
      <p:grpSp>
        <p:nvGrpSpPr>
          <p:cNvPr id="1596" name="群組 10"/>
          <p:cNvGrpSpPr/>
          <p:nvPr/>
        </p:nvGrpSpPr>
        <p:grpSpPr>
          <a:xfrm>
            <a:off x="8553306" y="3673390"/>
            <a:ext cx="608770" cy="2625053"/>
            <a:chOff x="0" y="0"/>
            <a:chExt cx="608768" cy="2625051"/>
          </a:xfrm>
        </p:grpSpPr>
        <p:sp>
          <p:nvSpPr>
            <p:cNvPr id="1591" name="矩形 109"/>
            <p:cNvSpPr/>
            <p:nvPr/>
          </p:nvSpPr>
          <p:spPr>
            <a:xfrm>
              <a:off x="20340" y="0"/>
              <a:ext cx="498951" cy="2625052"/>
            </a:xfrm>
            <a:prstGeom prst="rect">
              <a:avLst/>
            </a:prstGeom>
            <a:solidFill>
              <a:srgbClr val="EBF1DE"/>
            </a:solidFill>
            <a:ln w="9525" cap="flat">
              <a:solidFill>
                <a:srgbClr val="000000"/>
              </a:solidFill>
              <a:prstDash val="solid"/>
              <a:round/>
            </a:ln>
            <a:effectLst>
              <a:outerShdw sx="100000" sy="100000" kx="0" ky="0" algn="b" rotWithShape="0" blurRad="38100" dist="20000" dir="5400000">
                <a:srgbClr val="000000">
                  <a:alpha val="38000"/>
                </a:srgbClr>
              </a:outerShdw>
            </a:effectLst>
          </p:spPr>
          <p:txBody>
            <a:bodyPr wrap="square" lIns="45719" tIns="45719" rIns="45719" bIns="45719" numCol="1" anchor="ctr">
              <a:noAutofit/>
            </a:bodyPr>
            <a:lstStyle/>
            <a:p>
              <a:pPr algn="ctr"/>
            </a:p>
          </p:txBody>
        </p:sp>
        <p:sp>
          <p:nvSpPr>
            <p:cNvPr id="1592" name="文字方塊 110"/>
            <p:cNvSpPr txBox="1"/>
            <p:nvPr/>
          </p:nvSpPr>
          <p:spPr>
            <a:xfrm rot="5400000">
              <a:off x="47480" y="1525479"/>
              <a:ext cx="677819" cy="44475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lgn="ctr">
                <a:defRPr sz="2800"/>
              </a:lvl1pPr>
            </a:lstStyle>
            <a:p>
              <a:pPr/>
              <a:r>
                <a:t>……</a:t>
              </a:r>
            </a:p>
          </p:txBody>
        </p:sp>
        <p:sp>
          <p:nvSpPr>
            <p:cNvPr id="1593" name="文字方塊 111"/>
            <p:cNvSpPr txBox="1"/>
            <p:nvPr/>
          </p:nvSpPr>
          <p:spPr>
            <a:xfrm>
              <a:off x="0" y="47139"/>
              <a:ext cx="539629" cy="44475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lgn="ctr">
                <a:defRPr sz="2800"/>
              </a:lvl1pPr>
            </a:lstStyle>
            <a:p>
              <a:pPr/>
              <a:r>
                <a:t>1</a:t>
              </a:r>
            </a:p>
          </p:txBody>
        </p:sp>
        <p:sp>
          <p:nvSpPr>
            <p:cNvPr id="1594" name="文字方塊 112"/>
            <p:cNvSpPr txBox="1"/>
            <p:nvPr/>
          </p:nvSpPr>
          <p:spPr>
            <a:xfrm>
              <a:off x="8858" y="807243"/>
              <a:ext cx="539629" cy="44475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lgn="ctr">
                <a:defRPr sz="2800"/>
              </a:lvl1pPr>
            </a:lstStyle>
            <a:p>
              <a:pPr/>
              <a:r>
                <a:t>0</a:t>
              </a:r>
            </a:p>
          </p:txBody>
        </p:sp>
        <p:sp>
          <p:nvSpPr>
            <p:cNvPr id="1595" name="文字方塊 113"/>
            <p:cNvSpPr txBox="1"/>
            <p:nvPr/>
          </p:nvSpPr>
          <p:spPr>
            <a:xfrm>
              <a:off x="0" y="2027541"/>
              <a:ext cx="539629" cy="44475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lgn="ctr">
                <a:defRPr sz="2800"/>
              </a:lvl1pPr>
            </a:lstStyle>
            <a:p>
              <a:pPr/>
              <a:r>
                <a:t>0</a:t>
              </a:r>
            </a:p>
          </p:txBody>
        </p:sp>
      </p:grpSp>
      <p:sp>
        <p:nvSpPr>
          <p:cNvPr id="1597" name="左-右雙向箭號 114"/>
          <p:cNvSpPr/>
          <p:nvPr/>
        </p:nvSpPr>
        <p:spPr>
          <a:xfrm>
            <a:off x="7248432" y="4557014"/>
            <a:ext cx="1187597" cy="334876"/>
          </a:xfrm>
          <a:prstGeom prst="leftRightArrow">
            <a:avLst>
              <a:gd name="adj1" fmla="val 50000"/>
              <a:gd name="adj2" fmla="val 50000"/>
            </a:avLst>
          </a:prstGeom>
          <a:solidFill>
            <a:srgbClr val="000000"/>
          </a:solidFill>
          <a:ln w="25400">
            <a:solidFill>
              <a:srgbClr val="000000"/>
            </a:solidFill>
          </a:ln>
        </p:spPr>
        <p:txBody>
          <a:bodyPr lIns="45719" rIns="45719" anchor="ctr"/>
          <a:lstStyle/>
          <a:p>
            <a:pPr algn="ctr">
              <a:defRPr>
                <a:solidFill>
                  <a:srgbClr val="FFFFFF"/>
                </a:solidFill>
              </a:defRPr>
            </a:pPr>
          </a:p>
        </p:txBody>
      </p:sp>
      <p:sp>
        <p:nvSpPr>
          <p:cNvPr id="1598" name="矩形 97"/>
          <p:cNvSpPr/>
          <p:nvPr/>
        </p:nvSpPr>
        <p:spPr>
          <a:xfrm>
            <a:off x="4463363" y="3656177"/>
            <a:ext cx="746343" cy="2675870"/>
          </a:xfrm>
          <a:prstGeom prst="rect">
            <a:avLst/>
          </a:prstGeom>
          <a:solidFill>
            <a:srgbClr val="D9D9D9"/>
          </a:solidFill>
          <a:ln w="12700">
            <a:miter lim="400000"/>
          </a:ln>
          <a:effectLst>
            <a:outerShdw sx="100000" sy="100000" kx="0" ky="0" algn="b" rotWithShape="0" blurRad="38100" dist="20000" dir="5400000">
              <a:srgbClr val="000000">
                <a:alpha val="38000"/>
              </a:srgbClr>
            </a:outerShdw>
          </a:effectLst>
        </p:spPr>
        <p:txBody>
          <a:bodyPr lIns="45719" rIns="45719" anchor="ctr"/>
          <a:lstStyle/>
          <a:p>
            <a:pPr algn="ctr"/>
          </a:p>
        </p:txBody>
      </p:sp>
      <p:sp>
        <p:nvSpPr>
          <p:cNvPr id="1599" name="橢圓 98"/>
          <p:cNvSpPr/>
          <p:nvPr/>
        </p:nvSpPr>
        <p:spPr>
          <a:xfrm>
            <a:off x="4539207" y="3648071"/>
            <a:ext cx="574159" cy="574159"/>
          </a:xfrm>
          <a:prstGeom prst="ellipse">
            <a:avLst/>
          </a:prstGeom>
          <a:gradFill>
            <a:gsLst>
              <a:gs pos="0">
                <a:schemeClr val="accent6">
                  <a:hueOff val="-456778"/>
                  <a:satOff val="8290"/>
                  <a:lumOff val="24503"/>
                </a:schemeClr>
              </a:gs>
              <a:gs pos="35000">
                <a:srgbClr val="FFDECF"/>
              </a:gs>
              <a:gs pos="100000">
                <a:schemeClr val="accent6">
                  <a:hueOff val="-556026"/>
                  <a:satOff val="8290"/>
                  <a:lumOff val="34267"/>
                </a:schemeClr>
              </a:gs>
            </a:gsLst>
            <a:lin ang="16200000"/>
          </a:gradFill>
          <a:ln>
            <a:solidFill>
              <a:srgbClr val="F69240"/>
            </a:solidFill>
          </a:ln>
          <a:effectLst>
            <a:outerShdw sx="100000" sy="100000" kx="0" ky="0" algn="b" rotWithShape="0" blurRad="38100" dist="20000" dir="5400000">
              <a:srgbClr val="000000">
                <a:alpha val="38000"/>
              </a:srgbClr>
            </a:outerShdw>
          </a:effectLst>
        </p:spPr>
        <p:txBody>
          <a:bodyPr lIns="45719" rIns="45719" anchor="ctr"/>
          <a:lstStyle/>
          <a:p>
            <a:pPr algn="ctr"/>
          </a:p>
        </p:txBody>
      </p:sp>
      <p:sp>
        <p:nvSpPr>
          <p:cNvPr id="1600" name="橢圓 103"/>
          <p:cNvSpPr/>
          <p:nvPr/>
        </p:nvSpPr>
        <p:spPr>
          <a:xfrm>
            <a:off x="4541549" y="4407980"/>
            <a:ext cx="574159" cy="574159"/>
          </a:xfrm>
          <a:prstGeom prst="ellipse">
            <a:avLst/>
          </a:prstGeom>
          <a:gradFill>
            <a:gsLst>
              <a:gs pos="0">
                <a:schemeClr val="accent6">
                  <a:hueOff val="-456778"/>
                  <a:satOff val="8290"/>
                  <a:lumOff val="24503"/>
                </a:schemeClr>
              </a:gs>
              <a:gs pos="35000">
                <a:srgbClr val="FFDECF"/>
              </a:gs>
              <a:gs pos="100000">
                <a:schemeClr val="accent6">
                  <a:hueOff val="-556026"/>
                  <a:satOff val="8290"/>
                  <a:lumOff val="34267"/>
                </a:schemeClr>
              </a:gs>
            </a:gsLst>
            <a:lin ang="16200000"/>
          </a:gradFill>
          <a:ln>
            <a:solidFill>
              <a:srgbClr val="F69240"/>
            </a:solidFill>
          </a:ln>
          <a:effectLst>
            <a:outerShdw sx="100000" sy="100000" kx="0" ky="0" algn="b" rotWithShape="0" blurRad="38100" dist="20000" dir="5400000">
              <a:srgbClr val="000000">
                <a:alpha val="38000"/>
              </a:srgbClr>
            </a:outerShdw>
          </a:effectLst>
        </p:spPr>
        <p:txBody>
          <a:bodyPr lIns="45719" rIns="45719" anchor="ctr"/>
          <a:lstStyle/>
          <a:p>
            <a:pPr algn="ctr"/>
          </a:p>
        </p:txBody>
      </p:sp>
      <p:sp>
        <p:nvSpPr>
          <p:cNvPr id="1601" name="橢圓 104"/>
          <p:cNvSpPr/>
          <p:nvPr/>
        </p:nvSpPr>
        <p:spPr>
          <a:xfrm>
            <a:off x="4548578" y="5654654"/>
            <a:ext cx="574159" cy="574159"/>
          </a:xfrm>
          <a:prstGeom prst="ellipse">
            <a:avLst/>
          </a:prstGeom>
          <a:gradFill>
            <a:gsLst>
              <a:gs pos="0">
                <a:schemeClr val="accent6">
                  <a:hueOff val="-456778"/>
                  <a:satOff val="8290"/>
                  <a:lumOff val="24503"/>
                </a:schemeClr>
              </a:gs>
              <a:gs pos="35000">
                <a:srgbClr val="FFDECF"/>
              </a:gs>
              <a:gs pos="100000">
                <a:schemeClr val="accent6">
                  <a:hueOff val="-556026"/>
                  <a:satOff val="8290"/>
                  <a:lumOff val="34267"/>
                </a:schemeClr>
              </a:gs>
            </a:gsLst>
            <a:lin ang="16200000"/>
          </a:gradFill>
          <a:ln>
            <a:solidFill>
              <a:srgbClr val="F69240"/>
            </a:solidFill>
          </a:ln>
          <a:effectLst>
            <a:outerShdw sx="100000" sy="100000" kx="0" ky="0" algn="b" rotWithShape="0" blurRad="38100" dist="20000" dir="5400000">
              <a:srgbClr val="000000">
                <a:alpha val="38000"/>
              </a:srgbClr>
            </a:outerShdw>
          </a:effectLst>
        </p:spPr>
        <p:txBody>
          <a:bodyPr lIns="45719" rIns="45719" anchor="ctr"/>
          <a:lstStyle/>
          <a:p>
            <a:pPr algn="ctr"/>
          </a:p>
        </p:txBody>
      </p:sp>
      <p:sp>
        <p:nvSpPr>
          <p:cNvPr id="1602" name="文字方塊 105"/>
          <p:cNvSpPr txBox="1"/>
          <p:nvPr/>
        </p:nvSpPr>
        <p:spPr>
          <a:xfrm rot="5400000">
            <a:off x="4630782" y="5113015"/>
            <a:ext cx="677818" cy="44475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sz="2800"/>
            </a:lvl1pPr>
          </a:lstStyle>
          <a:p>
            <a:pPr/>
            <a:r>
              <a:t>……</a:t>
            </a:r>
          </a:p>
        </p:txBody>
      </p:sp>
      <p:sp>
        <p:nvSpPr>
          <p:cNvPr id="1603" name="矩形 2"/>
          <p:cNvSpPr/>
          <p:nvPr/>
        </p:nvSpPr>
        <p:spPr>
          <a:xfrm>
            <a:off x="8026244" y="6485354"/>
            <a:ext cx="1514784" cy="340182"/>
          </a:xfrm>
          <a:prstGeom prst="rect">
            <a:avLst/>
          </a:prstGeom>
          <a:solidFill>
            <a:srgbClr val="00B050"/>
          </a:solidFill>
          <a:ln w="12700">
            <a:miter lim="400000"/>
          </a:ln>
          <a:effectLst>
            <a:outerShdw sx="100000" sy="100000" kx="0" ky="0" algn="b" rotWithShape="0" blurRad="38100" dist="23000" dir="5400000">
              <a:srgbClr val="000000">
                <a:alpha val="35000"/>
              </a:srgbClr>
            </a:outerShdw>
          </a:effectLst>
          <a:extLst>
            <a:ext uri="{C572A759-6A51-4108-AA02-DFA0A04FC94B}">
              <ma14:wrappingTextBoxFlag xmlns:ma14="http://schemas.microsoft.com/office/mac/drawingml/2011/main" val="1"/>
            </a:ext>
          </a:extLst>
        </p:spPr>
        <p:txBody>
          <a:bodyPr wrap="none" lIns="45719" rIns="45719">
            <a:spAutoFit/>
          </a:bodyPr>
          <a:lstStyle>
            <a:lvl1pPr>
              <a:defRPr>
                <a:solidFill>
                  <a:srgbClr val="FFFFFF"/>
                </a:solidFill>
              </a:defRPr>
            </a:lvl1pPr>
          </a:lstStyle>
          <a:p>
            <a:pPr/>
            <a:r>
              <a:t>True label “1”</a:t>
            </a:r>
          </a:p>
        </p:txBody>
      </p:sp>
      <p:sp>
        <p:nvSpPr>
          <p:cNvPr id="1604" name="文字方塊 6"/>
          <p:cNvSpPr txBox="1"/>
          <p:nvPr/>
        </p:nvSpPr>
        <p:spPr>
          <a:xfrm>
            <a:off x="7497858" y="5599565"/>
            <a:ext cx="716535" cy="307239"/>
          </a:xfrm>
          <a:prstGeom prst="rect">
            <a:avLst/>
          </a:prstGeom>
          <a:ln w="12700">
            <a:miter lim="400000"/>
          </a:ln>
        </p:spPr>
        <p:txBody>
          <a:bodyPr wrap="none" lIns="0" tIns="0" rIns="0" bIns="0">
            <a:spAutoFit/>
          </a:bodyPr>
          <a:lstStyle/>
          <a:p>
            <a:pPr defTabSz="914400" latinLnBrk="1">
              <a:defRPr sz="1800"/>
            </a:pPr>
            <a14:m>
              <m:oMathPara>
                <m:oMathParaPr>
                  <m:jc m:val="centerGroup"/>
                </m:oMathParaPr>
                <m:oMath>
                  <m:r>
                    <a:rPr xmlns:a="http://schemas.openxmlformats.org/drawingml/2006/main" sz="2800" i="1">
                      <a:solidFill>
                        <a:srgbClr val="000000"/>
                      </a:solidFill>
                      <a:latin typeface="Cambria Math" panose="02040503050406030204" pitchFamily="18" charset="0"/>
                    </a:rPr>
                    <m:t>ℒ</m:t>
                  </m:r>
                  <m:r>
                    <a:rPr xmlns:a="http://schemas.openxmlformats.org/drawingml/2006/main" sz="2800" i="1">
                      <a:solidFill>
                        <a:srgbClr val="000000"/>
                      </a:solidFill>
                      <a:latin typeface="Cambria Math" panose="02040503050406030204" pitchFamily="18" charset="0"/>
                    </a:rPr>
                    <m:t>(</m:t>
                  </m:r>
                  <m:r>
                    <a:rPr xmlns:a="http://schemas.openxmlformats.org/drawingml/2006/main" sz="2800" i="1">
                      <a:solidFill>
                        <a:srgbClr val="000000"/>
                      </a:solidFill>
                      <a:latin typeface="Cambria Math" panose="02040503050406030204" pitchFamily="18" charset="0"/>
                    </a:rPr>
                    <m:t>𝜃</m:t>
                  </m:r>
                  <m:r>
                    <a:rPr xmlns:a="http://schemas.openxmlformats.org/drawingml/2006/main" sz="2800" i="1">
                      <a:solidFill>
                        <a:srgbClr val="000000"/>
                      </a:solidFill>
                      <a:latin typeface="Cambria Math" panose="02040503050406030204" pitchFamily="18" charset="0"/>
                    </a:rPr>
                    <m:t>)</m:t>
                  </m:r>
                </m:oMath>
              </m:oMathPara>
            </a14:m>
            <a:endParaRPr sz="2800"/>
          </a:p>
        </p:txBody>
      </p:sp>
      <p:sp>
        <p:nvSpPr>
          <p:cNvPr id="1605" name="文字方塊 92"/>
          <p:cNvSpPr txBox="1"/>
          <p:nvPr/>
        </p:nvSpPr>
        <p:spPr>
          <a:xfrm rot="5400000">
            <a:off x="5634236" y="5210402"/>
            <a:ext cx="677818" cy="44475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sz="2800"/>
            </a:lvl1pPr>
          </a:lstStyle>
          <a:p>
            <a:pPr/>
            <a:r>
              <a:t>……</a:t>
            </a:r>
          </a:p>
        </p:txBody>
      </p:sp>
      <p:sp>
        <p:nvSpPr>
          <p:cNvPr id="1606" name="TextBox 72"/>
          <p:cNvSpPr txBox="1"/>
          <p:nvPr/>
        </p:nvSpPr>
        <p:spPr>
          <a:xfrm>
            <a:off x="1618535" y="7526179"/>
            <a:ext cx="6821329" cy="22851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sz="1000"/>
            </a:lvl1pPr>
          </a:lstStyle>
          <a:p>
            <a:pPr/>
            <a:r>
              <a:t>Slide credit: Hung-yi Lee – Deep Learning Tutorial</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6" name="TextBox 3"/>
          <p:cNvSpPr txBox="1"/>
          <p:nvPr>
            <p:ph type="sldNum" sz="quarter" idx="2"/>
          </p:nvPr>
        </p:nvSpPr>
        <p:spPr>
          <a:xfrm>
            <a:off x="9837973" y="7458470"/>
            <a:ext cx="181383" cy="24830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17" name="Title 1"/>
          <p:cNvSpPr txBox="1"/>
          <p:nvPr>
            <p:ph type="title"/>
          </p:nvPr>
        </p:nvSpPr>
        <p:spPr>
          <a:prstGeom prst="rect">
            <a:avLst/>
          </a:prstGeom>
        </p:spPr>
        <p:txBody>
          <a:bodyPr/>
          <a:lstStyle/>
          <a:p>
            <a:pPr/>
            <a:r>
              <a:t>Supervised Learning</a:t>
            </a:r>
          </a:p>
        </p:txBody>
      </p:sp>
      <p:sp>
        <p:nvSpPr>
          <p:cNvPr id="118" name="Content Placeholder 2"/>
          <p:cNvSpPr txBox="1"/>
          <p:nvPr>
            <p:ph type="body" idx="1"/>
          </p:nvPr>
        </p:nvSpPr>
        <p:spPr>
          <a:xfrm>
            <a:off x="276672" y="2090802"/>
            <a:ext cx="9584267" cy="5367668"/>
          </a:xfrm>
          <a:prstGeom prst="rect">
            <a:avLst/>
          </a:prstGeom>
        </p:spPr>
        <p:txBody>
          <a:bodyPr/>
          <a:lstStyle/>
          <a:p>
            <a:pPr>
              <a:defRPr b="1" i="1">
                <a:solidFill>
                  <a:srgbClr val="0070C0"/>
                </a:solidFill>
              </a:defRPr>
            </a:pPr>
            <a:r>
              <a:t>Supervised learning </a:t>
            </a:r>
            <a:r>
              <a:rPr b="0" i="0">
                <a:solidFill>
                  <a:srgbClr val="000000"/>
                </a:solidFill>
              </a:rPr>
              <a:t>categories and techniques</a:t>
            </a:r>
            <a:endParaRPr b="0" i="0">
              <a:solidFill>
                <a:srgbClr val="000000"/>
              </a:solidFill>
            </a:endParaRPr>
          </a:p>
          <a:p>
            <a:pPr lvl="1" marL="631825" indent="-227013">
              <a:buFontTx/>
              <a:defRPr b="1" sz="1800"/>
            </a:pPr>
            <a:r>
              <a:t>Numerical classifier functions	</a:t>
            </a:r>
          </a:p>
          <a:p>
            <a:pPr lvl="2" marL="973137" indent="-231775">
              <a:spcBef>
                <a:spcPts val="300"/>
              </a:spcBef>
              <a:buFont typeface="Courier New"/>
              <a:defRPr sz="1600"/>
            </a:pPr>
            <a:r>
              <a:t>Linear classifier, perceptron, logistic regression, support vector machines (SVM), neural networks </a:t>
            </a:r>
          </a:p>
          <a:p>
            <a:pPr lvl="1" marL="631825" indent="-227013">
              <a:buFontTx/>
              <a:defRPr b="1" sz="1800"/>
            </a:pPr>
            <a:r>
              <a:t>Parametric (probabilistic) functions </a:t>
            </a:r>
          </a:p>
          <a:p>
            <a:pPr lvl="2" marL="973137" indent="-231775">
              <a:spcBef>
                <a:spcPts val="300"/>
              </a:spcBef>
              <a:buFont typeface="Courier New"/>
              <a:defRPr sz="1600"/>
            </a:pPr>
            <a:r>
              <a:t>Naïve Bayes, Gaussian discriminant analysis (GDA), hidden Markov models (HMM), probabilistic graphical models 	</a:t>
            </a:r>
          </a:p>
          <a:p>
            <a:pPr lvl="1" marL="631825" indent="-227013">
              <a:buFontTx/>
              <a:defRPr b="1" sz="1800"/>
            </a:pPr>
            <a:r>
              <a:t>Non-parametric (instance-based) functions</a:t>
            </a:r>
          </a:p>
          <a:p>
            <a:pPr lvl="2" marL="973137" indent="-231775">
              <a:spcBef>
                <a:spcPts val="300"/>
              </a:spcBef>
              <a:buFont typeface="Courier New"/>
              <a:defRPr i="1" sz="1600"/>
            </a:pPr>
            <a:r>
              <a:t>k</a:t>
            </a:r>
            <a:r>
              <a:rPr i="0"/>
              <a:t>-nearest neighbors, kernel regression, kernel density estimation, local regression</a:t>
            </a:r>
          </a:p>
          <a:p>
            <a:pPr lvl="1" marL="631825" indent="-227013">
              <a:buFontTx/>
              <a:defRPr b="1" sz="1800"/>
            </a:pPr>
            <a:r>
              <a:t>Symbolic functions</a:t>
            </a:r>
          </a:p>
          <a:p>
            <a:pPr lvl="2" marL="973137" indent="-231775">
              <a:spcBef>
                <a:spcPts val="300"/>
              </a:spcBef>
              <a:buFont typeface="Courier New"/>
              <a:defRPr sz="1600"/>
            </a:pPr>
            <a:r>
              <a:t>Decision trees, classification and regression trees (CART)	</a:t>
            </a:r>
          </a:p>
          <a:p>
            <a:pPr lvl="1" marL="631825" indent="-227013">
              <a:buFontTx/>
              <a:defRPr b="1" sz="1800"/>
            </a:pPr>
            <a:r>
              <a:t>Aggregation (ensemble) learning</a:t>
            </a:r>
          </a:p>
          <a:p>
            <a:pPr lvl="2" marL="973137" indent="-231775">
              <a:spcBef>
                <a:spcPts val="300"/>
              </a:spcBef>
              <a:buFont typeface="Courier New"/>
              <a:defRPr sz="1600"/>
            </a:pPr>
            <a:r>
              <a:t>Bagging, boosting (Adaboost), random forest 	</a:t>
            </a:r>
          </a:p>
        </p:txBody>
      </p:sp>
      <p:sp>
        <p:nvSpPr>
          <p:cNvPr id="119" name="Content Placeholder 4"/>
          <p:cNvSpPr txBox="1"/>
          <p:nvPr/>
        </p:nvSpPr>
        <p:spPr>
          <a:xfrm>
            <a:off x="322392" y="1509936"/>
            <a:ext cx="6101248" cy="350294"/>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defTabSz="914322">
              <a:spcBef>
                <a:spcPts val="300"/>
              </a:spcBef>
              <a:defRPr i="1" sz="1400">
                <a:latin typeface="Arial"/>
                <a:ea typeface="Arial"/>
                <a:cs typeface="Arial"/>
                <a:sym typeface="Arial"/>
              </a:defRPr>
            </a:lvl1pPr>
          </a:lstStyle>
          <a:p>
            <a:pPr/>
            <a:r>
              <a:t>Machine Learning Basics</a:t>
            </a:r>
          </a:p>
        </p:txBody>
      </p:sp>
      <p:sp>
        <p:nvSpPr>
          <p:cNvPr id="120" name="TextBox 3"/>
          <p:cNvSpPr txBox="1"/>
          <p:nvPr/>
        </p:nvSpPr>
        <p:spPr>
          <a:xfrm>
            <a:off x="1762552" y="7526179"/>
            <a:ext cx="6821328" cy="22851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sz="1000"/>
            </a:lvl1pPr>
          </a:lstStyle>
          <a:p>
            <a:pPr/>
            <a:r>
              <a:t>Slide credit: Y-Fan Chang – An Overview of Machine Learning</a:t>
            </a:r>
          </a:p>
        </p:txBody>
      </p:sp>
    </p:spTree>
  </p:cSld>
  <p:clrMapOvr>
    <a:masterClrMapping/>
  </p:clrMapOvr>
  <p:transition xmlns:p14="http://schemas.microsoft.com/office/powerpoint/2010/main" spd="med" advClick="1"/>
</p:sld>
</file>

<file path=ppt/slides/slide5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12" name="TextBox 3"/>
          <p:cNvSpPr txBox="1"/>
          <p:nvPr>
            <p:ph type="sldNum" sz="quarter" idx="2"/>
          </p:nvPr>
        </p:nvSpPr>
        <p:spPr>
          <a:xfrm>
            <a:off x="9760731" y="7458470"/>
            <a:ext cx="258625" cy="24830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613" name="矩形 48"/>
          <p:cNvSpPr/>
          <p:nvPr/>
        </p:nvSpPr>
        <p:spPr>
          <a:xfrm>
            <a:off x="7324731" y="6706237"/>
            <a:ext cx="365039" cy="671514"/>
          </a:xfrm>
          <a:prstGeom prst="rect">
            <a:avLst/>
          </a:prstGeom>
          <a:gradFill>
            <a:gsLst>
              <a:gs pos="0">
                <a:schemeClr val="accent2">
                  <a:hueOff val="-39879"/>
                  <a:satOff val="52282"/>
                  <a:lumOff val="29251"/>
                </a:schemeClr>
              </a:gs>
              <a:gs pos="35000">
                <a:srgbClr val="FFBFBE"/>
              </a:gs>
              <a:gs pos="100000">
                <a:schemeClr val="accent2">
                  <a:hueOff val="-44018"/>
                  <a:satOff val="52282"/>
                  <a:lumOff val="42346"/>
                </a:schemeClr>
              </a:gs>
            </a:gsLst>
            <a:lin ang="16200000"/>
          </a:gradFill>
          <a:ln>
            <a:solidFill>
              <a:srgbClr val="BE4B48"/>
            </a:solidFill>
          </a:ln>
          <a:effectLst>
            <a:outerShdw sx="100000" sy="100000" kx="0" ky="0" algn="b" rotWithShape="0" blurRad="38100" dist="20000" dir="5400000">
              <a:srgbClr val="000000">
                <a:alpha val="38000"/>
              </a:srgbClr>
            </a:outerShdw>
          </a:effectLst>
        </p:spPr>
        <p:txBody>
          <a:bodyPr lIns="45719" rIns="45719" anchor="ctr"/>
          <a:lstStyle/>
          <a:p>
            <a:pPr algn="ctr">
              <a:defRPr baseline="30000" sz="2400"/>
            </a:pPr>
          </a:p>
        </p:txBody>
      </p:sp>
      <p:sp>
        <p:nvSpPr>
          <p:cNvPr id="1614" name="矩形 72"/>
          <p:cNvSpPr/>
          <p:nvPr/>
        </p:nvSpPr>
        <p:spPr>
          <a:xfrm>
            <a:off x="7321580" y="5251867"/>
            <a:ext cx="319607" cy="671514"/>
          </a:xfrm>
          <a:prstGeom prst="rect">
            <a:avLst/>
          </a:prstGeom>
          <a:gradFill>
            <a:gsLst>
              <a:gs pos="0">
                <a:schemeClr val="accent2">
                  <a:hueOff val="-39879"/>
                  <a:satOff val="52282"/>
                  <a:lumOff val="29251"/>
                </a:schemeClr>
              </a:gs>
              <a:gs pos="35000">
                <a:srgbClr val="FFBFBE"/>
              </a:gs>
              <a:gs pos="100000">
                <a:schemeClr val="accent2">
                  <a:hueOff val="-44018"/>
                  <a:satOff val="52282"/>
                  <a:lumOff val="42346"/>
                </a:schemeClr>
              </a:gs>
            </a:gsLst>
            <a:lin ang="16200000"/>
          </a:gradFill>
          <a:ln>
            <a:solidFill>
              <a:srgbClr val="BE4B48"/>
            </a:solidFill>
          </a:ln>
          <a:effectLst>
            <a:outerShdw sx="100000" sy="100000" kx="0" ky="0" algn="b" rotWithShape="0" blurRad="38100" dist="20000" dir="5400000">
              <a:srgbClr val="000000">
                <a:alpha val="38000"/>
              </a:srgbClr>
            </a:outerShdw>
          </a:effectLst>
        </p:spPr>
        <p:txBody>
          <a:bodyPr lIns="45719" rIns="45719" anchor="ctr"/>
          <a:lstStyle/>
          <a:p>
            <a:pPr algn="ctr">
              <a:defRPr baseline="30000" sz="2400"/>
            </a:pPr>
          </a:p>
        </p:txBody>
      </p:sp>
      <p:sp>
        <p:nvSpPr>
          <p:cNvPr id="1615" name="矩形 46"/>
          <p:cNvSpPr/>
          <p:nvPr/>
        </p:nvSpPr>
        <p:spPr>
          <a:xfrm>
            <a:off x="7324732" y="3397787"/>
            <a:ext cx="365038" cy="671514"/>
          </a:xfrm>
          <a:prstGeom prst="rect">
            <a:avLst/>
          </a:prstGeom>
          <a:gradFill>
            <a:gsLst>
              <a:gs pos="0">
                <a:schemeClr val="accent2">
                  <a:hueOff val="-39879"/>
                  <a:satOff val="52282"/>
                  <a:lumOff val="29251"/>
                </a:schemeClr>
              </a:gs>
              <a:gs pos="35000">
                <a:srgbClr val="FFBFBE"/>
              </a:gs>
              <a:gs pos="100000">
                <a:schemeClr val="accent2">
                  <a:hueOff val="-44018"/>
                  <a:satOff val="52282"/>
                  <a:lumOff val="42346"/>
                </a:schemeClr>
              </a:gs>
            </a:gsLst>
            <a:lin ang="16200000"/>
          </a:gradFill>
          <a:ln>
            <a:solidFill>
              <a:srgbClr val="BE4B48"/>
            </a:solidFill>
          </a:ln>
          <a:effectLst>
            <a:outerShdw sx="100000" sy="100000" kx="0" ky="0" algn="b" rotWithShape="0" blurRad="38100" dist="20000" dir="5400000">
              <a:srgbClr val="000000">
                <a:alpha val="38000"/>
              </a:srgbClr>
            </a:outerShdw>
          </a:effectLst>
        </p:spPr>
        <p:txBody>
          <a:bodyPr lIns="45719" rIns="45719" anchor="ctr"/>
          <a:lstStyle/>
          <a:p>
            <a:pPr algn="ctr">
              <a:defRPr baseline="30000" sz="2400"/>
            </a:pPr>
          </a:p>
        </p:txBody>
      </p:sp>
      <p:sp>
        <p:nvSpPr>
          <p:cNvPr id="1616" name="矩形 47"/>
          <p:cNvSpPr/>
          <p:nvPr/>
        </p:nvSpPr>
        <p:spPr>
          <a:xfrm>
            <a:off x="7324731" y="4344892"/>
            <a:ext cx="386670" cy="671514"/>
          </a:xfrm>
          <a:prstGeom prst="rect">
            <a:avLst/>
          </a:prstGeom>
          <a:gradFill>
            <a:gsLst>
              <a:gs pos="0">
                <a:schemeClr val="accent2">
                  <a:hueOff val="-39879"/>
                  <a:satOff val="52282"/>
                  <a:lumOff val="29251"/>
                </a:schemeClr>
              </a:gs>
              <a:gs pos="35000">
                <a:srgbClr val="FFBFBE"/>
              </a:gs>
              <a:gs pos="100000">
                <a:schemeClr val="accent2">
                  <a:hueOff val="-44018"/>
                  <a:satOff val="52282"/>
                  <a:lumOff val="42346"/>
                </a:schemeClr>
              </a:gs>
            </a:gsLst>
            <a:lin ang="16200000"/>
          </a:gradFill>
          <a:ln>
            <a:solidFill>
              <a:srgbClr val="BE4B48"/>
            </a:solidFill>
          </a:ln>
          <a:effectLst>
            <a:outerShdw sx="100000" sy="100000" kx="0" ky="0" algn="b" rotWithShape="0" blurRad="38100" dist="20000" dir="5400000">
              <a:srgbClr val="000000">
                <a:alpha val="38000"/>
              </a:srgbClr>
            </a:outerShdw>
          </a:effectLst>
        </p:spPr>
        <p:txBody>
          <a:bodyPr lIns="45719" rIns="45719" anchor="ctr"/>
          <a:lstStyle/>
          <a:p>
            <a:pPr algn="ctr">
              <a:defRPr baseline="30000" sz="2400"/>
            </a:pPr>
          </a:p>
        </p:txBody>
      </p:sp>
      <p:sp>
        <p:nvSpPr>
          <p:cNvPr id="1617" name="Title 1"/>
          <p:cNvSpPr txBox="1"/>
          <p:nvPr>
            <p:ph type="title"/>
          </p:nvPr>
        </p:nvSpPr>
        <p:spPr>
          <a:prstGeom prst="rect">
            <a:avLst/>
          </a:prstGeom>
        </p:spPr>
        <p:txBody>
          <a:bodyPr/>
          <a:lstStyle/>
          <a:p>
            <a:pPr/>
            <a:r>
              <a:t>Training NNs</a:t>
            </a:r>
          </a:p>
        </p:txBody>
      </p:sp>
      <p:sp>
        <p:nvSpPr>
          <p:cNvPr id="1618" name="Content Placeholder 2"/>
          <p:cNvSpPr txBox="1"/>
          <p:nvPr>
            <p:ph type="body" idx="1"/>
          </p:nvPr>
        </p:nvSpPr>
        <p:spPr>
          <a:xfrm>
            <a:off x="276672" y="2090802"/>
            <a:ext cx="9584267" cy="5367668"/>
          </a:xfrm>
          <a:prstGeom prst="rect">
            <a:avLst/>
          </a:prstGeom>
        </p:spPr>
        <p:txBody>
          <a:bodyPr/>
          <a:lstStyle/>
          <a:p>
            <a:pPr/>
            <a:r>
              <a:t>For a training set of </a:t>
            </a:r>
            <a14:m>
              <m:oMath>
                <m:r>
                  <a:rPr xmlns:a="http://schemas.openxmlformats.org/drawingml/2006/main" sz="2400" i="1">
                    <a:solidFill>
                      <a:srgbClr val="000000"/>
                    </a:solidFill>
                    <a:latin typeface="Cambria Math" panose="02040503050406030204" pitchFamily="18" charset="0"/>
                  </a:rPr>
                  <m:t>𝑁</m:t>
                </m:r>
              </m:oMath>
            </a14:m>
            <a:r>
              <a:t> images, calculate the total loss overall all images: </a:t>
            </a:r>
            <a14:m>
              <m:oMath>
                <m:r>
                  <a:rPr xmlns:a="http://schemas.openxmlformats.org/drawingml/2006/main" sz="2400" i="1">
                    <a:solidFill>
                      <a:srgbClr val="000000"/>
                    </a:solidFill>
                    <a:latin typeface="Cambria Math" panose="02040503050406030204" pitchFamily="18" charset="0"/>
                  </a:rPr>
                  <m:t>ℒ</m:t>
                </m:r>
                <m:d>
                  <m:dPr>
                    <m:ctrlPr>
                      <a:rPr xmlns:a="http://schemas.openxmlformats.org/drawingml/2006/main" sz="2400" i="1">
                        <a:solidFill>
                          <a:srgbClr val="000000"/>
                        </a:solidFill>
                        <a:latin typeface="Cambria Math" panose="02040503050406030204" pitchFamily="18" charset="0"/>
                      </a:rPr>
                    </m:ctrlPr>
                  </m:dPr>
                  <m:e>
                    <m:r>
                      <a:rPr xmlns:a="http://schemas.openxmlformats.org/drawingml/2006/main" sz="2400" i="1">
                        <a:solidFill>
                          <a:srgbClr val="000000"/>
                        </a:solidFill>
                        <a:latin typeface="Cambria Math" panose="02040503050406030204" pitchFamily="18" charset="0"/>
                      </a:rPr>
                      <m:t>𝜃</m:t>
                    </m:r>
                  </m:e>
                </m:d>
                <m:r>
                  <a:rPr xmlns:a="http://schemas.openxmlformats.org/drawingml/2006/main" sz="2400" i="1">
                    <a:solidFill>
                      <a:srgbClr val="000000"/>
                    </a:solidFill>
                    <a:latin typeface="Cambria Math" panose="02040503050406030204" pitchFamily="18" charset="0"/>
                  </a:rPr>
                  <m:t>=</m:t>
                </m:r>
                <m:nary>
                  <m:naryPr>
                    <m:ctrlPr>
                      <a:rPr xmlns:a="http://schemas.openxmlformats.org/drawingml/2006/main" sz="2400" i="1">
                        <a:solidFill>
                          <a:srgbClr val="000000"/>
                        </a:solidFill>
                        <a:latin typeface="Cambria Math" panose="02040503050406030204" pitchFamily="18" charset="0"/>
                      </a:rPr>
                    </m:ctrlPr>
                    <m:chr m:val="∑"/>
                    <m:limLoc m:val="subSup"/>
                    <m:grow m:val="0"/>
                    <m:subHide m:val="off"/>
                    <m:supHide m:val="off"/>
                  </m:naryPr>
                  <m:sub>
                    <m:r>
                      <a:rPr xmlns:a="http://schemas.openxmlformats.org/drawingml/2006/main" sz="2400" i="1">
                        <a:solidFill>
                          <a:srgbClr val="000000"/>
                        </a:solidFill>
                        <a:latin typeface="Cambria Math" panose="02040503050406030204" pitchFamily="18" charset="0"/>
                      </a:rPr>
                      <m:t>𝑛</m:t>
                    </m:r>
                    <m:r>
                      <a:rPr xmlns:a="http://schemas.openxmlformats.org/drawingml/2006/main" sz="2400" i="1">
                        <a:solidFill>
                          <a:srgbClr val="000000"/>
                        </a:solidFill>
                        <a:latin typeface="Cambria Math" panose="02040503050406030204" pitchFamily="18" charset="0"/>
                      </a:rPr>
                      <m:t>=</m:t>
                    </m:r>
                    <m:r>
                      <a:rPr xmlns:a="http://schemas.openxmlformats.org/drawingml/2006/main" sz="2400" i="1">
                        <a:solidFill>
                          <a:srgbClr val="000000"/>
                        </a:solidFill>
                        <a:latin typeface="Cambria Math" panose="02040503050406030204" pitchFamily="18" charset="0"/>
                      </a:rPr>
                      <m:t>1</m:t>
                    </m:r>
                  </m:sub>
                  <m:sup>
                    <m:r>
                      <a:rPr xmlns:a="http://schemas.openxmlformats.org/drawingml/2006/main" sz="2400" i="1">
                        <a:solidFill>
                          <a:srgbClr val="000000"/>
                        </a:solidFill>
                        <a:latin typeface="Cambria Math" panose="02040503050406030204" pitchFamily="18" charset="0"/>
                      </a:rPr>
                      <m:t>𝑁</m:t>
                    </m:r>
                  </m:sup>
                  <m:e>
                    <m:sSub>
                      <m:e>
                        <m:r>
                          <a:rPr xmlns:a="http://schemas.openxmlformats.org/drawingml/2006/main" sz="2400" i="1">
                            <a:solidFill>
                              <a:srgbClr val="000000"/>
                            </a:solidFill>
                            <a:latin typeface="Cambria Math" panose="02040503050406030204" pitchFamily="18" charset="0"/>
                          </a:rPr>
                          <m:t>ℒ</m:t>
                        </m:r>
                      </m:e>
                      <m:sub>
                        <m:r>
                          <a:rPr xmlns:a="http://schemas.openxmlformats.org/drawingml/2006/main" sz="2400" i="1">
                            <a:solidFill>
                              <a:srgbClr val="000000"/>
                            </a:solidFill>
                            <a:latin typeface="Cambria Math" panose="02040503050406030204" pitchFamily="18" charset="0"/>
                          </a:rPr>
                          <m:t>𝑛</m:t>
                        </m:r>
                      </m:sub>
                    </m:sSub>
                    <m:d>
                      <m:dPr>
                        <m:ctrlPr>
                          <a:rPr xmlns:a="http://schemas.openxmlformats.org/drawingml/2006/main" sz="2400" i="1">
                            <a:solidFill>
                              <a:srgbClr val="000000"/>
                            </a:solidFill>
                            <a:latin typeface="Cambria Math" panose="02040503050406030204" pitchFamily="18" charset="0"/>
                          </a:rPr>
                        </m:ctrlPr>
                      </m:dPr>
                      <m:e>
                        <m:r>
                          <a:rPr xmlns:a="http://schemas.openxmlformats.org/drawingml/2006/main" sz="2400" i="1">
                            <a:solidFill>
                              <a:srgbClr val="000000"/>
                            </a:solidFill>
                            <a:latin typeface="Cambria Math" panose="02040503050406030204" pitchFamily="18" charset="0"/>
                          </a:rPr>
                          <m:t>𝜃</m:t>
                        </m:r>
                      </m:e>
                    </m:d>
                  </m:e>
                </m:nary>
              </m:oMath>
            </a14:m>
          </a:p>
          <a:p>
            <a:pPr/>
            <a:r>
              <a:t>Find the optimal parameters </a:t>
            </a:r>
            <a14:m>
              <m:oMath>
                <m:sSup>
                  <m:e>
                    <m:r>
                      <a:rPr xmlns:a="http://schemas.openxmlformats.org/drawingml/2006/main" sz="2400" i="1">
                        <a:solidFill>
                          <a:srgbClr val="000000"/>
                        </a:solidFill>
                        <a:latin typeface="Cambria Math" panose="02040503050406030204" pitchFamily="18" charset="0"/>
                      </a:rPr>
                      <m:t>𝜃</m:t>
                    </m:r>
                  </m:e>
                  <m:sup>
                    <m:r>
                      <a:rPr xmlns:a="http://schemas.openxmlformats.org/drawingml/2006/main" sz="2400" i="1">
                        <a:solidFill>
                          <a:srgbClr val="000000"/>
                        </a:solidFill>
                        <a:latin typeface="Cambria Math" panose="02040503050406030204" pitchFamily="18" charset="0"/>
                      </a:rPr>
                      <m:t>∗</m:t>
                    </m:r>
                  </m:sup>
                </m:sSup>
              </m:oMath>
            </a14:m>
            <a:r>
              <a:t> that minimize the total loss </a:t>
            </a:r>
            <a14:m>
              <m:oMath>
                <m:r>
                  <a:rPr xmlns:a="http://schemas.openxmlformats.org/drawingml/2006/main" sz="2400" i="1">
                    <a:solidFill>
                      <a:srgbClr val="000000"/>
                    </a:solidFill>
                    <a:latin typeface="Cambria Math" panose="02040503050406030204" pitchFamily="18" charset="0"/>
                  </a:rPr>
                  <m:t>ℒ</m:t>
                </m:r>
                <m:d>
                  <m:dPr>
                    <m:ctrlPr>
                      <a:rPr xmlns:a="http://schemas.openxmlformats.org/drawingml/2006/main" sz="2400" i="1">
                        <a:solidFill>
                          <a:srgbClr val="000000"/>
                        </a:solidFill>
                        <a:latin typeface="Cambria Math" panose="02040503050406030204" pitchFamily="18" charset="0"/>
                      </a:rPr>
                    </m:ctrlPr>
                  </m:dPr>
                  <m:e>
                    <m:r>
                      <a:rPr xmlns:a="http://schemas.openxmlformats.org/drawingml/2006/main" sz="2400" i="1">
                        <a:solidFill>
                          <a:srgbClr val="000000"/>
                        </a:solidFill>
                        <a:latin typeface="Cambria Math" panose="02040503050406030204" pitchFamily="18" charset="0"/>
                      </a:rPr>
                      <m:t>𝜃</m:t>
                    </m:r>
                  </m:e>
                </m:d>
              </m:oMath>
            </a14:m>
          </a:p>
        </p:txBody>
      </p:sp>
      <p:sp>
        <p:nvSpPr>
          <p:cNvPr id="1619" name="Content Placeholder 31"/>
          <p:cNvSpPr txBox="1"/>
          <p:nvPr/>
        </p:nvSpPr>
        <p:spPr>
          <a:xfrm>
            <a:off x="322392" y="1509936"/>
            <a:ext cx="6101248" cy="350294"/>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defTabSz="914322">
              <a:spcBef>
                <a:spcPts val="300"/>
              </a:spcBef>
              <a:defRPr i="1" sz="1400">
                <a:latin typeface="Arial"/>
                <a:ea typeface="Arial"/>
                <a:cs typeface="Arial"/>
                <a:sym typeface="Arial"/>
              </a:defRPr>
            </a:lvl1pPr>
          </a:lstStyle>
          <a:p>
            <a:pPr/>
            <a:r>
              <a:t>Training Neural Networks</a:t>
            </a:r>
          </a:p>
        </p:txBody>
      </p:sp>
      <p:grpSp>
        <p:nvGrpSpPr>
          <p:cNvPr id="1622" name="群組 17"/>
          <p:cNvGrpSpPr/>
          <p:nvPr/>
        </p:nvGrpSpPr>
        <p:grpSpPr>
          <a:xfrm>
            <a:off x="3478572" y="3397787"/>
            <a:ext cx="339141" cy="671514"/>
            <a:chOff x="0" y="0"/>
            <a:chExt cx="339139" cy="671512"/>
          </a:xfrm>
        </p:grpSpPr>
        <p:sp>
          <p:nvSpPr>
            <p:cNvPr id="1620" name="矩形 18"/>
            <p:cNvSpPr/>
            <p:nvPr/>
          </p:nvSpPr>
          <p:spPr>
            <a:xfrm>
              <a:off x="5263" y="0"/>
              <a:ext cx="271464" cy="671513"/>
            </a:xfrm>
            <a:prstGeom prst="rect">
              <a:avLst/>
            </a:prstGeom>
            <a:gradFill flip="none" rotWithShape="1">
              <a:gsLst>
                <a:gs pos="0">
                  <a:schemeClr val="accent1">
                    <a:hueOff val="357503"/>
                    <a:satOff val="54545"/>
                    <a:lumOff val="29273"/>
                  </a:schemeClr>
                </a:gs>
                <a:gs pos="35000">
                  <a:srgbClr val="BDD4FF"/>
                </a:gs>
                <a:gs pos="100000">
                  <a:schemeClr val="accent1">
                    <a:hueOff val="418253"/>
                    <a:satOff val="54545"/>
                    <a:lumOff val="42493"/>
                  </a:schemeClr>
                </a:gs>
              </a:gsLst>
              <a:lin ang="16200000" scaled="0"/>
            </a:gradFill>
            <a:ln w="9525" cap="flat">
              <a:solidFill>
                <a:srgbClr val="4A7EBB"/>
              </a:solidFill>
              <a:prstDash val="solid"/>
              <a:round/>
            </a:ln>
            <a:effectLst>
              <a:outerShdw sx="100000" sy="100000" kx="0" ky="0" algn="b" rotWithShape="0" blurRad="38100" dist="20000" dir="5400000">
                <a:srgbClr val="000000">
                  <a:alpha val="38000"/>
                </a:srgbClr>
              </a:outerShdw>
            </a:effectLst>
          </p:spPr>
          <p:txBody>
            <a:bodyPr wrap="square" lIns="45719" tIns="45719" rIns="45719" bIns="45719" numCol="1" anchor="ctr">
              <a:noAutofit/>
            </a:bodyPr>
            <a:lstStyle/>
            <a:p>
              <a:pPr algn="ctr">
                <a:defRPr baseline="30000" sz="2400"/>
              </a:pPr>
            </a:p>
          </p:txBody>
        </p:sp>
        <p:sp>
          <p:nvSpPr>
            <p:cNvPr id="1621" name="矩形 19"/>
            <p:cNvSpPr txBox="1"/>
            <p:nvPr/>
          </p:nvSpPr>
          <p:spPr>
            <a:xfrm>
              <a:off x="0" y="104922"/>
              <a:ext cx="339140" cy="39247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p>
              <a:pPr algn="ctr">
                <a:defRPr sz="2400"/>
              </a:pPr>
              <a:r>
                <a:t>x</a:t>
              </a:r>
              <a:r>
                <a:rPr baseline="30000"/>
                <a:t>1</a:t>
              </a:r>
            </a:p>
          </p:txBody>
        </p:sp>
      </p:grpSp>
      <p:grpSp>
        <p:nvGrpSpPr>
          <p:cNvPr id="1625" name="群組 20"/>
          <p:cNvGrpSpPr/>
          <p:nvPr/>
        </p:nvGrpSpPr>
        <p:grpSpPr>
          <a:xfrm>
            <a:off x="3478572" y="4344892"/>
            <a:ext cx="339140" cy="671514"/>
            <a:chOff x="0" y="0"/>
            <a:chExt cx="339139" cy="671512"/>
          </a:xfrm>
        </p:grpSpPr>
        <p:sp>
          <p:nvSpPr>
            <p:cNvPr id="1623" name="矩形 21"/>
            <p:cNvSpPr/>
            <p:nvPr/>
          </p:nvSpPr>
          <p:spPr>
            <a:xfrm>
              <a:off x="5262" y="0"/>
              <a:ext cx="271464" cy="671513"/>
            </a:xfrm>
            <a:prstGeom prst="rect">
              <a:avLst/>
            </a:prstGeom>
            <a:gradFill flip="none" rotWithShape="1">
              <a:gsLst>
                <a:gs pos="0">
                  <a:schemeClr val="accent1">
                    <a:hueOff val="357503"/>
                    <a:satOff val="54545"/>
                    <a:lumOff val="29273"/>
                  </a:schemeClr>
                </a:gs>
                <a:gs pos="35000">
                  <a:srgbClr val="BDD4FF"/>
                </a:gs>
                <a:gs pos="100000">
                  <a:schemeClr val="accent1">
                    <a:hueOff val="418253"/>
                    <a:satOff val="54545"/>
                    <a:lumOff val="42493"/>
                  </a:schemeClr>
                </a:gs>
              </a:gsLst>
              <a:lin ang="16200000" scaled="0"/>
            </a:gradFill>
            <a:ln w="9525" cap="flat">
              <a:solidFill>
                <a:srgbClr val="4A7EBB"/>
              </a:solidFill>
              <a:prstDash val="solid"/>
              <a:round/>
            </a:ln>
            <a:effectLst>
              <a:outerShdw sx="100000" sy="100000" kx="0" ky="0" algn="b" rotWithShape="0" blurRad="38100" dist="20000" dir="5400000">
                <a:srgbClr val="000000">
                  <a:alpha val="38000"/>
                </a:srgbClr>
              </a:outerShdw>
            </a:effectLst>
          </p:spPr>
          <p:txBody>
            <a:bodyPr wrap="square" lIns="45719" tIns="45719" rIns="45719" bIns="45719" numCol="1" anchor="ctr">
              <a:noAutofit/>
            </a:bodyPr>
            <a:lstStyle/>
            <a:p>
              <a:pPr algn="ctr">
                <a:defRPr baseline="30000" sz="2400"/>
              </a:pPr>
            </a:p>
          </p:txBody>
        </p:sp>
        <p:sp>
          <p:nvSpPr>
            <p:cNvPr id="1624" name="矩形 22"/>
            <p:cNvSpPr txBox="1"/>
            <p:nvPr/>
          </p:nvSpPr>
          <p:spPr>
            <a:xfrm>
              <a:off x="0" y="104922"/>
              <a:ext cx="339140" cy="39247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p>
              <a:pPr algn="ctr">
                <a:defRPr sz="2400"/>
              </a:pPr>
              <a:r>
                <a:t>x</a:t>
              </a:r>
              <a:r>
                <a:rPr baseline="30000"/>
                <a:t>2</a:t>
              </a:r>
            </a:p>
          </p:txBody>
        </p:sp>
      </p:grpSp>
      <p:grpSp>
        <p:nvGrpSpPr>
          <p:cNvPr id="1628" name="群組 23"/>
          <p:cNvGrpSpPr/>
          <p:nvPr/>
        </p:nvGrpSpPr>
        <p:grpSpPr>
          <a:xfrm>
            <a:off x="3464481" y="6706237"/>
            <a:ext cx="367319" cy="671514"/>
            <a:chOff x="0" y="0"/>
            <a:chExt cx="367317" cy="671512"/>
          </a:xfrm>
        </p:grpSpPr>
        <p:sp>
          <p:nvSpPr>
            <p:cNvPr id="1626" name="矩形 24"/>
            <p:cNvSpPr/>
            <p:nvPr/>
          </p:nvSpPr>
          <p:spPr>
            <a:xfrm>
              <a:off x="19352" y="0"/>
              <a:ext cx="271464" cy="671513"/>
            </a:xfrm>
            <a:prstGeom prst="rect">
              <a:avLst/>
            </a:prstGeom>
            <a:gradFill flip="none" rotWithShape="1">
              <a:gsLst>
                <a:gs pos="0">
                  <a:schemeClr val="accent1">
                    <a:hueOff val="357503"/>
                    <a:satOff val="54545"/>
                    <a:lumOff val="29273"/>
                  </a:schemeClr>
                </a:gs>
                <a:gs pos="35000">
                  <a:srgbClr val="BDD4FF"/>
                </a:gs>
                <a:gs pos="100000">
                  <a:schemeClr val="accent1">
                    <a:hueOff val="418253"/>
                    <a:satOff val="54545"/>
                    <a:lumOff val="42493"/>
                  </a:schemeClr>
                </a:gs>
              </a:gsLst>
              <a:lin ang="16200000" scaled="0"/>
            </a:gradFill>
            <a:ln w="9525" cap="flat">
              <a:solidFill>
                <a:srgbClr val="4A7EBB"/>
              </a:solidFill>
              <a:prstDash val="solid"/>
              <a:round/>
            </a:ln>
            <a:effectLst>
              <a:outerShdw sx="100000" sy="100000" kx="0" ky="0" algn="b" rotWithShape="0" blurRad="38100" dist="20000" dir="5400000">
                <a:srgbClr val="000000">
                  <a:alpha val="38000"/>
                </a:srgbClr>
              </a:outerShdw>
            </a:effectLst>
          </p:spPr>
          <p:txBody>
            <a:bodyPr wrap="square" lIns="45719" tIns="45719" rIns="45719" bIns="45719" numCol="1" anchor="ctr">
              <a:noAutofit/>
            </a:bodyPr>
            <a:lstStyle/>
            <a:p>
              <a:pPr algn="ctr">
                <a:defRPr baseline="30000" sz="2400"/>
              </a:pPr>
            </a:p>
          </p:txBody>
        </p:sp>
        <p:sp>
          <p:nvSpPr>
            <p:cNvPr id="1627" name="矩形 25"/>
            <p:cNvSpPr txBox="1"/>
            <p:nvPr/>
          </p:nvSpPr>
          <p:spPr>
            <a:xfrm>
              <a:off x="0" y="104922"/>
              <a:ext cx="367318" cy="39247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p>
              <a:pPr algn="ctr">
                <a:defRPr sz="2400"/>
              </a:pPr>
              <a:r>
                <a:t>x</a:t>
              </a:r>
              <a:r>
                <a:rPr baseline="30000"/>
                <a:t>N</a:t>
              </a:r>
            </a:p>
          </p:txBody>
        </p:sp>
      </p:grpSp>
      <p:grpSp>
        <p:nvGrpSpPr>
          <p:cNvPr id="1631" name="矩形 26"/>
          <p:cNvGrpSpPr/>
          <p:nvPr/>
        </p:nvGrpSpPr>
        <p:grpSpPr>
          <a:xfrm>
            <a:off x="4237111" y="3400359"/>
            <a:ext cx="965906" cy="683159"/>
            <a:chOff x="0" y="0"/>
            <a:chExt cx="965904" cy="683158"/>
          </a:xfrm>
        </p:grpSpPr>
        <p:sp>
          <p:nvSpPr>
            <p:cNvPr id="1629" name="Rectangle"/>
            <p:cNvSpPr/>
            <p:nvPr/>
          </p:nvSpPr>
          <p:spPr>
            <a:xfrm>
              <a:off x="0" y="-1"/>
              <a:ext cx="965905" cy="683160"/>
            </a:xfrm>
            <a:prstGeom prst="rect">
              <a:avLst/>
            </a:prstGeom>
            <a:gradFill flip="none" rotWithShape="1">
              <a:gsLst>
                <a:gs pos="0">
                  <a:schemeClr val="accent6">
                    <a:hueOff val="-456778"/>
                    <a:satOff val="8290"/>
                    <a:lumOff val="24503"/>
                  </a:schemeClr>
                </a:gs>
                <a:gs pos="35000">
                  <a:srgbClr val="FFDECF"/>
                </a:gs>
                <a:gs pos="100000">
                  <a:schemeClr val="accent6">
                    <a:hueOff val="-556026"/>
                    <a:satOff val="8290"/>
                    <a:lumOff val="34267"/>
                  </a:schemeClr>
                </a:gs>
              </a:gsLst>
              <a:lin ang="16200000" scaled="0"/>
            </a:gradFill>
            <a:ln w="9525" cap="flat">
              <a:solidFill>
                <a:srgbClr val="F69240"/>
              </a:solidFill>
              <a:prstDash val="solid"/>
              <a:round/>
            </a:ln>
            <a:effectLst>
              <a:outerShdw sx="100000" sy="100000" kx="0" ky="0" algn="b" rotWithShape="0" blurRad="38100" dist="20000" dir="5400000">
                <a:srgbClr val="000000">
                  <a:alpha val="38000"/>
                </a:srgbClr>
              </a:outerShdw>
            </a:effectLst>
          </p:spPr>
          <p:txBody>
            <a:bodyPr wrap="square" lIns="45719" tIns="45719" rIns="45719" bIns="45719" numCol="1" anchor="ctr">
              <a:noAutofit/>
            </a:bodyPr>
            <a:lstStyle/>
            <a:p>
              <a:pPr algn="ctr">
                <a:defRPr sz="2400"/>
              </a:pPr>
            </a:p>
          </p:txBody>
        </p:sp>
        <p:sp>
          <p:nvSpPr>
            <p:cNvPr id="1630" name="NN"/>
            <p:cNvSpPr txBox="1"/>
            <p:nvPr/>
          </p:nvSpPr>
          <p:spPr>
            <a:xfrm>
              <a:off x="50482" y="145344"/>
              <a:ext cx="864941" cy="39247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sz="2400"/>
              </a:lvl1pPr>
            </a:lstStyle>
            <a:p>
              <a:pPr/>
              <a:r>
                <a:t>NN</a:t>
              </a:r>
            </a:p>
          </p:txBody>
        </p:sp>
      </p:grpSp>
      <p:grpSp>
        <p:nvGrpSpPr>
          <p:cNvPr id="1634" name="矩形 27"/>
          <p:cNvGrpSpPr/>
          <p:nvPr/>
        </p:nvGrpSpPr>
        <p:grpSpPr>
          <a:xfrm>
            <a:off x="4237111" y="4339068"/>
            <a:ext cx="965906" cy="683159"/>
            <a:chOff x="0" y="0"/>
            <a:chExt cx="965904" cy="683158"/>
          </a:xfrm>
        </p:grpSpPr>
        <p:sp>
          <p:nvSpPr>
            <p:cNvPr id="1632" name="Rectangle"/>
            <p:cNvSpPr/>
            <p:nvPr/>
          </p:nvSpPr>
          <p:spPr>
            <a:xfrm>
              <a:off x="0" y="-1"/>
              <a:ext cx="965905" cy="683160"/>
            </a:xfrm>
            <a:prstGeom prst="rect">
              <a:avLst/>
            </a:prstGeom>
            <a:gradFill flip="none" rotWithShape="1">
              <a:gsLst>
                <a:gs pos="0">
                  <a:schemeClr val="accent6">
                    <a:hueOff val="-456778"/>
                    <a:satOff val="8290"/>
                    <a:lumOff val="24503"/>
                  </a:schemeClr>
                </a:gs>
                <a:gs pos="35000">
                  <a:srgbClr val="FFDECF"/>
                </a:gs>
                <a:gs pos="100000">
                  <a:schemeClr val="accent6">
                    <a:hueOff val="-556026"/>
                    <a:satOff val="8290"/>
                    <a:lumOff val="34267"/>
                  </a:schemeClr>
                </a:gs>
              </a:gsLst>
              <a:lin ang="16200000" scaled="0"/>
            </a:gradFill>
            <a:ln w="9525" cap="flat">
              <a:solidFill>
                <a:srgbClr val="F69240"/>
              </a:solidFill>
              <a:prstDash val="solid"/>
              <a:round/>
            </a:ln>
            <a:effectLst>
              <a:outerShdw sx="100000" sy="100000" kx="0" ky="0" algn="b" rotWithShape="0" blurRad="38100" dist="20000" dir="5400000">
                <a:srgbClr val="000000">
                  <a:alpha val="38000"/>
                </a:srgbClr>
              </a:outerShdw>
            </a:effectLst>
          </p:spPr>
          <p:txBody>
            <a:bodyPr wrap="square" lIns="45719" tIns="45719" rIns="45719" bIns="45719" numCol="1" anchor="ctr">
              <a:noAutofit/>
            </a:bodyPr>
            <a:lstStyle/>
            <a:p>
              <a:pPr algn="ctr">
                <a:defRPr sz="2400"/>
              </a:pPr>
            </a:p>
          </p:txBody>
        </p:sp>
        <p:sp>
          <p:nvSpPr>
            <p:cNvPr id="1633" name="NN"/>
            <p:cNvSpPr txBox="1"/>
            <p:nvPr/>
          </p:nvSpPr>
          <p:spPr>
            <a:xfrm>
              <a:off x="50482" y="145344"/>
              <a:ext cx="864941" cy="39247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sz="2400"/>
              </a:lvl1pPr>
            </a:lstStyle>
            <a:p>
              <a:pPr/>
              <a:r>
                <a:t>NN</a:t>
              </a:r>
            </a:p>
          </p:txBody>
        </p:sp>
      </p:grpSp>
      <p:grpSp>
        <p:nvGrpSpPr>
          <p:cNvPr id="1637" name="矩形 28"/>
          <p:cNvGrpSpPr/>
          <p:nvPr/>
        </p:nvGrpSpPr>
        <p:grpSpPr>
          <a:xfrm>
            <a:off x="4237111" y="6694592"/>
            <a:ext cx="965906" cy="683159"/>
            <a:chOff x="0" y="0"/>
            <a:chExt cx="965904" cy="683158"/>
          </a:xfrm>
        </p:grpSpPr>
        <p:sp>
          <p:nvSpPr>
            <p:cNvPr id="1635" name="Rectangle"/>
            <p:cNvSpPr/>
            <p:nvPr/>
          </p:nvSpPr>
          <p:spPr>
            <a:xfrm>
              <a:off x="0" y="-1"/>
              <a:ext cx="965905" cy="683160"/>
            </a:xfrm>
            <a:prstGeom prst="rect">
              <a:avLst/>
            </a:prstGeom>
            <a:gradFill flip="none" rotWithShape="1">
              <a:gsLst>
                <a:gs pos="0">
                  <a:schemeClr val="accent6">
                    <a:hueOff val="-456778"/>
                    <a:satOff val="8290"/>
                    <a:lumOff val="24503"/>
                  </a:schemeClr>
                </a:gs>
                <a:gs pos="35000">
                  <a:srgbClr val="FFDECF"/>
                </a:gs>
                <a:gs pos="100000">
                  <a:schemeClr val="accent6">
                    <a:hueOff val="-556026"/>
                    <a:satOff val="8290"/>
                    <a:lumOff val="34267"/>
                  </a:schemeClr>
                </a:gs>
              </a:gsLst>
              <a:lin ang="16200000" scaled="0"/>
            </a:gradFill>
            <a:ln w="9525" cap="flat">
              <a:solidFill>
                <a:srgbClr val="F69240"/>
              </a:solidFill>
              <a:prstDash val="solid"/>
              <a:round/>
            </a:ln>
            <a:effectLst>
              <a:outerShdw sx="100000" sy="100000" kx="0" ky="0" algn="b" rotWithShape="0" blurRad="38100" dist="20000" dir="5400000">
                <a:srgbClr val="000000">
                  <a:alpha val="38000"/>
                </a:srgbClr>
              </a:outerShdw>
            </a:effectLst>
          </p:spPr>
          <p:txBody>
            <a:bodyPr wrap="square" lIns="45719" tIns="45719" rIns="45719" bIns="45719" numCol="1" anchor="ctr">
              <a:noAutofit/>
            </a:bodyPr>
            <a:lstStyle/>
            <a:p>
              <a:pPr algn="ctr">
                <a:defRPr sz="2400"/>
              </a:pPr>
            </a:p>
          </p:txBody>
        </p:sp>
        <p:sp>
          <p:nvSpPr>
            <p:cNvPr id="1636" name="NN"/>
            <p:cNvSpPr txBox="1"/>
            <p:nvPr/>
          </p:nvSpPr>
          <p:spPr>
            <a:xfrm>
              <a:off x="50482" y="145344"/>
              <a:ext cx="864941" cy="39247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sz="2400"/>
              </a:lvl1pPr>
            </a:lstStyle>
            <a:p>
              <a:pPr/>
              <a:r>
                <a:t>NN</a:t>
              </a:r>
            </a:p>
          </p:txBody>
        </p:sp>
      </p:grpSp>
      <p:sp>
        <p:nvSpPr>
          <p:cNvPr id="1638" name="文字方塊 29"/>
          <p:cNvSpPr txBox="1"/>
          <p:nvPr/>
        </p:nvSpPr>
        <p:spPr>
          <a:xfrm rot="5400000">
            <a:off x="3379689" y="6069519"/>
            <a:ext cx="737236" cy="44475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sz="2800"/>
            </a:lvl1pPr>
          </a:lstStyle>
          <a:p>
            <a:pPr/>
            <a:r>
              <a:t>……</a:t>
            </a:r>
          </a:p>
        </p:txBody>
      </p:sp>
      <p:sp>
        <p:nvSpPr>
          <p:cNvPr id="1639" name="文字方塊 30"/>
          <p:cNvSpPr txBox="1"/>
          <p:nvPr/>
        </p:nvSpPr>
        <p:spPr>
          <a:xfrm rot="5400000">
            <a:off x="4452954" y="6057876"/>
            <a:ext cx="737236" cy="44475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sz="2800"/>
            </a:lvl1pPr>
          </a:lstStyle>
          <a:p>
            <a:pPr/>
            <a:r>
              <a:t>……</a:t>
            </a:r>
          </a:p>
        </p:txBody>
      </p:sp>
      <p:sp>
        <p:nvSpPr>
          <p:cNvPr id="1640" name="直線單箭頭接點 31"/>
          <p:cNvSpPr/>
          <p:nvPr/>
        </p:nvSpPr>
        <p:spPr>
          <a:xfrm>
            <a:off x="3805728" y="3734813"/>
            <a:ext cx="417096" cy="1"/>
          </a:xfrm>
          <a:prstGeom prst="line">
            <a:avLst/>
          </a:prstGeom>
          <a:ln w="38100">
            <a:solidFill>
              <a:srgbClr val="000000"/>
            </a:solidFill>
            <a:tailEnd type="triangle"/>
          </a:ln>
        </p:spPr>
        <p:txBody>
          <a:bodyPr lIns="45719" rIns="45719"/>
          <a:lstStyle/>
          <a:p>
            <a:pPr/>
          </a:p>
        </p:txBody>
      </p:sp>
      <p:sp>
        <p:nvSpPr>
          <p:cNvPr id="1641" name="直線單箭頭接點 32"/>
          <p:cNvSpPr/>
          <p:nvPr/>
        </p:nvSpPr>
        <p:spPr>
          <a:xfrm>
            <a:off x="3802767" y="4681918"/>
            <a:ext cx="417096" cy="1"/>
          </a:xfrm>
          <a:prstGeom prst="line">
            <a:avLst/>
          </a:prstGeom>
          <a:ln w="38100">
            <a:solidFill>
              <a:srgbClr val="000000"/>
            </a:solidFill>
            <a:tailEnd type="triangle"/>
          </a:ln>
        </p:spPr>
        <p:txBody>
          <a:bodyPr lIns="45719" rIns="45719"/>
          <a:lstStyle/>
          <a:p>
            <a:pPr/>
          </a:p>
        </p:txBody>
      </p:sp>
      <p:sp>
        <p:nvSpPr>
          <p:cNvPr id="1642" name="直線單箭頭接點 33"/>
          <p:cNvSpPr/>
          <p:nvPr/>
        </p:nvSpPr>
        <p:spPr>
          <a:xfrm>
            <a:off x="3802767" y="7037440"/>
            <a:ext cx="417096" cy="1"/>
          </a:xfrm>
          <a:prstGeom prst="line">
            <a:avLst/>
          </a:prstGeom>
          <a:ln w="38100">
            <a:solidFill>
              <a:srgbClr val="000000"/>
            </a:solidFill>
            <a:tailEnd type="triangle"/>
          </a:ln>
        </p:spPr>
        <p:txBody>
          <a:bodyPr lIns="45719" rIns="45719"/>
          <a:lstStyle/>
          <a:p>
            <a:pPr/>
          </a:p>
        </p:txBody>
      </p:sp>
      <p:sp>
        <p:nvSpPr>
          <p:cNvPr id="1643" name="直線單箭頭接點 34"/>
          <p:cNvSpPr/>
          <p:nvPr/>
        </p:nvSpPr>
        <p:spPr>
          <a:xfrm>
            <a:off x="5205977" y="3729606"/>
            <a:ext cx="417096" cy="1"/>
          </a:xfrm>
          <a:prstGeom prst="line">
            <a:avLst/>
          </a:prstGeom>
          <a:ln w="38100">
            <a:solidFill>
              <a:srgbClr val="000000"/>
            </a:solidFill>
            <a:tailEnd type="triangle"/>
          </a:ln>
        </p:spPr>
        <p:txBody>
          <a:bodyPr lIns="45719" rIns="45719"/>
          <a:lstStyle/>
          <a:p>
            <a:pPr/>
          </a:p>
        </p:txBody>
      </p:sp>
      <p:sp>
        <p:nvSpPr>
          <p:cNvPr id="1644" name="直線單箭頭接點 35"/>
          <p:cNvSpPr/>
          <p:nvPr/>
        </p:nvSpPr>
        <p:spPr>
          <a:xfrm>
            <a:off x="5203016" y="4676711"/>
            <a:ext cx="417096" cy="1"/>
          </a:xfrm>
          <a:prstGeom prst="line">
            <a:avLst/>
          </a:prstGeom>
          <a:ln w="38100">
            <a:solidFill>
              <a:srgbClr val="000000"/>
            </a:solidFill>
            <a:tailEnd type="triangle"/>
          </a:ln>
        </p:spPr>
        <p:txBody>
          <a:bodyPr lIns="45719" rIns="45719"/>
          <a:lstStyle/>
          <a:p>
            <a:pPr/>
          </a:p>
        </p:txBody>
      </p:sp>
      <p:sp>
        <p:nvSpPr>
          <p:cNvPr id="1645" name="直線單箭頭接點 36"/>
          <p:cNvSpPr/>
          <p:nvPr/>
        </p:nvSpPr>
        <p:spPr>
          <a:xfrm>
            <a:off x="5203016" y="7032233"/>
            <a:ext cx="417096" cy="1"/>
          </a:xfrm>
          <a:prstGeom prst="line">
            <a:avLst/>
          </a:prstGeom>
          <a:ln w="38100">
            <a:solidFill>
              <a:srgbClr val="000000"/>
            </a:solidFill>
            <a:tailEnd type="triangle"/>
          </a:ln>
        </p:spPr>
        <p:txBody>
          <a:bodyPr lIns="45719" rIns="45719"/>
          <a:lstStyle/>
          <a:p>
            <a:pPr/>
          </a:p>
        </p:txBody>
      </p:sp>
      <p:grpSp>
        <p:nvGrpSpPr>
          <p:cNvPr id="1648" name="群組 37"/>
          <p:cNvGrpSpPr/>
          <p:nvPr/>
        </p:nvGrpSpPr>
        <p:grpSpPr>
          <a:xfrm>
            <a:off x="5654347" y="3397787"/>
            <a:ext cx="1997534" cy="671514"/>
            <a:chOff x="0" y="0"/>
            <a:chExt cx="1997533" cy="671512"/>
          </a:xfrm>
        </p:grpSpPr>
        <p:sp>
          <p:nvSpPr>
            <p:cNvPr id="1646" name="矩形 38"/>
            <p:cNvSpPr/>
            <p:nvPr/>
          </p:nvSpPr>
          <p:spPr>
            <a:xfrm>
              <a:off x="0" y="0"/>
              <a:ext cx="417026" cy="671513"/>
            </a:xfrm>
            <a:prstGeom prst="rect">
              <a:avLst/>
            </a:prstGeom>
            <a:gradFill flip="none" rotWithShape="1">
              <a:gsLst>
                <a:gs pos="0">
                  <a:schemeClr val="accent4">
                    <a:hueOff val="-206663"/>
                    <a:satOff val="29896"/>
                    <a:lumOff val="29240"/>
                  </a:schemeClr>
                </a:gs>
                <a:gs pos="35000">
                  <a:srgbClr val="D8C9EE"/>
                </a:gs>
                <a:gs pos="100000">
                  <a:schemeClr val="accent4">
                    <a:hueOff val="-242556"/>
                    <a:satOff val="32941"/>
                    <a:lumOff val="43328"/>
                  </a:schemeClr>
                </a:gs>
              </a:gsLst>
              <a:lin ang="16200000" scaled="0"/>
            </a:gradFill>
            <a:ln w="9525" cap="flat">
              <a:solidFill>
                <a:srgbClr val="7D60A0"/>
              </a:solidFill>
              <a:prstDash val="solid"/>
              <a:round/>
            </a:ln>
            <a:effectLst>
              <a:outerShdw sx="100000" sy="100000" kx="0" ky="0" algn="b" rotWithShape="0" blurRad="38100" dist="20000" dir="5400000">
                <a:srgbClr val="000000">
                  <a:alpha val="38000"/>
                </a:srgbClr>
              </a:outerShdw>
            </a:effectLst>
          </p:spPr>
          <p:txBody>
            <a:bodyPr wrap="square" lIns="45719" tIns="45719" rIns="45719" bIns="45719" numCol="1" anchor="ctr">
              <a:noAutofit/>
            </a:bodyPr>
            <a:lstStyle/>
            <a:p>
              <a:pPr algn="ctr">
                <a:defRPr baseline="30000" sz="2400"/>
              </a:pPr>
            </a:p>
          </p:txBody>
        </p:sp>
        <p:sp>
          <p:nvSpPr>
            <p:cNvPr id="1647" name="矩形 39"/>
            <p:cNvSpPr txBox="1"/>
            <p:nvPr/>
          </p:nvSpPr>
          <p:spPr>
            <a:xfrm>
              <a:off x="1652440" y="104922"/>
              <a:ext cx="345094" cy="39247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p>
              <a:pPr algn="ctr">
                <a:defRPr sz="2400"/>
              </a:pPr>
              <a:r>
                <a:t>y</a:t>
              </a:r>
              <a:r>
                <a:rPr baseline="30000"/>
                <a:t>1</a:t>
              </a:r>
            </a:p>
          </p:txBody>
        </p:sp>
      </p:grpSp>
      <p:grpSp>
        <p:nvGrpSpPr>
          <p:cNvPr id="1651" name="群組 40"/>
          <p:cNvGrpSpPr/>
          <p:nvPr/>
        </p:nvGrpSpPr>
        <p:grpSpPr>
          <a:xfrm>
            <a:off x="5654347" y="4344892"/>
            <a:ext cx="1989704" cy="671514"/>
            <a:chOff x="0" y="0"/>
            <a:chExt cx="1989703" cy="671512"/>
          </a:xfrm>
        </p:grpSpPr>
        <p:sp>
          <p:nvSpPr>
            <p:cNvPr id="1649" name="矩形 41"/>
            <p:cNvSpPr/>
            <p:nvPr/>
          </p:nvSpPr>
          <p:spPr>
            <a:xfrm>
              <a:off x="0" y="0"/>
              <a:ext cx="417026" cy="671513"/>
            </a:xfrm>
            <a:prstGeom prst="rect">
              <a:avLst/>
            </a:prstGeom>
            <a:gradFill flip="none" rotWithShape="1">
              <a:gsLst>
                <a:gs pos="0">
                  <a:schemeClr val="accent4">
                    <a:hueOff val="-206663"/>
                    <a:satOff val="29896"/>
                    <a:lumOff val="29240"/>
                  </a:schemeClr>
                </a:gs>
                <a:gs pos="35000">
                  <a:srgbClr val="D8C9EE"/>
                </a:gs>
                <a:gs pos="100000">
                  <a:schemeClr val="accent4">
                    <a:hueOff val="-242556"/>
                    <a:satOff val="32941"/>
                    <a:lumOff val="43328"/>
                  </a:schemeClr>
                </a:gs>
              </a:gsLst>
              <a:lin ang="16200000" scaled="0"/>
            </a:gradFill>
            <a:ln w="9525" cap="flat">
              <a:solidFill>
                <a:srgbClr val="7D60A0"/>
              </a:solidFill>
              <a:prstDash val="solid"/>
              <a:round/>
            </a:ln>
            <a:effectLst>
              <a:outerShdw sx="100000" sy="100000" kx="0" ky="0" algn="b" rotWithShape="0" blurRad="38100" dist="20000" dir="5400000">
                <a:srgbClr val="000000">
                  <a:alpha val="38000"/>
                </a:srgbClr>
              </a:outerShdw>
            </a:effectLst>
          </p:spPr>
          <p:txBody>
            <a:bodyPr wrap="square" lIns="45719" tIns="45719" rIns="45719" bIns="45719" numCol="1" anchor="ctr">
              <a:noAutofit/>
            </a:bodyPr>
            <a:lstStyle/>
            <a:p>
              <a:pPr algn="ctr">
                <a:defRPr baseline="30000" sz="2400"/>
              </a:pPr>
            </a:p>
          </p:txBody>
        </p:sp>
        <p:sp>
          <p:nvSpPr>
            <p:cNvPr id="1650" name="矩形 42"/>
            <p:cNvSpPr txBox="1"/>
            <p:nvPr/>
          </p:nvSpPr>
          <p:spPr>
            <a:xfrm>
              <a:off x="1652821" y="87753"/>
              <a:ext cx="336883" cy="39247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algn="ctr">
                <a:defRPr sz="2400"/>
              </a:pPr>
              <a:r>
                <a:t>y</a:t>
              </a:r>
              <a:r>
                <a:rPr baseline="30000"/>
                <a:t>2</a:t>
              </a:r>
            </a:p>
          </p:txBody>
        </p:sp>
      </p:grpSp>
      <p:grpSp>
        <p:nvGrpSpPr>
          <p:cNvPr id="1654" name="群組 43"/>
          <p:cNvGrpSpPr/>
          <p:nvPr/>
        </p:nvGrpSpPr>
        <p:grpSpPr>
          <a:xfrm>
            <a:off x="5654347" y="6706237"/>
            <a:ext cx="2015102" cy="671514"/>
            <a:chOff x="0" y="0"/>
            <a:chExt cx="2015101" cy="671512"/>
          </a:xfrm>
        </p:grpSpPr>
        <p:sp>
          <p:nvSpPr>
            <p:cNvPr id="1652" name="矩形 44"/>
            <p:cNvSpPr/>
            <p:nvPr/>
          </p:nvSpPr>
          <p:spPr>
            <a:xfrm>
              <a:off x="0" y="0"/>
              <a:ext cx="417026" cy="671513"/>
            </a:xfrm>
            <a:prstGeom prst="rect">
              <a:avLst/>
            </a:prstGeom>
            <a:gradFill flip="none" rotWithShape="1">
              <a:gsLst>
                <a:gs pos="0">
                  <a:schemeClr val="accent4">
                    <a:hueOff val="-206663"/>
                    <a:satOff val="29896"/>
                    <a:lumOff val="29240"/>
                  </a:schemeClr>
                </a:gs>
                <a:gs pos="35000">
                  <a:srgbClr val="D8C9EE"/>
                </a:gs>
                <a:gs pos="100000">
                  <a:schemeClr val="accent4">
                    <a:hueOff val="-242556"/>
                    <a:satOff val="32941"/>
                    <a:lumOff val="43328"/>
                  </a:schemeClr>
                </a:gs>
              </a:gsLst>
              <a:lin ang="16200000" scaled="0"/>
            </a:gradFill>
            <a:ln w="9525" cap="flat">
              <a:solidFill>
                <a:srgbClr val="7D60A0"/>
              </a:solidFill>
              <a:prstDash val="solid"/>
              <a:round/>
            </a:ln>
            <a:effectLst>
              <a:outerShdw sx="100000" sy="100000" kx="0" ky="0" algn="b" rotWithShape="0" blurRad="38100" dist="20000" dir="5400000">
                <a:srgbClr val="000000">
                  <a:alpha val="38000"/>
                </a:srgbClr>
              </a:outerShdw>
            </a:effectLst>
          </p:spPr>
          <p:txBody>
            <a:bodyPr wrap="square" lIns="45719" tIns="45719" rIns="45719" bIns="45719" numCol="1" anchor="ctr">
              <a:noAutofit/>
            </a:bodyPr>
            <a:lstStyle/>
            <a:p>
              <a:pPr algn="ctr">
                <a:defRPr baseline="30000" sz="2400"/>
              </a:pPr>
            </a:p>
          </p:txBody>
        </p:sp>
        <p:sp>
          <p:nvSpPr>
            <p:cNvPr id="1653" name="矩形 45"/>
            <p:cNvSpPr txBox="1"/>
            <p:nvPr/>
          </p:nvSpPr>
          <p:spPr>
            <a:xfrm>
              <a:off x="1641830" y="60282"/>
              <a:ext cx="373272" cy="39247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p>
              <a:pPr algn="ctr">
                <a:defRPr sz="2400"/>
              </a:pPr>
              <a:r>
                <a:t>y</a:t>
              </a:r>
              <a:r>
                <a:rPr baseline="30000"/>
                <a:t>N</a:t>
              </a:r>
            </a:p>
          </p:txBody>
        </p:sp>
      </p:grpSp>
      <p:sp>
        <p:nvSpPr>
          <p:cNvPr id="1655" name="文字方塊 49"/>
          <p:cNvSpPr txBox="1"/>
          <p:nvPr/>
        </p:nvSpPr>
        <p:spPr>
          <a:xfrm>
            <a:off x="5757422" y="3571390"/>
            <a:ext cx="236447" cy="396308"/>
          </a:xfrm>
          <a:prstGeom prst="rect">
            <a:avLst/>
          </a:prstGeom>
          <a:ln w="12700">
            <a:miter lim="400000"/>
          </a:ln>
        </p:spPr>
        <p:txBody>
          <a:bodyPr wrap="none" lIns="0" tIns="0" rIns="0" bIns="0">
            <a:spAutoFit/>
          </a:bodyPr>
          <a:lstStyle/>
          <a:p>
            <a:pPr defTabSz="914400" latinLnBrk="1">
              <a:defRPr sz="1800"/>
            </a:pPr>
            <a14:m>
              <m:oMathPara>
                <m:oMathParaPr>
                  <m:jc m:val="centerGroup"/>
                </m:oMathParaPr>
                <m:oMath>
                  <m:sSup>
                    <m:e>
                      <m:limUpp>
                        <m:e>
                          <m:r>
                            <a:rPr xmlns:a="http://schemas.openxmlformats.org/drawingml/2006/main" sz="2400" i="1">
                              <a:solidFill>
                                <a:srgbClr val="000000"/>
                              </a:solidFill>
                              <a:latin typeface="Cambria Math" panose="02040503050406030204" pitchFamily="18" charset="0"/>
                            </a:rPr>
                            <m:t>𝑦</m:t>
                          </m:r>
                        </m:e>
                        <m:lim>
                          <m:r>
                            <m:rPr>
                              <m:sty m:val="p"/>
                            </m:rPr>
                            <a:rPr xmlns:a="http://schemas.openxmlformats.org/drawingml/2006/main" sz="2400" i="1">
                              <a:solidFill>
                                <a:srgbClr val="000000"/>
                              </a:solidFill>
                              <a:latin typeface="Cambria Math" panose="02040503050406030204" pitchFamily="18" charset="0"/>
                            </a:rPr>
                            <m:t>^</m:t>
                          </m:r>
                        </m:lim>
                      </m:limUpp>
                    </m:e>
                    <m:sup>
                      <m:r>
                        <a:rPr xmlns:a="http://schemas.openxmlformats.org/drawingml/2006/main" sz="2400" i="1">
                          <a:solidFill>
                            <a:srgbClr val="000000"/>
                          </a:solidFill>
                          <a:latin typeface="Cambria Math" panose="02040503050406030204" pitchFamily="18" charset="0"/>
                        </a:rPr>
                        <m:t>1</m:t>
                      </m:r>
                    </m:sup>
                  </m:sSup>
                </m:oMath>
              </m:oMathPara>
            </a14:m>
            <a:endParaRPr sz="2400"/>
          </a:p>
        </p:txBody>
      </p:sp>
      <p:sp>
        <p:nvSpPr>
          <p:cNvPr id="1656" name="文字方塊 50"/>
          <p:cNvSpPr txBox="1"/>
          <p:nvPr/>
        </p:nvSpPr>
        <p:spPr>
          <a:xfrm>
            <a:off x="5762508" y="4506900"/>
            <a:ext cx="253759" cy="396308"/>
          </a:xfrm>
          <a:prstGeom prst="rect">
            <a:avLst/>
          </a:prstGeom>
          <a:ln w="12700">
            <a:miter lim="400000"/>
          </a:ln>
        </p:spPr>
        <p:txBody>
          <a:bodyPr wrap="none" lIns="0" tIns="0" rIns="0" bIns="0">
            <a:spAutoFit/>
          </a:bodyPr>
          <a:lstStyle/>
          <a:p>
            <a:pPr defTabSz="914400" latinLnBrk="1">
              <a:defRPr sz="1800"/>
            </a:pPr>
            <a14:m>
              <m:oMathPara>
                <m:oMathParaPr>
                  <m:jc m:val="centerGroup"/>
                </m:oMathParaPr>
                <m:oMath>
                  <m:sSup>
                    <m:e>
                      <m:limUpp>
                        <m:e>
                          <m:r>
                            <a:rPr xmlns:a="http://schemas.openxmlformats.org/drawingml/2006/main" sz="2400" i="1">
                              <a:solidFill>
                                <a:srgbClr val="000000"/>
                              </a:solidFill>
                              <a:latin typeface="Cambria Math" panose="02040503050406030204" pitchFamily="18" charset="0"/>
                            </a:rPr>
                            <m:t>𝑦</m:t>
                          </m:r>
                        </m:e>
                        <m:lim>
                          <m:r>
                            <m:rPr>
                              <m:sty m:val="p"/>
                            </m:rPr>
                            <a:rPr xmlns:a="http://schemas.openxmlformats.org/drawingml/2006/main" sz="2400" i="1">
                              <a:solidFill>
                                <a:srgbClr val="000000"/>
                              </a:solidFill>
                              <a:latin typeface="Cambria Math" panose="02040503050406030204" pitchFamily="18" charset="0"/>
                            </a:rPr>
                            <m:t>^</m:t>
                          </m:r>
                        </m:lim>
                      </m:limUpp>
                    </m:e>
                    <m:sup>
                      <m:r>
                        <a:rPr xmlns:a="http://schemas.openxmlformats.org/drawingml/2006/main" sz="2400" i="1">
                          <a:solidFill>
                            <a:srgbClr val="000000"/>
                          </a:solidFill>
                          <a:latin typeface="Cambria Math" panose="02040503050406030204" pitchFamily="18" charset="0"/>
                        </a:rPr>
                        <m:t>2</m:t>
                      </m:r>
                    </m:sup>
                  </m:sSup>
                </m:oMath>
              </m:oMathPara>
            </a14:m>
            <a:endParaRPr sz="2400"/>
          </a:p>
        </p:txBody>
      </p:sp>
      <p:sp>
        <p:nvSpPr>
          <p:cNvPr id="1657" name="文字方塊 51"/>
          <p:cNvSpPr txBox="1"/>
          <p:nvPr/>
        </p:nvSpPr>
        <p:spPr>
          <a:xfrm>
            <a:off x="5714542" y="6903493"/>
            <a:ext cx="346165" cy="391331"/>
          </a:xfrm>
          <a:prstGeom prst="rect">
            <a:avLst/>
          </a:prstGeom>
          <a:ln w="12700">
            <a:miter lim="400000"/>
          </a:ln>
        </p:spPr>
        <p:txBody>
          <a:bodyPr wrap="none" lIns="0" tIns="0" rIns="0" bIns="0">
            <a:spAutoFit/>
          </a:bodyPr>
          <a:lstStyle/>
          <a:p>
            <a:pPr defTabSz="914400" latinLnBrk="1">
              <a:defRPr sz="1800"/>
            </a:pPr>
            <a14:m>
              <m:oMathPara>
                <m:oMathParaPr>
                  <m:jc m:val="centerGroup"/>
                </m:oMathParaPr>
                <m:oMath>
                  <m:sSup>
                    <m:e>
                      <m:limUpp>
                        <m:e>
                          <m:r>
                            <a:rPr xmlns:a="http://schemas.openxmlformats.org/drawingml/2006/main" sz="2400" i="1">
                              <a:solidFill>
                                <a:srgbClr val="000000"/>
                              </a:solidFill>
                              <a:latin typeface="Cambria Math" panose="02040503050406030204" pitchFamily="18" charset="0"/>
                            </a:rPr>
                            <m:t>𝑦</m:t>
                          </m:r>
                        </m:e>
                        <m:lim>
                          <m:r>
                            <m:rPr>
                              <m:sty m:val="p"/>
                            </m:rPr>
                            <a:rPr xmlns:a="http://schemas.openxmlformats.org/drawingml/2006/main" sz="2400" i="1">
                              <a:solidFill>
                                <a:srgbClr val="000000"/>
                              </a:solidFill>
                              <a:latin typeface="Cambria Math" panose="02040503050406030204" pitchFamily="18" charset="0"/>
                            </a:rPr>
                            <m:t>^</m:t>
                          </m:r>
                        </m:lim>
                      </m:limUpp>
                    </m:e>
                    <m:sup>
                      <m:r>
                        <a:rPr xmlns:a="http://schemas.openxmlformats.org/drawingml/2006/main" sz="2400" i="1">
                          <a:solidFill>
                            <a:srgbClr val="000000"/>
                          </a:solidFill>
                          <a:latin typeface="Cambria Math" panose="02040503050406030204" pitchFamily="18" charset="0"/>
                        </a:rPr>
                        <m:t>𝑁</m:t>
                      </m:r>
                    </m:sup>
                  </m:sSup>
                </m:oMath>
              </m:oMathPara>
            </a14:m>
            <a:endParaRPr sz="2400"/>
          </a:p>
        </p:txBody>
      </p:sp>
      <p:sp>
        <p:nvSpPr>
          <p:cNvPr id="1658" name="左-右雙向箭號 52"/>
          <p:cNvSpPr/>
          <p:nvPr/>
        </p:nvSpPr>
        <p:spPr>
          <a:xfrm>
            <a:off x="6370766" y="3689761"/>
            <a:ext cx="602651" cy="181046"/>
          </a:xfrm>
          <a:prstGeom prst="leftRightArrow">
            <a:avLst>
              <a:gd name="adj1" fmla="val 50000"/>
              <a:gd name="adj2" fmla="val 50000"/>
            </a:avLst>
          </a:prstGeom>
          <a:solidFill>
            <a:srgbClr val="000000"/>
          </a:solidFill>
          <a:ln w="25400">
            <a:solidFill>
              <a:srgbClr val="000000"/>
            </a:solidFill>
          </a:ln>
        </p:spPr>
        <p:txBody>
          <a:bodyPr lIns="45719" rIns="45719" anchor="ctr"/>
          <a:lstStyle/>
          <a:p>
            <a:pPr algn="ctr">
              <a:defRPr>
                <a:solidFill>
                  <a:srgbClr val="FFFFFF"/>
                </a:solidFill>
              </a:defRPr>
            </a:pPr>
          </a:p>
        </p:txBody>
      </p:sp>
      <p:sp>
        <p:nvSpPr>
          <p:cNvPr id="1659" name="左-右雙向箭號 53"/>
          <p:cNvSpPr/>
          <p:nvPr/>
        </p:nvSpPr>
        <p:spPr>
          <a:xfrm>
            <a:off x="6370766" y="4610461"/>
            <a:ext cx="602651" cy="181046"/>
          </a:xfrm>
          <a:prstGeom prst="leftRightArrow">
            <a:avLst>
              <a:gd name="adj1" fmla="val 50000"/>
              <a:gd name="adj2" fmla="val 50000"/>
            </a:avLst>
          </a:prstGeom>
          <a:solidFill>
            <a:srgbClr val="000000"/>
          </a:solidFill>
          <a:ln w="25400">
            <a:solidFill>
              <a:srgbClr val="000000"/>
            </a:solidFill>
          </a:ln>
        </p:spPr>
        <p:txBody>
          <a:bodyPr lIns="45719" rIns="45719" anchor="ctr"/>
          <a:lstStyle/>
          <a:p>
            <a:pPr algn="ctr">
              <a:defRPr>
                <a:solidFill>
                  <a:srgbClr val="FFFFFF"/>
                </a:solidFill>
              </a:defRPr>
            </a:pPr>
          </a:p>
        </p:txBody>
      </p:sp>
      <p:sp>
        <p:nvSpPr>
          <p:cNvPr id="1660" name="左-右雙向箭號 54"/>
          <p:cNvSpPr/>
          <p:nvPr/>
        </p:nvSpPr>
        <p:spPr>
          <a:xfrm>
            <a:off x="6442774" y="6951468"/>
            <a:ext cx="602651" cy="181046"/>
          </a:xfrm>
          <a:prstGeom prst="leftRightArrow">
            <a:avLst>
              <a:gd name="adj1" fmla="val 50000"/>
              <a:gd name="adj2" fmla="val 50000"/>
            </a:avLst>
          </a:prstGeom>
          <a:solidFill>
            <a:srgbClr val="000000"/>
          </a:solidFill>
          <a:ln w="25400">
            <a:solidFill>
              <a:srgbClr val="000000"/>
            </a:solidFill>
          </a:ln>
        </p:spPr>
        <p:txBody>
          <a:bodyPr lIns="45719" rIns="45719" anchor="ctr"/>
          <a:lstStyle/>
          <a:p>
            <a:pPr algn="ctr">
              <a:defRPr>
                <a:solidFill>
                  <a:srgbClr val="FFFFFF"/>
                </a:solidFill>
              </a:defRPr>
            </a:pPr>
          </a:p>
        </p:txBody>
      </p:sp>
      <p:sp>
        <p:nvSpPr>
          <p:cNvPr id="1661" name="文字方塊 55"/>
          <p:cNvSpPr txBox="1"/>
          <p:nvPr/>
        </p:nvSpPr>
        <p:spPr>
          <a:xfrm>
            <a:off x="6344049" y="3229547"/>
            <a:ext cx="715016" cy="285598"/>
          </a:xfrm>
          <a:prstGeom prst="rect">
            <a:avLst/>
          </a:prstGeom>
          <a:ln w="12700">
            <a:miter lim="400000"/>
          </a:ln>
        </p:spPr>
        <p:txBody>
          <a:bodyPr wrap="none" lIns="0" tIns="0" rIns="0" bIns="0">
            <a:spAutoFit/>
          </a:bodyPr>
          <a:lstStyle/>
          <a:p>
            <a:pPr defTabSz="914400" latinLnBrk="1">
              <a:defRPr sz="1800"/>
            </a:pPr>
            <a14:m>
              <m:oMathPara>
                <m:oMathParaPr>
                  <m:jc m:val="centerGroup"/>
                </m:oMathParaPr>
                <m:oMath>
                  <m:sSub>
                    <m:e>
                      <m:r>
                        <a:rPr xmlns:a="http://schemas.openxmlformats.org/drawingml/2006/main" sz="2400" i="1">
                          <a:solidFill>
                            <a:srgbClr val="000000"/>
                          </a:solidFill>
                          <a:latin typeface="Cambria Math" panose="02040503050406030204" pitchFamily="18" charset="0"/>
                        </a:rPr>
                        <m:t>ℒ</m:t>
                      </m:r>
                    </m:e>
                    <m:sub>
                      <m:r>
                        <a:rPr xmlns:a="http://schemas.openxmlformats.org/drawingml/2006/main" sz="2400" i="1">
                          <a:solidFill>
                            <a:srgbClr val="000000"/>
                          </a:solidFill>
                          <a:latin typeface="Cambria Math" panose="02040503050406030204" pitchFamily="18" charset="0"/>
                        </a:rPr>
                        <m:t>1</m:t>
                      </m:r>
                    </m:sub>
                  </m:sSub>
                  <m:d>
                    <m:dPr>
                      <m:ctrlPr>
                        <a:rPr xmlns:a="http://schemas.openxmlformats.org/drawingml/2006/main" sz="2400" i="1">
                          <a:solidFill>
                            <a:srgbClr val="000000"/>
                          </a:solidFill>
                          <a:latin typeface="Cambria Math" panose="02040503050406030204" pitchFamily="18" charset="0"/>
                        </a:rPr>
                      </m:ctrlPr>
                    </m:dPr>
                    <m:e>
                      <m:r>
                        <a:rPr xmlns:a="http://schemas.openxmlformats.org/drawingml/2006/main" sz="2400" i="1">
                          <a:solidFill>
                            <a:srgbClr val="000000"/>
                          </a:solidFill>
                          <a:latin typeface="Cambria Math" panose="02040503050406030204" pitchFamily="18" charset="0"/>
                        </a:rPr>
                        <m:t>𝜃</m:t>
                      </m:r>
                    </m:e>
                  </m:d>
                </m:oMath>
              </m:oMathPara>
            </a14:m>
            <a:endParaRPr sz="2400"/>
          </a:p>
        </p:txBody>
      </p:sp>
      <p:sp>
        <p:nvSpPr>
          <p:cNvPr id="1662" name="文字方塊 58"/>
          <p:cNvSpPr txBox="1"/>
          <p:nvPr/>
        </p:nvSpPr>
        <p:spPr>
          <a:xfrm rot="5400000">
            <a:off x="5541223" y="6106040"/>
            <a:ext cx="737236" cy="44475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sz="2800"/>
            </a:lvl1pPr>
          </a:lstStyle>
          <a:p>
            <a:pPr/>
            <a:r>
              <a:t>……</a:t>
            </a:r>
          </a:p>
        </p:txBody>
      </p:sp>
      <p:sp>
        <p:nvSpPr>
          <p:cNvPr id="1663" name="文字方塊 59"/>
          <p:cNvSpPr txBox="1"/>
          <p:nvPr/>
        </p:nvSpPr>
        <p:spPr>
          <a:xfrm rot="5400000">
            <a:off x="7246514" y="6093132"/>
            <a:ext cx="737236" cy="44475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sz="2800"/>
            </a:lvl1pPr>
          </a:lstStyle>
          <a:p>
            <a:pPr/>
            <a:r>
              <a:t>……</a:t>
            </a:r>
          </a:p>
        </p:txBody>
      </p:sp>
      <p:grpSp>
        <p:nvGrpSpPr>
          <p:cNvPr id="1666" name="群組 63"/>
          <p:cNvGrpSpPr/>
          <p:nvPr/>
        </p:nvGrpSpPr>
        <p:grpSpPr>
          <a:xfrm>
            <a:off x="3475420" y="5251867"/>
            <a:ext cx="339140" cy="671513"/>
            <a:chOff x="0" y="0"/>
            <a:chExt cx="339139" cy="671512"/>
          </a:xfrm>
        </p:grpSpPr>
        <p:sp>
          <p:nvSpPr>
            <p:cNvPr id="1664" name="矩形 64"/>
            <p:cNvSpPr/>
            <p:nvPr/>
          </p:nvSpPr>
          <p:spPr>
            <a:xfrm>
              <a:off x="5262" y="0"/>
              <a:ext cx="271464" cy="671513"/>
            </a:xfrm>
            <a:prstGeom prst="rect">
              <a:avLst/>
            </a:prstGeom>
            <a:gradFill flip="none" rotWithShape="1">
              <a:gsLst>
                <a:gs pos="0">
                  <a:schemeClr val="accent1">
                    <a:hueOff val="357503"/>
                    <a:satOff val="54545"/>
                    <a:lumOff val="29273"/>
                  </a:schemeClr>
                </a:gs>
                <a:gs pos="35000">
                  <a:srgbClr val="BDD4FF"/>
                </a:gs>
                <a:gs pos="100000">
                  <a:schemeClr val="accent1">
                    <a:hueOff val="418253"/>
                    <a:satOff val="54545"/>
                    <a:lumOff val="42493"/>
                  </a:schemeClr>
                </a:gs>
              </a:gsLst>
              <a:lin ang="16200000" scaled="0"/>
            </a:gradFill>
            <a:ln w="9525" cap="flat">
              <a:solidFill>
                <a:srgbClr val="4A7EBB"/>
              </a:solidFill>
              <a:prstDash val="solid"/>
              <a:round/>
            </a:ln>
            <a:effectLst>
              <a:outerShdw sx="100000" sy="100000" kx="0" ky="0" algn="b" rotWithShape="0" blurRad="38100" dist="20000" dir="5400000">
                <a:srgbClr val="000000">
                  <a:alpha val="38000"/>
                </a:srgbClr>
              </a:outerShdw>
            </a:effectLst>
          </p:spPr>
          <p:txBody>
            <a:bodyPr wrap="square" lIns="45719" tIns="45719" rIns="45719" bIns="45719" numCol="1" anchor="ctr">
              <a:noAutofit/>
            </a:bodyPr>
            <a:lstStyle/>
            <a:p>
              <a:pPr algn="ctr">
                <a:defRPr baseline="30000" sz="2400"/>
              </a:pPr>
            </a:p>
          </p:txBody>
        </p:sp>
        <p:sp>
          <p:nvSpPr>
            <p:cNvPr id="1665" name="矩形 65"/>
            <p:cNvSpPr txBox="1"/>
            <p:nvPr/>
          </p:nvSpPr>
          <p:spPr>
            <a:xfrm>
              <a:off x="0" y="104922"/>
              <a:ext cx="339140" cy="39247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p>
              <a:pPr algn="ctr">
                <a:defRPr sz="2400"/>
              </a:pPr>
              <a:r>
                <a:t>x</a:t>
              </a:r>
              <a:r>
                <a:rPr baseline="30000"/>
                <a:t>3</a:t>
              </a:r>
            </a:p>
          </p:txBody>
        </p:sp>
      </p:grpSp>
      <p:grpSp>
        <p:nvGrpSpPr>
          <p:cNvPr id="1669" name="矩形 66"/>
          <p:cNvGrpSpPr/>
          <p:nvPr/>
        </p:nvGrpSpPr>
        <p:grpSpPr>
          <a:xfrm>
            <a:off x="4233960" y="5246042"/>
            <a:ext cx="965906" cy="683159"/>
            <a:chOff x="0" y="0"/>
            <a:chExt cx="965904" cy="683158"/>
          </a:xfrm>
        </p:grpSpPr>
        <p:sp>
          <p:nvSpPr>
            <p:cNvPr id="1667" name="Rectangle"/>
            <p:cNvSpPr/>
            <p:nvPr/>
          </p:nvSpPr>
          <p:spPr>
            <a:xfrm>
              <a:off x="0" y="-1"/>
              <a:ext cx="965905" cy="683160"/>
            </a:xfrm>
            <a:prstGeom prst="rect">
              <a:avLst/>
            </a:prstGeom>
            <a:gradFill flip="none" rotWithShape="1">
              <a:gsLst>
                <a:gs pos="0">
                  <a:schemeClr val="accent6">
                    <a:hueOff val="-456778"/>
                    <a:satOff val="8290"/>
                    <a:lumOff val="24503"/>
                  </a:schemeClr>
                </a:gs>
                <a:gs pos="35000">
                  <a:srgbClr val="FFDECF"/>
                </a:gs>
                <a:gs pos="100000">
                  <a:schemeClr val="accent6">
                    <a:hueOff val="-556026"/>
                    <a:satOff val="8290"/>
                    <a:lumOff val="34267"/>
                  </a:schemeClr>
                </a:gs>
              </a:gsLst>
              <a:lin ang="16200000" scaled="0"/>
            </a:gradFill>
            <a:ln w="9525" cap="flat">
              <a:solidFill>
                <a:srgbClr val="F69240"/>
              </a:solidFill>
              <a:prstDash val="solid"/>
              <a:round/>
            </a:ln>
            <a:effectLst>
              <a:outerShdw sx="100000" sy="100000" kx="0" ky="0" algn="b" rotWithShape="0" blurRad="38100" dist="20000" dir="5400000">
                <a:srgbClr val="000000">
                  <a:alpha val="38000"/>
                </a:srgbClr>
              </a:outerShdw>
            </a:effectLst>
          </p:spPr>
          <p:txBody>
            <a:bodyPr wrap="square" lIns="45719" tIns="45719" rIns="45719" bIns="45719" numCol="1" anchor="ctr">
              <a:noAutofit/>
            </a:bodyPr>
            <a:lstStyle/>
            <a:p>
              <a:pPr algn="ctr">
                <a:defRPr sz="2400"/>
              </a:pPr>
            </a:p>
          </p:txBody>
        </p:sp>
        <p:sp>
          <p:nvSpPr>
            <p:cNvPr id="1668" name="NN"/>
            <p:cNvSpPr txBox="1"/>
            <p:nvPr/>
          </p:nvSpPr>
          <p:spPr>
            <a:xfrm>
              <a:off x="50482" y="145344"/>
              <a:ext cx="864941" cy="39247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sz="2400"/>
              </a:lvl1pPr>
            </a:lstStyle>
            <a:p>
              <a:pPr/>
              <a:r>
                <a:t>NN</a:t>
              </a:r>
            </a:p>
          </p:txBody>
        </p:sp>
      </p:grpSp>
      <p:sp>
        <p:nvSpPr>
          <p:cNvPr id="1670" name="直線單箭頭接點 67"/>
          <p:cNvSpPr/>
          <p:nvPr/>
        </p:nvSpPr>
        <p:spPr>
          <a:xfrm>
            <a:off x="3799616" y="5588892"/>
            <a:ext cx="417096" cy="1"/>
          </a:xfrm>
          <a:prstGeom prst="line">
            <a:avLst/>
          </a:prstGeom>
          <a:ln w="38100">
            <a:solidFill>
              <a:srgbClr val="000000"/>
            </a:solidFill>
            <a:tailEnd type="triangle"/>
          </a:ln>
        </p:spPr>
        <p:txBody>
          <a:bodyPr lIns="45719" rIns="45719"/>
          <a:lstStyle/>
          <a:p>
            <a:pPr/>
          </a:p>
        </p:txBody>
      </p:sp>
      <p:sp>
        <p:nvSpPr>
          <p:cNvPr id="1671" name="直線單箭頭接點 68"/>
          <p:cNvSpPr/>
          <p:nvPr/>
        </p:nvSpPr>
        <p:spPr>
          <a:xfrm>
            <a:off x="5199865" y="5583685"/>
            <a:ext cx="417096" cy="1"/>
          </a:xfrm>
          <a:prstGeom prst="line">
            <a:avLst/>
          </a:prstGeom>
          <a:ln w="38100">
            <a:solidFill>
              <a:srgbClr val="000000"/>
            </a:solidFill>
            <a:tailEnd type="triangle"/>
          </a:ln>
        </p:spPr>
        <p:txBody>
          <a:bodyPr lIns="45719" rIns="45719"/>
          <a:lstStyle/>
          <a:p>
            <a:pPr/>
          </a:p>
        </p:txBody>
      </p:sp>
      <p:grpSp>
        <p:nvGrpSpPr>
          <p:cNvPr id="1674" name="群組 69"/>
          <p:cNvGrpSpPr/>
          <p:nvPr/>
        </p:nvGrpSpPr>
        <p:grpSpPr>
          <a:xfrm>
            <a:off x="5651194" y="5251867"/>
            <a:ext cx="1996962" cy="671513"/>
            <a:chOff x="0" y="0"/>
            <a:chExt cx="1996960" cy="671512"/>
          </a:xfrm>
        </p:grpSpPr>
        <p:sp>
          <p:nvSpPr>
            <p:cNvPr id="1672" name="矩形 70"/>
            <p:cNvSpPr/>
            <p:nvPr/>
          </p:nvSpPr>
          <p:spPr>
            <a:xfrm>
              <a:off x="0" y="0"/>
              <a:ext cx="441207" cy="671513"/>
            </a:xfrm>
            <a:prstGeom prst="rect">
              <a:avLst/>
            </a:prstGeom>
            <a:gradFill flip="none" rotWithShape="1">
              <a:gsLst>
                <a:gs pos="0">
                  <a:schemeClr val="accent4">
                    <a:hueOff val="-206663"/>
                    <a:satOff val="29896"/>
                    <a:lumOff val="29240"/>
                  </a:schemeClr>
                </a:gs>
                <a:gs pos="35000">
                  <a:srgbClr val="D8C9EE"/>
                </a:gs>
                <a:gs pos="100000">
                  <a:schemeClr val="accent4">
                    <a:hueOff val="-242556"/>
                    <a:satOff val="32941"/>
                    <a:lumOff val="43328"/>
                  </a:schemeClr>
                </a:gs>
              </a:gsLst>
              <a:lin ang="16200000" scaled="0"/>
            </a:gradFill>
            <a:ln w="9525" cap="flat">
              <a:solidFill>
                <a:srgbClr val="7D60A0"/>
              </a:solidFill>
              <a:prstDash val="solid"/>
              <a:round/>
            </a:ln>
            <a:effectLst>
              <a:outerShdw sx="100000" sy="100000" kx="0" ky="0" algn="b" rotWithShape="0" blurRad="38100" dist="20000" dir="5400000">
                <a:srgbClr val="000000">
                  <a:alpha val="38000"/>
                </a:srgbClr>
              </a:outerShdw>
            </a:effectLst>
          </p:spPr>
          <p:txBody>
            <a:bodyPr wrap="square" lIns="45719" tIns="45719" rIns="45719" bIns="45719" numCol="1" anchor="ctr">
              <a:noAutofit/>
            </a:bodyPr>
            <a:lstStyle/>
            <a:p>
              <a:pPr algn="ctr">
                <a:defRPr baseline="30000" sz="2400"/>
              </a:pPr>
            </a:p>
          </p:txBody>
        </p:sp>
        <p:sp>
          <p:nvSpPr>
            <p:cNvPr id="1673" name="矩形 71"/>
            <p:cNvSpPr txBox="1"/>
            <p:nvPr/>
          </p:nvSpPr>
          <p:spPr>
            <a:xfrm>
              <a:off x="1651867" y="116883"/>
              <a:ext cx="345094" cy="39247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p>
              <a:pPr algn="ctr">
                <a:defRPr sz="2400"/>
              </a:pPr>
              <a:r>
                <a:t>y</a:t>
              </a:r>
              <a:r>
                <a:rPr baseline="30000"/>
                <a:t>3</a:t>
              </a:r>
            </a:p>
          </p:txBody>
        </p:sp>
      </p:grpSp>
      <p:sp>
        <p:nvSpPr>
          <p:cNvPr id="1675" name="文字方塊 73"/>
          <p:cNvSpPr txBox="1"/>
          <p:nvPr/>
        </p:nvSpPr>
        <p:spPr>
          <a:xfrm>
            <a:off x="5764009" y="5413874"/>
            <a:ext cx="244454" cy="396309"/>
          </a:xfrm>
          <a:prstGeom prst="rect">
            <a:avLst/>
          </a:prstGeom>
          <a:ln w="12700">
            <a:miter lim="400000"/>
          </a:ln>
        </p:spPr>
        <p:txBody>
          <a:bodyPr wrap="none" lIns="0" tIns="0" rIns="0" bIns="0">
            <a:spAutoFit/>
          </a:bodyPr>
          <a:lstStyle/>
          <a:p>
            <a:pPr defTabSz="914400" latinLnBrk="1">
              <a:defRPr sz="1800"/>
            </a:pPr>
            <a14:m>
              <m:oMathPara>
                <m:oMathParaPr>
                  <m:jc m:val="centerGroup"/>
                </m:oMathParaPr>
                <m:oMath>
                  <m:sSup>
                    <m:e>
                      <m:limUpp>
                        <m:e>
                          <m:r>
                            <a:rPr xmlns:a="http://schemas.openxmlformats.org/drawingml/2006/main" sz="2400" i="1">
                              <a:solidFill>
                                <a:srgbClr val="000000"/>
                              </a:solidFill>
                              <a:latin typeface="Cambria Math" panose="02040503050406030204" pitchFamily="18" charset="0"/>
                            </a:rPr>
                            <m:t>𝑦</m:t>
                          </m:r>
                        </m:e>
                        <m:lim>
                          <m:r>
                            <m:rPr>
                              <m:sty m:val="p"/>
                            </m:rPr>
                            <a:rPr xmlns:a="http://schemas.openxmlformats.org/drawingml/2006/main" sz="2400" i="1">
                              <a:solidFill>
                                <a:srgbClr val="000000"/>
                              </a:solidFill>
                              <a:latin typeface="Cambria Math" panose="02040503050406030204" pitchFamily="18" charset="0"/>
                            </a:rPr>
                            <m:t>^</m:t>
                          </m:r>
                        </m:lim>
                      </m:limUpp>
                    </m:e>
                    <m:sup>
                      <m:r>
                        <a:rPr xmlns:a="http://schemas.openxmlformats.org/drawingml/2006/main" sz="2400" i="1">
                          <a:solidFill>
                            <a:srgbClr val="000000"/>
                          </a:solidFill>
                          <a:latin typeface="Cambria Math" panose="02040503050406030204" pitchFamily="18" charset="0"/>
                        </a:rPr>
                        <m:t>3</m:t>
                      </m:r>
                    </m:sup>
                  </m:sSup>
                </m:oMath>
              </m:oMathPara>
            </a14:m>
            <a:endParaRPr sz="2400"/>
          </a:p>
        </p:txBody>
      </p:sp>
      <p:sp>
        <p:nvSpPr>
          <p:cNvPr id="1676" name="左-右雙向箭號 74"/>
          <p:cNvSpPr/>
          <p:nvPr/>
        </p:nvSpPr>
        <p:spPr>
          <a:xfrm>
            <a:off x="6370766" y="5517436"/>
            <a:ext cx="602651" cy="181046"/>
          </a:xfrm>
          <a:prstGeom prst="leftRightArrow">
            <a:avLst>
              <a:gd name="adj1" fmla="val 50000"/>
              <a:gd name="adj2" fmla="val 50000"/>
            </a:avLst>
          </a:prstGeom>
          <a:solidFill>
            <a:srgbClr val="000000"/>
          </a:solidFill>
          <a:ln w="25400">
            <a:solidFill>
              <a:srgbClr val="000000"/>
            </a:solidFill>
          </a:ln>
        </p:spPr>
        <p:txBody>
          <a:bodyPr lIns="45719" rIns="45719" anchor="ctr"/>
          <a:lstStyle/>
          <a:p>
            <a:pPr algn="ctr">
              <a:defRPr>
                <a:solidFill>
                  <a:srgbClr val="FFFFFF"/>
                </a:solidFill>
              </a:defRPr>
            </a:pPr>
          </a:p>
        </p:txBody>
      </p:sp>
      <p:pic>
        <p:nvPicPr>
          <p:cNvPr id="1677" name="圖片 89" descr="圖片 89"/>
          <p:cNvPicPr>
            <a:picLocks noChangeAspect="1"/>
          </p:cNvPicPr>
          <p:nvPr/>
        </p:nvPicPr>
        <p:blipFill>
          <a:blip r:embed="rId2">
            <a:extLst/>
          </a:blip>
          <a:stretch>
            <a:fillRect/>
          </a:stretch>
        </p:blipFill>
        <p:spPr>
          <a:xfrm>
            <a:off x="2624740" y="3414212"/>
            <a:ext cx="720001" cy="720001"/>
          </a:xfrm>
          <a:prstGeom prst="rect">
            <a:avLst/>
          </a:prstGeom>
          <a:ln w="38100">
            <a:solidFill>
              <a:srgbClr val="000000"/>
            </a:solidFill>
          </a:ln>
        </p:spPr>
      </p:pic>
      <p:pic>
        <p:nvPicPr>
          <p:cNvPr id="1678" name="圖片 91" descr="圖片 91"/>
          <p:cNvPicPr>
            <a:picLocks noChangeAspect="1"/>
          </p:cNvPicPr>
          <p:nvPr/>
        </p:nvPicPr>
        <p:blipFill>
          <a:blip r:embed="rId3">
            <a:extLst/>
          </a:blip>
          <a:stretch>
            <a:fillRect/>
          </a:stretch>
        </p:blipFill>
        <p:spPr>
          <a:xfrm>
            <a:off x="2603991" y="4358607"/>
            <a:ext cx="720001" cy="720001"/>
          </a:xfrm>
          <a:prstGeom prst="rect">
            <a:avLst/>
          </a:prstGeom>
          <a:ln w="38100">
            <a:solidFill>
              <a:srgbClr val="000000"/>
            </a:solidFill>
          </a:ln>
        </p:spPr>
      </p:pic>
      <p:pic>
        <p:nvPicPr>
          <p:cNvPr id="1679" name="圖片 92" descr="圖片 92"/>
          <p:cNvPicPr>
            <a:picLocks noChangeAspect="1"/>
          </p:cNvPicPr>
          <p:nvPr/>
        </p:nvPicPr>
        <p:blipFill>
          <a:blip r:embed="rId4">
            <a:extLst/>
          </a:blip>
          <a:stretch>
            <a:fillRect/>
          </a:stretch>
        </p:blipFill>
        <p:spPr>
          <a:xfrm>
            <a:off x="2603991" y="5239201"/>
            <a:ext cx="720001" cy="720001"/>
          </a:xfrm>
          <a:prstGeom prst="rect">
            <a:avLst/>
          </a:prstGeom>
          <a:ln w="38100">
            <a:solidFill>
              <a:srgbClr val="000000"/>
            </a:solidFill>
          </a:ln>
        </p:spPr>
      </p:pic>
      <p:pic>
        <p:nvPicPr>
          <p:cNvPr id="1680" name="圖片 93" descr="圖片 93"/>
          <p:cNvPicPr>
            <a:picLocks noChangeAspect="1"/>
          </p:cNvPicPr>
          <p:nvPr/>
        </p:nvPicPr>
        <p:blipFill>
          <a:blip r:embed="rId5">
            <a:extLst/>
          </a:blip>
          <a:stretch>
            <a:fillRect/>
          </a:stretch>
        </p:blipFill>
        <p:spPr>
          <a:xfrm>
            <a:off x="2603991" y="6694592"/>
            <a:ext cx="720001" cy="720001"/>
          </a:xfrm>
          <a:prstGeom prst="rect">
            <a:avLst/>
          </a:prstGeom>
          <a:ln w="38100">
            <a:solidFill>
              <a:srgbClr val="000000"/>
            </a:solidFill>
          </a:ln>
        </p:spPr>
      </p:pic>
      <p:sp>
        <p:nvSpPr>
          <p:cNvPr id="1681" name="文字方塊 55"/>
          <p:cNvSpPr txBox="1"/>
          <p:nvPr/>
        </p:nvSpPr>
        <p:spPr>
          <a:xfrm>
            <a:off x="6312742" y="4185582"/>
            <a:ext cx="715017" cy="285599"/>
          </a:xfrm>
          <a:prstGeom prst="rect">
            <a:avLst/>
          </a:prstGeom>
          <a:ln w="12700">
            <a:miter lim="400000"/>
          </a:ln>
        </p:spPr>
        <p:txBody>
          <a:bodyPr wrap="none" lIns="0" tIns="0" rIns="0" bIns="0">
            <a:spAutoFit/>
          </a:bodyPr>
          <a:lstStyle/>
          <a:p>
            <a:pPr defTabSz="914400" latinLnBrk="1">
              <a:defRPr sz="1800"/>
            </a:pPr>
            <a14:m>
              <m:oMathPara>
                <m:oMathParaPr>
                  <m:jc m:val="centerGroup"/>
                </m:oMathParaPr>
                <m:oMath>
                  <m:sSub>
                    <m:e>
                      <m:r>
                        <a:rPr xmlns:a="http://schemas.openxmlformats.org/drawingml/2006/main" sz="2400" i="1">
                          <a:solidFill>
                            <a:srgbClr val="000000"/>
                          </a:solidFill>
                          <a:latin typeface="Cambria Math" panose="02040503050406030204" pitchFamily="18" charset="0"/>
                        </a:rPr>
                        <m:t>ℒ</m:t>
                      </m:r>
                    </m:e>
                    <m:sub>
                      <m:r>
                        <a:rPr xmlns:a="http://schemas.openxmlformats.org/drawingml/2006/main" sz="2400" i="1">
                          <a:solidFill>
                            <a:srgbClr val="000000"/>
                          </a:solidFill>
                          <a:latin typeface="Cambria Math" panose="02040503050406030204" pitchFamily="18" charset="0"/>
                        </a:rPr>
                        <m:t>2</m:t>
                      </m:r>
                    </m:sub>
                  </m:sSub>
                  <m:d>
                    <m:dPr>
                      <m:ctrlPr>
                        <a:rPr xmlns:a="http://schemas.openxmlformats.org/drawingml/2006/main" sz="2400" i="1">
                          <a:solidFill>
                            <a:srgbClr val="000000"/>
                          </a:solidFill>
                          <a:latin typeface="Cambria Math" panose="02040503050406030204" pitchFamily="18" charset="0"/>
                        </a:rPr>
                      </m:ctrlPr>
                    </m:dPr>
                    <m:e>
                      <m:r>
                        <a:rPr xmlns:a="http://schemas.openxmlformats.org/drawingml/2006/main" sz="2400" i="1">
                          <a:solidFill>
                            <a:srgbClr val="000000"/>
                          </a:solidFill>
                          <a:latin typeface="Cambria Math" panose="02040503050406030204" pitchFamily="18" charset="0"/>
                        </a:rPr>
                        <m:t>𝜃</m:t>
                      </m:r>
                    </m:e>
                  </m:d>
                </m:oMath>
              </m:oMathPara>
            </a14:m>
            <a:endParaRPr sz="2400"/>
          </a:p>
        </p:txBody>
      </p:sp>
      <p:sp>
        <p:nvSpPr>
          <p:cNvPr id="1682" name="文字方塊 55"/>
          <p:cNvSpPr txBox="1"/>
          <p:nvPr/>
        </p:nvSpPr>
        <p:spPr>
          <a:xfrm>
            <a:off x="6410642" y="5137244"/>
            <a:ext cx="715016" cy="288628"/>
          </a:xfrm>
          <a:prstGeom prst="rect">
            <a:avLst/>
          </a:prstGeom>
          <a:ln w="12700">
            <a:miter lim="400000"/>
          </a:ln>
        </p:spPr>
        <p:txBody>
          <a:bodyPr wrap="none" lIns="0" tIns="0" rIns="0" bIns="0">
            <a:spAutoFit/>
          </a:bodyPr>
          <a:lstStyle/>
          <a:p>
            <a:pPr defTabSz="914400" latinLnBrk="1">
              <a:defRPr sz="1800"/>
            </a:pPr>
            <a14:m>
              <m:oMathPara>
                <m:oMathParaPr>
                  <m:jc m:val="centerGroup"/>
                </m:oMathParaPr>
                <m:oMath>
                  <m:sSub>
                    <m:e>
                      <m:r>
                        <a:rPr xmlns:a="http://schemas.openxmlformats.org/drawingml/2006/main" sz="2400" i="1">
                          <a:solidFill>
                            <a:srgbClr val="000000"/>
                          </a:solidFill>
                          <a:latin typeface="Cambria Math" panose="02040503050406030204" pitchFamily="18" charset="0"/>
                        </a:rPr>
                        <m:t>ℒ</m:t>
                      </m:r>
                    </m:e>
                    <m:sub>
                      <m:r>
                        <a:rPr xmlns:a="http://schemas.openxmlformats.org/drawingml/2006/main" sz="2400" i="1">
                          <a:solidFill>
                            <a:srgbClr val="000000"/>
                          </a:solidFill>
                          <a:latin typeface="Cambria Math" panose="02040503050406030204" pitchFamily="18" charset="0"/>
                        </a:rPr>
                        <m:t>3</m:t>
                      </m:r>
                    </m:sub>
                  </m:sSub>
                  <m:d>
                    <m:dPr>
                      <m:ctrlPr>
                        <a:rPr xmlns:a="http://schemas.openxmlformats.org/drawingml/2006/main" sz="2400" i="1">
                          <a:solidFill>
                            <a:srgbClr val="000000"/>
                          </a:solidFill>
                          <a:latin typeface="Cambria Math" panose="02040503050406030204" pitchFamily="18" charset="0"/>
                        </a:rPr>
                      </m:ctrlPr>
                    </m:dPr>
                    <m:e>
                      <m:r>
                        <a:rPr xmlns:a="http://schemas.openxmlformats.org/drawingml/2006/main" sz="2400" i="1">
                          <a:solidFill>
                            <a:srgbClr val="000000"/>
                          </a:solidFill>
                          <a:latin typeface="Cambria Math" panose="02040503050406030204" pitchFamily="18" charset="0"/>
                        </a:rPr>
                        <m:t>𝜃</m:t>
                      </m:r>
                    </m:e>
                  </m:d>
                </m:oMath>
              </m:oMathPara>
            </a14:m>
            <a:endParaRPr sz="2400"/>
          </a:p>
        </p:txBody>
      </p:sp>
      <p:sp>
        <p:nvSpPr>
          <p:cNvPr id="1683" name="文字方塊 55"/>
          <p:cNvSpPr txBox="1"/>
          <p:nvPr/>
        </p:nvSpPr>
        <p:spPr>
          <a:xfrm>
            <a:off x="6442290" y="6582136"/>
            <a:ext cx="714366" cy="287330"/>
          </a:xfrm>
          <a:prstGeom prst="rect">
            <a:avLst/>
          </a:prstGeom>
          <a:ln w="12700">
            <a:miter lim="400000"/>
          </a:ln>
        </p:spPr>
        <p:txBody>
          <a:bodyPr wrap="none" lIns="0" tIns="0" rIns="0" bIns="0">
            <a:spAutoFit/>
          </a:bodyPr>
          <a:lstStyle/>
          <a:p>
            <a:pPr defTabSz="914400" latinLnBrk="1">
              <a:defRPr sz="1800"/>
            </a:pPr>
            <a14:m>
              <m:oMathPara>
                <m:oMathParaPr>
                  <m:jc m:val="centerGroup"/>
                </m:oMathParaPr>
                <m:oMath>
                  <m:sSub>
                    <m:e>
                      <m:r>
                        <a:rPr xmlns:a="http://schemas.openxmlformats.org/drawingml/2006/main" sz="2400" i="1">
                          <a:solidFill>
                            <a:srgbClr val="000000"/>
                          </a:solidFill>
                          <a:latin typeface="Cambria Math" panose="02040503050406030204" pitchFamily="18" charset="0"/>
                        </a:rPr>
                        <m:t>ℒ</m:t>
                      </m:r>
                    </m:e>
                    <m:sub>
                      <m:r>
                        <a:rPr xmlns:a="http://schemas.openxmlformats.org/drawingml/2006/main" sz="2400" i="1">
                          <a:solidFill>
                            <a:srgbClr val="000000"/>
                          </a:solidFill>
                          <a:latin typeface="Cambria Math" panose="02040503050406030204" pitchFamily="18" charset="0"/>
                        </a:rPr>
                        <m:t>𝑛</m:t>
                      </m:r>
                    </m:sub>
                  </m:sSub>
                  <m:d>
                    <m:dPr>
                      <m:ctrlPr>
                        <a:rPr xmlns:a="http://schemas.openxmlformats.org/drawingml/2006/main" sz="2400" i="1">
                          <a:solidFill>
                            <a:srgbClr val="000000"/>
                          </a:solidFill>
                          <a:latin typeface="Cambria Math" panose="02040503050406030204" pitchFamily="18" charset="0"/>
                        </a:rPr>
                      </m:ctrlPr>
                    </m:dPr>
                    <m:e>
                      <m:r>
                        <a:rPr xmlns:a="http://schemas.openxmlformats.org/drawingml/2006/main" sz="2400" i="1">
                          <a:solidFill>
                            <a:srgbClr val="000000"/>
                          </a:solidFill>
                          <a:latin typeface="Cambria Math" panose="02040503050406030204" pitchFamily="18" charset="0"/>
                        </a:rPr>
                        <m:t>𝜃</m:t>
                      </m:r>
                    </m:e>
                  </m:d>
                </m:oMath>
              </m:oMathPara>
            </a14:m>
            <a:endParaRPr sz="2400"/>
          </a:p>
        </p:txBody>
      </p:sp>
      <p:sp>
        <p:nvSpPr>
          <p:cNvPr id="1684" name="TextBox 63"/>
          <p:cNvSpPr txBox="1"/>
          <p:nvPr/>
        </p:nvSpPr>
        <p:spPr>
          <a:xfrm>
            <a:off x="1618535" y="7526179"/>
            <a:ext cx="6821329" cy="22851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sz="1000"/>
            </a:lvl1pPr>
          </a:lstStyle>
          <a:p>
            <a:pPr/>
            <a:r>
              <a:t>Slide credit: Hung-yi Lee – Deep Learning Tutorial</a:t>
            </a:r>
          </a:p>
        </p:txBody>
      </p:sp>
    </p:spTree>
  </p:cSld>
  <p:clrMapOvr>
    <a:masterClrMapping/>
  </p:clrMapOvr>
  <p:transition xmlns:p14="http://schemas.microsoft.com/office/powerpoint/2010/main" spd="med" advClick="1"/>
</p:sld>
</file>

<file path=ppt/slides/slide5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86" name="TextBox 3"/>
          <p:cNvSpPr txBox="1"/>
          <p:nvPr>
            <p:ph type="sldNum" sz="quarter" idx="2"/>
          </p:nvPr>
        </p:nvSpPr>
        <p:spPr>
          <a:xfrm>
            <a:off x="9760731" y="7458470"/>
            <a:ext cx="258625" cy="24830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687" name="Title 1"/>
          <p:cNvSpPr txBox="1"/>
          <p:nvPr>
            <p:ph type="title"/>
          </p:nvPr>
        </p:nvSpPr>
        <p:spPr>
          <a:prstGeom prst="rect">
            <a:avLst/>
          </a:prstGeom>
        </p:spPr>
        <p:txBody>
          <a:bodyPr/>
          <a:lstStyle/>
          <a:p>
            <a:pPr/>
            <a:r>
              <a:t>Loss Functions</a:t>
            </a:r>
          </a:p>
        </p:txBody>
      </p:sp>
      <p:sp>
        <p:nvSpPr>
          <p:cNvPr id="1688" name="Content Placeholder 2"/>
          <p:cNvSpPr txBox="1"/>
          <p:nvPr>
            <p:ph type="body" idx="1"/>
          </p:nvPr>
        </p:nvSpPr>
        <p:spPr>
          <a:xfrm>
            <a:off x="276672" y="2090802"/>
            <a:ext cx="9584267" cy="5367668"/>
          </a:xfrm>
          <a:prstGeom prst="rect">
            <a:avLst/>
          </a:prstGeom>
        </p:spPr>
        <p:txBody>
          <a:bodyPr/>
          <a:lstStyle>
            <a:lvl1pPr>
              <a:defRPr b="1" i="1">
                <a:solidFill>
                  <a:srgbClr val="0070C0"/>
                </a:solidFill>
              </a:defRPr>
            </a:lvl1pPr>
          </a:lstStyle>
          <a:p>
            <a:pPr/>
            <a:r>
              <a:t>Classification tasks</a:t>
            </a:r>
          </a:p>
        </p:txBody>
      </p:sp>
      <p:sp>
        <p:nvSpPr>
          <p:cNvPr id="1689" name="Content Placeholder 12"/>
          <p:cNvSpPr txBox="1"/>
          <p:nvPr/>
        </p:nvSpPr>
        <p:spPr>
          <a:xfrm>
            <a:off x="322392" y="1509936"/>
            <a:ext cx="6101248" cy="350294"/>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defTabSz="914322">
              <a:spcBef>
                <a:spcPts val="300"/>
              </a:spcBef>
              <a:defRPr i="1" sz="1400">
                <a:latin typeface="Arial"/>
                <a:ea typeface="Arial"/>
                <a:cs typeface="Arial"/>
                <a:sym typeface="Arial"/>
              </a:defRPr>
            </a:lvl1pPr>
          </a:lstStyle>
          <a:p>
            <a:pPr/>
            <a:r>
              <a:t>Training Neural Networks</a:t>
            </a:r>
          </a:p>
        </p:txBody>
      </p:sp>
      <p:sp>
        <p:nvSpPr>
          <p:cNvPr id="1690" name="TextBox 11"/>
          <p:cNvSpPr txBox="1"/>
          <p:nvPr/>
        </p:nvSpPr>
        <p:spPr>
          <a:xfrm>
            <a:off x="1618535" y="7526179"/>
            <a:ext cx="6821329" cy="22851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sz="1000"/>
            </a:lvl1pPr>
          </a:lstStyle>
          <a:p>
            <a:pPr/>
            <a:r>
              <a:t>Slide credit: Ismini Lourentzou – Introduction to Deep Learning</a:t>
            </a:r>
          </a:p>
        </p:txBody>
      </p:sp>
      <p:sp>
        <p:nvSpPr>
          <p:cNvPr id="1691" name="Ορθογώνιο 17"/>
          <p:cNvSpPr txBox="1"/>
          <p:nvPr/>
        </p:nvSpPr>
        <p:spPr>
          <a:xfrm>
            <a:off x="729965" y="2794624"/>
            <a:ext cx="1100669" cy="644983"/>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defRPr b="1">
                <a:solidFill>
                  <a:srgbClr val="222222"/>
                </a:solidFill>
              </a:defRPr>
            </a:pPr>
            <a:r>
              <a:t>Training </a:t>
            </a:r>
          </a:p>
          <a:p>
            <a:pPr>
              <a:defRPr b="1">
                <a:solidFill>
                  <a:srgbClr val="222222"/>
                </a:solidFill>
              </a:defRPr>
            </a:pPr>
            <a:r>
              <a:t>examples</a:t>
            </a:r>
          </a:p>
        </p:txBody>
      </p:sp>
      <p:sp>
        <p:nvSpPr>
          <p:cNvPr id="1692" name="Ορθογώνιο 20"/>
          <p:cNvSpPr txBox="1"/>
          <p:nvPr/>
        </p:nvSpPr>
        <p:spPr>
          <a:xfrm>
            <a:off x="729965" y="4137202"/>
            <a:ext cx="918354" cy="644983"/>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defRPr b="1">
                <a:solidFill>
                  <a:srgbClr val="222222"/>
                </a:solidFill>
              </a:defRPr>
            </a:pPr>
            <a:r>
              <a:t>Output </a:t>
            </a:r>
          </a:p>
          <a:p>
            <a:pPr>
              <a:defRPr b="1">
                <a:solidFill>
                  <a:srgbClr val="222222"/>
                </a:solidFill>
              </a:defRPr>
            </a:pPr>
            <a:r>
              <a:t>Layer</a:t>
            </a:r>
          </a:p>
        </p:txBody>
      </p:sp>
      <p:sp>
        <p:nvSpPr>
          <p:cNvPr id="1693" name="TextBox 15"/>
          <p:cNvSpPr txBox="1"/>
          <p:nvPr/>
        </p:nvSpPr>
        <p:spPr>
          <a:xfrm>
            <a:off x="1926254" y="4111552"/>
            <a:ext cx="3733641" cy="605395"/>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ctr"/>
            <a:r>
              <a:t>Softmax Activations</a:t>
            </a:r>
          </a:p>
          <a:p>
            <a:pPr algn="ctr">
              <a:defRPr sz="1600"/>
            </a:pPr>
            <a:r>
              <a:t> [maps </a:t>
            </a:r>
            <a:r>
              <a:rPr>
                <a:solidFill>
                  <a:srgbClr val="222222"/>
                </a:solidFill>
              </a:rPr>
              <a:t>to a probability distribution]</a:t>
            </a:r>
          </a:p>
        </p:txBody>
      </p:sp>
      <p:sp>
        <p:nvSpPr>
          <p:cNvPr id="1694" name="Ορθογώνιο 23"/>
          <p:cNvSpPr txBox="1"/>
          <p:nvPr/>
        </p:nvSpPr>
        <p:spPr>
          <a:xfrm>
            <a:off x="682431" y="5686399"/>
            <a:ext cx="1490724" cy="340183"/>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b="1">
                <a:solidFill>
                  <a:srgbClr val="222222"/>
                </a:solidFill>
              </a:defRPr>
            </a:lvl1pPr>
          </a:lstStyle>
          <a:p>
            <a:pPr/>
            <a:r>
              <a:t>Loss function</a:t>
            </a:r>
          </a:p>
        </p:txBody>
      </p:sp>
      <p:sp>
        <p:nvSpPr>
          <p:cNvPr id="1695" name="TextBox 17"/>
          <p:cNvSpPr txBox="1"/>
          <p:nvPr/>
        </p:nvSpPr>
        <p:spPr>
          <a:xfrm>
            <a:off x="1928135" y="5695093"/>
            <a:ext cx="2934087" cy="34018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b="1" i="1">
                <a:solidFill>
                  <a:srgbClr val="FF0000"/>
                </a:solidFill>
              </a:defRPr>
            </a:lvl1pPr>
          </a:lstStyle>
          <a:p>
            <a:pPr/>
            <a:r>
              <a:t>Cross-entropy</a:t>
            </a:r>
          </a:p>
        </p:txBody>
      </p:sp>
      <p:pic>
        <p:nvPicPr>
          <p:cNvPr id="1696" name="Εικόνα 31" descr="Εικόνα 31"/>
          <p:cNvPicPr>
            <a:picLocks noChangeAspect="1"/>
          </p:cNvPicPr>
          <p:nvPr/>
        </p:nvPicPr>
        <p:blipFill>
          <a:blip r:embed="rId2">
            <a:extLst/>
          </a:blip>
          <a:stretch>
            <a:fillRect/>
          </a:stretch>
        </p:blipFill>
        <p:spPr>
          <a:xfrm>
            <a:off x="5893296" y="4149204"/>
            <a:ext cx="2895601" cy="673101"/>
          </a:xfrm>
          <a:prstGeom prst="rect">
            <a:avLst/>
          </a:prstGeom>
          <a:ln w="12700">
            <a:miter lim="400000"/>
          </a:ln>
        </p:spPr>
      </p:pic>
      <p:sp>
        <p:nvSpPr>
          <p:cNvPr id="1697" name="TextBox 19"/>
          <p:cNvSpPr txBox="1"/>
          <p:nvPr/>
        </p:nvSpPr>
        <p:spPr>
          <a:xfrm>
            <a:off x="4512461" y="5539321"/>
            <a:ext cx="4857103" cy="575655"/>
          </a:xfrm>
          <a:prstGeom prst="rect">
            <a:avLst/>
          </a:prstGeom>
          <a:ln w="12700">
            <a:miter lim="400000"/>
          </a:ln>
        </p:spPr>
        <p:txBody>
          <a:bodyPr wrap="none" lIns="0" tIns="0" rIns="0" bIns="0">
            <a:spAutoFit/>
          </a:bodyPr>
          <a:lstStyle/>
          <a:p>
            <a:pPr defTabSz="914400" latinLnBrk="1">
              <a:defRPr sz="1800"/>
            </a:pPr>
            <a14:m>
              <m:oMathPara>
                <m:oMathParaPr>
                  <m:jc m:val="centerGroup"/>
                </m:oMathParaPr>
                <m:oMath>
                  <m:r>
                    <a:rPr xmlns:a="http://schemas.openxmlformats.org/drawingml/2006/main" sz="1600" i="1">
                      <a:solidFill>
                        <a:srgbClr val="000000"/>
                      </a:solidFill>
                      <a:latin typeface="Cambria Math" panose="02040503050406030204" pitchFamily="18" charset="0"/>
                    </a:rPr>
                    <m:t>ℒ</m:t>
                  </m:r>
                  <m:d>
                    <m:dPr>
                      <m:ctrlPr>
                        <a:rPr xmlns:a="http://schemas.openxmlformats.org/drawingml/2006/main" sz="1600" i="1">
                          <a:solidFill>
                            <a:srgbClr val="000000"/>
                          </a:solidFill>
                          <a:latin typeface="Cambria Math" panose="02040503050406030204" pitchFamily="18" charset="0"/>
                        </a:rPr>
                      </m:ctrlPr>
                    </m:dPr>
                    <m:e>
                      <m:r>
                        <a:rPr xmlns:a="http://schemas.openxmlformats.org/drawingml/2006/main" sz="1600" i="1">
                          <a:solidFill>
                            <a:srgbClr val="000000"/>
                          </a:solidFill>
                          <a:latin typeface="Cambria Math" panose="02040503050406030204" pitchFamily="18" charset="0"/>
                        </a:rPr>
                        <m:t>𝜃</m:t>
                      </m:r>
                    </m:e>
                  </m:d>
                  <m:r>
                    <a:rPr xmlns:a="http://schemas.openxmlformats.org/drawingml/2006/main" sz="1600" i="1">
                      <a:solidFill>
                        <a:srgbClr val="000000"/>
                      </a:solidFill>
                      <a:latin typeface="Cambria Math" panose="02040503050406030204" pitchFamily="18" charset="0"/>
                    </a:rPr>
                    <m:t>=</m:t>
                  </m:r>
                  <m:r>
                    <a:rPr xmlns:a="http://schemas.openxmlformats.org/drawingml/2006/main" sz="1600" i="1">
                      <a:solidFill>
                        <a:srgbClr val="000000"/>
                      </a:solidFill>
                      <a:latin typeface="Cambria Math" panose="02040503050406030204" pitchFamily="18" charset="0"/>
                    </a:rPr>
                    <m:t>−</m:t>
                  </m:r>
                  <m:f>
                    <m:fPr>
                      <m:ctrlPr>
                        <a:rPr xmlns:a="http://schemas.openxmlformats.org/drawingml/2006/main" sz="1600" i="1">
                          <a:solidFill>
                            <a:srgbClr val="000000"/>
                          </a:solidFill>
                          <a:latin typeface="Cambria Math" panose="02040503050406030204" pitchFamily="18" charset="0"/>
                        </a:rPr>
                      </m:ctrlPr>
                      <m:type m:val="bar"/>
                    </m:fPr>
                    <m:num>
                      <m:r>
                        <a:rPr xmlns:a="http://schemas.openxmlformats.org/drawingml/2006/main" sz="1600" i="1">
                          <a:solidFill>
                            <a:srgbClr val="000000"/>
                          </a:solidFill>
                          <a:latin typeface="Cambria Math" panose="02040503050406030204" pitchFamily="18" charset="0"/>
                        </a:rPr>
                        <m:t>1</m:t>
                      </m:r>
                    </m:num>
                    <m:den>
                      <m:r>
                        <a:rPr xmlns:a="http://schemas.openxmlformats.org/drawingml/2006/main" sz="1600" i="1">
                          <a:solidFill>
                            <a:srgbClr val="000000"/>
                          </a:solidFill>
                          <a:latin typeface="Cambria Math" panose="02040503050406030204" pitchFamily="18" charset="0"/>
                        </a:rPr>
                        <m:t>𝑁</m:t>
                      </m:r>
                    </m:den>
                  </m:f>
                  <m:nary>
                    <m:naryPr>
                      <m:ctrlPr>
                        <a:rPr xmlns:a="http://schemas.openxmlformats.org/drawingml/2006/main" sz="1600" i="1">
                          <a:solidFill>
                            <a:srgbClr val="000000"/>
                          </a:solidFill>
                          <a:latin typeface="Cambria Math" panose="02040503050406030204" pitchFamily="18" charset="0"/>
                        </a:rPr>
                      </m:ctrlPr>
                      <m:chr m:val="∑"/>
                      <m:limLoc m:val="undOvr"/>
                      <m:grow m:val="0"/>
                      <m:subHide m:val="off"/>
                      <m:supHide m:val="off"/>
                    </m:naryPr>
                    <m:sub>
                      <m:r>
                        <a:rPr xmlns:a="http://schemas.openxmlformats.org/drawingml/2006/main" sz="1600" i="1">
                          <a:solidFill>
                            <a:srgbClr val="000000"/>
                          </a:solidFill>
                          <a:latin typeface="Cambria Math" panose="02040503050406030204" pitchFamily="18" charset="0"/>
                        </a:rPr>
                        <m:t>𝑖</m:t>
                      </m:r>
                      <m:r>
                        <a:rPr xmlns:a="http://schemas.openxmlformats.org/drawingml/2006/main" sz="1600" i="1">
                          <a:solidFill>
                            <a:srgbClr val="000000"/>
                          </a:solidFill>
                          <a:latin typeface="Cambria Math" panose="02040503050406030204" pitchFamily="18" charset="0"/>
                        </a:rPr>
                        <m:t>=</m:t>
                      </m:r>
                      <m:r>
                        <a:rPr xmlns:a="http://schemas.openxmlformats.org/drawingml/2006/main" sz="1600" i="1">
                          <a:solidFill>
                            <a:srgbClr val="000000"/>
                          </a:solidFill>
                          <a:latin typeface="Cambria Math" panose="02040503050406030204" pitchFamily="18" charset="0"/>
                        </a:rPr>
                        <m:t>1</m:t>
                      </m:r>
                    </m:sub>
                    <m:sup>
                      <m:r>
                        <a:rPr xmlns:a="http://schemas.openxmlformats.org/drawingml/2006/main" sz="1600" i="1">
                          <a:solidFill>
                            <a:srgbClr val="000000"/>
                          </a:solidFill>
                          <a:latin typeface="Cambria Math" panose="02040503050406030204" pitchFamily="18" charset="0"/>
                        </a:rPr>
                        <m:t>𝑁</m:t>
                      </m:r>
                    </m:sup>
                    <m:e>
                      <m:nary>
                        <m:naryPr>
                          <m:ctrlPr>
                            <a:rPr xmlns:a="http://schemas.openxmlformats.org/drawingml/2006/main" sz="1600" i="1">
                              <a:solidFill>
                                <a:srgbClr val="000000"/>
                              </a:solidFill>
                              <a:latin typeface="Cambria Math" panose="02040503050406030204" pitchFamily="18" charset="0"/>
                            </a:rPr>
                          </m:ctrlPr>
                          <m:chr m:val="∑"/>
                          <m:limLoc m:val="undOvr"/>
                          <m:grow m:val="0"/>
                          <m:subHide m:val="off"/>
                          <m:supHide m:val="off"/>
                        </m:naryPr>
                        <m:sub>
                          <m:r>
                            <a:rPr xmlns:a="http://schemas.openxmlformats.org/drawingml/2006/main" sz="1600" i="1">
                              <a:solidFill>
                                <a:srgbClr val="000000"/>
                              </a:solidFill>
                              <a:latin typeface="Cambria Math" panose="02040503050406030204" pitchFamily="18" charset="0"/>
                            </a:rPr>
                            <m:t>𝑘</m:t>
                          </m:r>
                          <m:r>
                            <a:rPr xmlns:a="http://schemas.openxmlformats.org/drawingml/2006/main" sz="1600" i="1">
                              <a:solidFill>
                                <a:srgbClr val="000000"/>
                              </a:solidFill>
                              <a:latin typeface="Cambria Math" panose="02040503050406030204" pitchFamily="18" charset="0"/>
                            </a:rPr>
                            <m:t>=</m:t>
                          </m:r>
                          <m:r>
                            <a:rPr xmlns:a="http://schemas.openxmlformats.org/drawingml/2006/main" sz="1600" i="1">
                              <a:solidFill>
                                <a:srgbClr val="000000"/>
                              </a:solidFill>
                              <a:latin typeface="Cambria Math" panose="02040503050406030204" pitchFamily="18" charset="0"/>
                            </a:rPr>
                            <m:t>1</m:t>
                          </m:r>
                        </m:sub>
                        <m:sup>
                          <m:r>
                            <a:rPr xmlns:a="http://schemas.openxmlformats.org/drawingml/2006/main" sz="1600" i="1">
                              <a:solidFill>
                                <a:srgbClr val="000000"/>
                              </a:solidFill>
                              <a:latin typeface="Cambria Math" panose="02040503050406030204" pitchFamily="18" charset="0"/>
                            </a:rPr>
                            <m:t>𝐾</m:t>
                          </m:r>
                        </m:sup>
                        <m:e>
                          <m:d>
                            <m:dPr>
                              <m:ctrlPr>
                                <a:rPr xmlns:a="http://schemas.openxmlformats.org/drawingml/2006/main" sz="1600" i="1">
                                  <a:solidFill>
                                    <a:srgbClr val="000000"/>
                                  </a:solidFill>
                                  <a:latin typeface="Cambria Math" panose="02040503050406030204" pitchFamily="18" charset="0"/>
                                </a:rPr>
                              </m:ctrlPr>
                              <m:begChr m:val="["/>
                              <m:endChr m:val="]"/>
                            </m:dPr>
                            <m:e>
                              <m:sSubSup>
                                <m:e>
                                  <m:r>
                                    <a:rPr xmlns:a="http://schemas.openxmlformats.org/drawingml/2006/main" sz="1600" i="1">
                                      <a:solidFill>
                                        <a:srgbClr val="000000"/>
                                      </a:solidFill>
                                      <a:latin typeface="Cambria Math" panose="02040503050406030204" pitchFamily="18" charset="0"/>
                                    </a:rPr>
                                    <m:t>𝑦</m:t>
                                  </m:r>
                                </m:e>
                                <m:sub>
                                  <m:r>
                                    <a:rPr xmlns:a="http://schemas.openxmlformats.org/drawingml/2006/main" sz="1600" i="1">
                                      <a:solidFill>
                                        <a:srgbClr val="000000"/>
                                      </a:solidFill>
                                      <a:latin typeface="Cambria Math" panose="02040503050406030204" pitchFamily="18" charset="0"/>
                                    </a:rPr>
                                    <m:t>𝑘</m:t>
                                  </m:r>
                                </m:sub>
                                <m:sup>
                                  <m:r>
                                    <a:rPr xmlns:a="http://schemas.openxmlformats.org/drawingml/2006/main" sz="1600" i="1">
                                      <a:solidFill>
                                        <a:srgbClr val="000000"/>
                                      </a:solidFill>
                                      <a:latin typeface="Cambria Math" panose="02040503050406030204" pitchFamily="18" charset="0"/>
                                    </a:rPr>
                                    <m:t>(</m:t>
                                  </m:r>
                                  <m:r>
                                    <a:rPr xmlns:a="http://schemas.openxmlformats.org/drawingml/2006/main" sz="1600" i="1">
                                      <a:solidFill>
                                        <a:srgbClr val="000000"/>
                                      </a:solidFill>
                                      <a:latin typeface="Cambria Math" panose="02040503050406030204" pitchFamily="18" charset="0"/>
                                    </a:rPr>
                                    <m:t>𝑖</m:t>
                                  </m:r>
                                  <m:r>
                                    <a:rPr xmlns:a="http://schemas.openxmlformats.org/drawingml/2006/main" sz="1600" i="1">
                                      <a:solidFill>
                                        <a:srgbClr val="000000"/>
                                      </a:solidFill>
                                      <a:latin typeface="Cambria Math" panose="02040503050406030204" pitchFamily="18" charset="0"/>
                                    </a:rPr>
                                    <m:t>)</m:t>
                                  </m:r>
                                </m:sup>
                              </m:sSubSup>
                              <m:func>
                                <m:funcPr>
                                  <m:ctrlPr>
                                    <a:rPr xmlns:a="http://schemas.openxmlformats.org/drawingml/2006/main" sz="1600" i="1">
                                      <a:solidFill>
                                        <a:srgbClr val="000000"/>
                                      </a:solidFill>
                                      <a:latin typeface="Cambria Math" panose="02040503050406030204" pitchFamily="18" charset="0"/>
                                    </a:rPr>
                                  </m:ctrlPr>
                                </m:funcPr>
                                <m:fName>
                                  <m:r>
                                    <m:rPr>
                                      <m:sty m:val="p"/>
                                    </m:rPr>
                                    <a:rPr xmlns:a="http://schemas.openxmlformats.org/drawingml/2006/main" sz="1600" i="1">
                                      <a:solidFill>
                                        <a:srgbClr val="000000"/>
                                      </a:solidFill>
                                      <a:latin typeface="Cambria Math" panose="02040503050406030204" pitchFamily="18" charset="0"/>
                                    </a:rPr>
                                    <m:t>log</m:t>
                                  </m:r>
                                </m:fName>
                                <m:e>
                                  <m:sSubSup>
                                    <m:e>
                                      <m:limUpp>
                                        <m:e>
                                          <m:r>
                                            <a:rPr xmlns:a="http://schemas.openxmlformats.org/drawingml/2006/main" sz="1600" i="1">
                                              <a:solidFill>
                                                <a:srgbClr val="000000"/>
                                              </a:solidFill>
                                              <a:latin typeface="Cambria Math" panose="02040503050406030204" pitchFamily="18" charset="0"/>
                                            </a:rPr>
                                            <m:t>𝑦</m:t>
                                          </m:r>
                                        </m:e>
                                        <m:lim>
                                          <m:r>
                                            <m:rPr>
                                              <m:sty m:val="p"/>
                                            </m:rPr>
                                            <a:rPr xmlns:a="http://schemas.openxmlformats.org/drawingml/2006/main" sz="1600" i="1">
                                              <a:solidFill>
                                                <a:srgbClr val="000000"/>
                                              </a:solidFill>
                                              <a:latin typeface="Cambria Math" panose="02040503050406030204" pitchFamily="18" charset="0"/>
                                            </a:rPr>
                                            <m:t>^</m:t>
                                          </m:r>
                                        </m:lim>
                                      </m:limUpp>
                                    </m:e>
                                    <m:sub>
                                      <m:r>
                                        <a:rPr xmlns:a="http://schemas.openxmlformats.org/drawingml/2006/main" sz="1600" i="1">
                                          <a:solidFill>
                                            <a:srgbClr val="000000"/>
                                          </a:solidFill>
                                          <a:latin typeface="Cambria Math" panose="02040503050406030204" pitchFamily="18" charset="0"/>
                                        </a:rPr>
                                        <m:t>𝑘</m:t>
                                      </m:r>
                                    </m:sub>
                                    <m:sup>
                                      <m:r>
                                        <a:rPr xmlns:a="http://schemas.openxmlformats.org/drawingml/2006/main" sz="1600" i="1">
                                          <a:solidFill>
                                            <a:srgbClr val="000000"/>
                                          </a:solidFill>
                                          <a:latin typeface="Cambria Math" panose="02040503050406030204" pitchFamily="18" charset="0"/>
                                        </a:rPr>
                                        <m:t>(</m:t>
                                      </m:r>
                                      <m:r>
                                        <a:rPr xmlns:a="http://schemas.openxmlformats.org/drawingml/2006/main" sz="1600" i="1">
                                          <a:solidFill>
                                            <a:srgbClr val="000000"/>
                                          </a:solidFill>
                                          <a:latin typeface="Cambria Math" panose="02040503050406030204" pitchFamily="18" charset="0"/>
                                        </a:rPr>
                                        <m:t>𝑖</m:t>
                                      </m:r>
                                      <m:r>
                                        <a:rPr xmlns:a="http://schemas.openxmlformats.org/drawingml/2006/main" sz="1600" i="1">
                                          <a:solidFill>
                                            <a:srgbClr val="000000"/>
                                          </a:solidFill>
                                          <a:latin typeface="Cambria Math" panose="02040503050406030204" pitchFamily="18" charset="0"/>
                                        </a:rPr>
                                        <m:t>)</m:t>
                                      </m:r>
                                    </m:sup>
                                  </m:sSubSup>
                                  <m:r>
                                    <a:rPr xmlns:a="http://schemas.openxmlformats.org/drawingml/2006/main" sz="1600" i="1">
                                      <a:solidFill>
                                        <a:srgbClr val="000000"/>
                                      </a:solidFill>
                                      <a:latin typeface="Cambria Math" panose="02040503050406030204" pitchFamily="18" charset="0"/>
                                    </a:rPr>
                                    <m:t>+</m:t>
                                  </m:r>
                                  <m:d>
                                    <m:dPr>
                                      <m:ctrlPr>
                                        <a:rPr xmlns:a="http://schemas.openxmlformats.org/drawingml/2006/main" sz="1600" i="1">
                                          <a:solidFill>
                                            <a:srgbClr val="000000"/>
                                          </a:solidFill>
                                          <a:latin typeface="Cambria Math" panose="02040503050406030204" pitchFamily="18" charset="0"/>
                                        </a:rPr>
                                      </m:ctrlPr>
                                    </m:dPr>
                                    <m:e>
                                      <m:r>
                                        <a:rPr xmlns:a="http://schemas.openxmlformats.org/drawingml/2006/main" sz="1600" i="1">
                                          <a:solidFill>
                                            <a:srgbClr val="000000"/>
                                          </a:solidFill>
                                          <a:latin typeface="Cambria Math" panose="02040503050406030204" pitchFamily="18" charset="0"/>
                                        </a:rPr>
                                        <m:t>1</m:t>
                                      </m:r>
                                      <m:r>
                                        <a:rPr xmlns:a="http://schemas.openxmlformats.org/drawingml/2006/main" sz="1600" i="1">
                                          <a:solidFill>
                                            <a:srgbClr val="000000"/>
                                          </a:solidFill>
                                          <a:latin typeface="Cambria Math" panose="02040503050406030204" pitchFamily="18" charset="0"/>
                                        </a:rPr>
                                        <m:t>−</m:t>
                                      </m:r>
                                      <m:sSubSup>
                                        <m:e>
                                          <m:r>
                                            <a:rPr xmlns:a="http://schemas.openxmlformats.org/drawingml/2006/main" sz="1600" i="1">
                                              <a:solidFill>
                                                <a:srgbClr val="000000"/>
                                              </a:solidFill>
                                              <a:latin typeface="Cambria Math" panose="02040503050406030204" pitchFamily="18" charset="0"/>
                                            </a:rPr>
                                            <m:t>𝑦</m:t>
                                          </m:r>
                                        </m:e>
                                        <m:sub>
                                          <m:r>
                                            <a:rPr xmlns:a="http://schemas.openxmlformats.org/drawingml/2006/main" sz="1600" i="1">
                                              <a:solidFill>
                                                <a:srgbClr val="000000"/>
                                              </a:solidFill>
                                              <a:latin typeface="Cambria Math" panose="02040503050406030204" pitchFamily="18" charset="0"/>
                                            </a:rPr>
                                            <m:t>𝑘</m:t>
                                          </m:r>
                                        </m:sub>
                                        <m:sup>
                                          <m:r>
                                            <a:rPr xmlns:a="http://schemas.openxmlformats.org/drawingml/2006/main" sz="1600" i="1">
                                              <a:solidFill>
                                                <a:srgbClr val="000000"/>
                                              </a:solidFill>
                                              <a:latin typeface="Cambria Math" panose="02040503050406030204" pitchFamily="18" charset="0"/>
                                            </a:rPr>
                                            <m:t>(</m:t>
                                          </m:r>
                                          <m:r>
                                            <a:rPr xmlns:a="http://schemas.openxmlformats.org/drawingml/2006/main" sz="1600" i="1">
                                              <a:solidFill>
                                                <a:srgbClr val="000000"/>
                                              </a:solidFill>
                                              <a:latin typeface="Cambria Math" panose="02040503050406030204" pitchFamily="18" charset="0"/>
                                            </a:rPr>
                                            <m:t>𝑖</m:t>
                                          </m:r>
                                          <m:r>
                                            <a:rPr xmlns:a="http://schemas.openxmlformats.org/drawingml/2006/main" sz="1600" i="1">
                                              <a:solidFill>
                                                <a:srgbClr val="000000"/>
                                              </a:solidFill>
                                              <a:latin typeface="Cambria Math" panose="02040503050406030204" pitchFamily="18" charset="0"/>
                                            </a:rPr>
                                            <m:t>)</m:t>
                                          </m:r>
                                        </m:sup>
                                      </m:sSubSup>
                                    </m:e>
                                  </m:d>
                                  <m:r>
                                    <a:rPr xmlns:a="http://schemas.openxmlformats.org/drawingml/2006/main" sz="1600" i="1">
                                      <a:solidFill>
                                        <a:srgbClr val="000000"/>
                                      </a:solidFill>
                                      <a:latin typeface="Cambria Math" panose="02040503050406030204" pitchFamily="18" charset="0"/>
                                    </a:rPr>
                                    <m:t/>
                                  </m:r>
                                </m:e>
                              </m:func>
                              <m:func>
                                <m:funcPr>
                                  <m:ctrlPr>
                                    <a:rPr xmlns:a="http://schemas.openxmlformats.org/drawingml/2006/main" sz="1600" i="1">
                                      <a:solidFill>
                                        <a:srgbClr val="000000"/>
                                      </a:solidFill>
                                      <a:latin typeface="Cambria Math" panose="02040503050406030204" pitchFamily="18" charset="0"/>
                                    </a:rPr>
                                  </m:ctrlPr>
                                </m:funcPr>
                                <m:fName>
                                  <m:r>
                                    <m:rPr>
                                      <m:sty m:val="p"/>
                                    </m:rPr>
                                    <a:rPr xmlns:a="http://schemas.openxmlformats.org/drawingml/2006/main" sz="1600" i="1">
                                      <a:solidFill>
                                        <a:srgbClr val="000000"/>
                                      </a:solidFill>
                                      <a:latin typeface="Cambria Math" panose="02040503050406030204" pitchFamily="18" charset="0"/>
                                    </a:rPr>
                                    <m:t>log</m:t>
                                  </m:r>
                                </m:fName>
                                <m:e>
                                  <m:d>
                                    <m:dPr>
                                      <m:ctrlPr>
                                        <a:rPr xmlns:a="http://schemas.openxmlformats.org/drawingml/2006/main" sz="1600" i="1">
                                          <a:solidFill>
                                            <a:srgbClr val="000000"/>
                                          </a:solidFill>
                                          <a:latin typeface="Cambria Math" panose="02040503050406030204" pitchFamily="18" charset="0"/>
                                        </a:rPr>
                                      </m:ctrlPr>
                                    </m:dPr>
                                    <m:e>
                                      <m:r>
                                        <a:rPr xmlns:a="http://schemas.openxmlformats.org/drawingml/2006/main" sz="1600" i="1">
                                          <a:solidFill>
                                            <a:srgbClr val="000000"/>
                                          </a:solidFill>
                                          <a:latin typeface="Cambria Math" panose="02040503050406030204" pitchFamily="18" charset="0"/>
                                        </a:rPr>
                                        <m:t>1</m:t>
                                      </m:r>
                                      <m:r>
                                        <a:rPr xmlns:a="http://schemas.openxmlformats.org/drawingml/2006/main" sz="1600" i="1">
                                          <a:solidFill>
                                            <a:srgbClr val="000000"/>
                                          </a:solidFill>
                                          <a:latin typeface="Cambria Math" panose="02040503050406030204" pitchFamily="18" charset="0"/>
                                        </a:rPr>
                                        <m:t>−</m:t>
                                      </m:r>
                                      <m:r>
                                        <a:rPr xmlns:a="http://schemas.openxmlformats.org/drawingml/2006/main" sz="1600" i="1">
                                          <a:solidFill>
                                            <a:srgbClr val="000000"/>
                                          </a:solidFill>
                                          <a:latin typeface="Cambria Math" panose="02040503050406030204" pitchFamily="18" charset="0"/>
                                        </a:rPr>
                                        <m:t/>
                                      </m:r>
                                      <m:sSubSup>
                                        <m:e>
                                          <m:limUpp>
                                            <m:e>
                                              <m:r>
                                                <a:rPr xmlns:a="http://schemas.openxmlformats.org/drawingml/2006/main" sz="1600" i="1">
                                                  <a:solidFill>
                                                    <a:srgbClr val="000000"/>
                                                  </a:solidFill>
                                                  <a:latin typeface="Cambria Math" panose="02040503050406030204" pitchFamily="18" charset="0"/>
                                                </a:rPr>
                                                <m:t>𝑦</m:t>
                                              </m:r>
                                            </m:e>
                                            <m:lim>
                                              <m:r>
                                                <m:rPr>
                                                  <m:sty m:val="p"/>
                                                </m:rPr>
                                                <a:rPr xmlns:a="http://schemas.openxmlformats.org/drawingml/2006/main" sz="1600" i="1">
                                                  <a:solidFill>
                                                    <a:srgbClr val="000000"/>
                                                  </a:solidFill>
                                                  <a:latin typeface="Cambria Math" panose="02040503050406030204" pitchFamily="18" charset="0"/>
                                                </a:rPr>
                                                <m:t>^</m:t>
                                              </m:r>
                                            </m:lim>
                                          </m:limUpp>
                                        </m:e>
                                        <m:sub>
                                          <m:r>
                                            <a:rPr xmlns:a="http://schemas.openxmlformats.org/drawingml/2006/main" sz="1600" i="1">
                                              <a:solidFill>
                                                <a:srgbClr val="000000"/>
                                              </a:solidFill>
                                              <a:latin typeface="Cambria Math" panose="02040503050406030204" pitchFamily="18" charset="0"/>
                                            </a:rPr>
                                            <m:t>𝑘</m:t>
                                          </m:r>
                                        </m:sub>
                                        <m:sup>
                                          <m:d>
                                            <m:dPr>
                                              <m:ctrlPr>
                                                <a:rPr xmlns:a="http://schemas.openxmlformats.org/drawingml/2006/main" sz="1600" i="1">
                                                  <a:solidFill>
                                                    <a:srgbClr val="000000"/>
                                                  </a:solidFill>
                                                  <a:latin typeface="Cambria Math" panose="02040503050406030204" pitchFamily="18" charset="0"/>
                                                </a:rPr>
                                              </m:ctrlPr>
                                            </m:dPr>
                                            <m:e>
                                              <m:r>
                                                <a:rPr xmlns:a="http://schemas.openxmlformats.org/drawingml/2006/main" sz="1600" i="1">
                                                  <a:solidFill>
                                                    <a:srgbClr val="000000"/>
                                                  </a:solidFill>
                                                  <a:latin typeface="Cambria Math" panose="02040503050406030204" pitchFamily="18" charset="0"/>
                                                </a:rPr>
                                                <m:t>𝑖</m:t>
                                              </m:r>
                                            </m:e>
                                          </m:d>
                                        </m:sup>
                                      </m:sSubSup>
                                    </m:e>
                                  </m:d>
                                </m:e>
                              </m:func>
                            </m:e>
                          </m:d>
                        </m:e>
                      </m:nary>
                    </m:e>
                  </m:nary>
                </m:oMath>
              </m:oMathPara>
            </a14:m>
            <a:endParaRPr sz="1600"/>
          </a:p>
        </p:txBody>
      </p:sp>
      <p:sp>
        <p:nvSpPr>
          <p:cNvPr id="1698" name="TextBox 20"/>
          <p:cNvSpPr txBox="1"/>
          <p:nvPr/>
        </p:nvSpPr>
        <p:spPr>
          <a:xfrm>
            <a:off x="2194599" y="2950096"/>
            <a:ext cx="6821329" cy="399578"/>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ctr">
              <a:defRPr>
                <a:solidFill>
                  <a:srgbClr val="222222"/>
                </a:solidFill>
              </a:defRPr>
            </a:pPr>
            <a:r>
              <a:t>Pairs of 𝑁 inputs </a:t>
            </a:r>
            <a14:m>
              <m:oMath>
                <m:sSub>
                  <m:e>
                    <m:r>
                      <a:rPr xmlns:a="http://schemas.openxmlformats.org/drawingml/2006/main" sz="2150" i="1">
                        <a:solidFill>
                          <a:srgbClr val="000000"/>
                        </a:solidFill>
                        <a:latin typeface="Cambria Math" panose="02040503050406030204" pitchFamily="18" charset="0"/>
                      </a:rPr>
                      <m:t>𝑥</m:t>
                    </m:r>
                  </m:e>
                  <m:sub>
                    <m:r>
                      <a:rPr xmlns:a="http://schemas.openxmlformats.org/drawingml/2006/main" sz="2150" i="1">
                        <a:solidFill>
                          <a:srgbClr val="000000"/>
                        </a:solidFill>
                        <a:latin typeface="Cambria Math" panose="02040503050406030204" pitchFamily="18" charset="0"/>
                      </a:rPr>
                      <m:t>𝑖</m:t>
                    </m:r>
                  </m:sub>
                </m:sSub>
              </m:oMath>
            </a14:m>
            <a:r>
              <a:t> and ground-truth class labels </a:t>
            </a:r>
            <a14:m>
              <m:oMath>
                <m:sSub>
                  <m:e>
                    <m:r>
                      <a:rPr xmlns:a="http://schemas.openxmlformats.org/drawingml/2006/main" sz="2150" i="1">
                        <a:solidFill>
                          <a:srgbClr val="000000"/>
                        </a:solidFill>
                        <a:latin typeface="Cambria Math" panose="02040503050406030204" pitchFamily="18" charset="0"/>
                      </a:rPr>
                      <m:t>𝑦</m:t>
                    </m:r>
                  </m:e>
                  <m:sub>
                    <m:r>
                      <a:rPr xmlns:a="http://schemas.openxmlformats.org/drawingml/2006/main" sz="2150" i="1">
                        <a:solidFill>
                          <a:srgbClr val="000000"/>
                        </a:solidFill>
                        <a:latin typeface="Cambria Math" panose="02040503050406030204" pitchFamily="18" charset="0"/>
                      </a:rPr>
                      <m:t>𝑖</m:t>
                    </m:r>
                  </m:sub>
                </m:sSub>
              </m:oMath>
            </a14:m>
          </a:p>
        </p:txBody>
      </p:sp>
      <p:sp>
        <p:nvSpPr>
          <p:cNvPr id="1699" name="TextBox 21"/>
          <p:cNvSpPr txBox="1"/>
          <p:nvPr/>
        </p:nvSpPr>
        <p:spPr>
          <a:xfrm>
            <a:off x="2194599" y="6367583"/>
            <a:ext cx="6821329" cy="45280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ctr">
              <a:defRPr sz="1800">
                <a:solidFill>
                  <a:srgbClr val="222222"/>
                </a:solidFill>
              </a:defRPr>
            </a:pPr>
            <a:r>
              <a:t>Ground-truth class labels </a:t>
            </a:r>
            <a14:m>
              <m:oMath>
                <m:sSub>
                  <m:e>
                    <m:r>
                      <a:rPr xmlns:a="http://schemas.openxmlformats.org/drawingml/2006/main" sz="1950" i="1">
                        <a:solidFill>
                          <a:srgbClr val="222222"/>
                        </a:solidFill>
                        <a:latin typeface="Cambria Math" panose="02040503050406030204" pitchFamily="18" charset="0"/>
                      </a:rPr>
                      <m:t>𝑦</m:t>
                    </m:r>
                  </m:e>
                  <m:sub>
                    <m:r>
                      <a:rPr xmlns:a="http://schemas.openxmlformats.org/drawingml/2006/main" sz="1950" i="1">
                        <a:solidFill>
                          <a:srgbClr val="222222"/>
                        </a:solidFill>
                        <a:latin typeface="Cambria Math" panose="02040503050406030204" pitchFamily="18" charset="0"/>
                      </a:rPr>
                      <m:t>𝑖</m:t>
                    </m:r>
                  </m:sub>
                </m:sSub>
              </m:oMath>
            </a14:m>
            <a:r>
              <a:rPr>
                <a:solidFill>
                  <a:srgbClr val="000000"/>
                </a:solidFill>
                <a:latin typeface="Arial"/>
                <a:ea typeface="Arial"/>
                <a:cs typeface="Arial"/>
                <a:sym typeface="Arial"/>
              </a:rPr>
              <a:t> </a:t>
            </a:r>
            <a:r>
              <a:t>and model predicted class labels </a:t>
            </a:r>
            <a14:m>
              <m:oMath>
                <m:sSub>
                  <m:e>
                    <m:limUpp>
                      <m:e>
                        <m:r>
                          <a:rPr xmlns:a="http://schemas.openxmlformats.org/drawingml/2006/main" sz="1950" i="1">
                            <a:solidFill>
                              <a:srgbClr val="222222"/>
                            </a:solidFill>
                            <a:latin typeface="Cambria Math" panose="02040503050406030204" pitchFamily="18" charset="0"/>
                          </a:rPr>
                          <m:t>𝑦</m:t>
                        </m:r>
                      </m:e>
                      <m:lim>
                        <m:r>
                          <m:rPr>
                            <m:sty m:val="p"/>
                          </m:rPr>
                          <a:rPr xmlns:a="http://schemas.openxmlformats.org/drawingml/2006/main" sz="1950" i="1">
                            <a:solidFill>
                              <a:srgbClr val="222222"/>
                            </a:solidFill>
                            <a:latin typeface="Cambria Math" panose="02040503050406030204" pitchFamily="18" charset="0"/>
                          </a:rPr>
                          <m:t>^</m:t>
                        </m:r>
                      </m:lim>
                    </m:limUpp>
                  </m:e>
                  <m:sub>
                    <m:r>
                      <a:rPr xmlns:a="http://schemas.openxmlformats.org/drawingml/2006/main" sz="1950" i="1">
                        <a:solidFill>
                          <a:srgbClr val="222222"/>
                        </a:solidFill>
                        <a:latin typeface="Cambria Math" panose="02040503050406030204" pitchFamily="18" charset="0"/>
                      </a:rPr>
                      <m:t>𝑖</m:t>
                    </m:r>
                  </m:sub>
                </m:sSub>
              </m:oMath>
            </a14:m>
            <a:r>
              <a:rPr sz="2000"/>
              <a:t>   </a:t>
            </a:r>
          </a:p>
        </p:txBody>
      </p:sp>
    </p:spTree>
  </p:cSld>
  <p:clrMapOvr>
    <a:masterClrMapping/>
  </p:clrMapOvr>
  <p:transition xmlns:p14="http://schemas.microsoft.com/office/powerpoint/2010/main" spd="med" advClick="1"/>
</p:sld>
</file>

<file path=ppt/slides/slide5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01" name="TextBox 3"/>
          <p:cNvSpPr txBox="1"/>
          <p:nvPr>
            <p:ph type="sldNum" sz="quarter" idx="2"/>
          </p:nvPr>
        </p:nvSpPr>
        <p:spPr>
          <a:xfrm>
            <a:off x="9760731" y="7458470"/>
            <a:ext cx="258625" cy="24830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702" name="Title 1"/>
          <p:cNvSpPr txBox="1"/>
          <p:nvPr>
            <p:ph type="title"/>
          </p:nvPr>
        </p:nvSpPr>
        <p:spPr>
          <a:prstGeom prst="rect">
            <a:avLst/>
          </a:prstGeom>
        </p:spPr>
        <p:txBody>
          <a:bodyPr/>
          <a:lstStyle/>
          <a:p>
            <a:pPr/>
            <a:r>
              <a:t>Loss Functions</a:t>
            </a:r>
          </a:p>
        </p:txBody>
      </p:sp>
      <p:sp>
        <p:nvSpPr>
          <p:cNvPr id="1703" name="Content Placeholder 2"/>
          <p:cNvSpPr txBox="1"/>
          <p:nvPr>
            <p:ph type="body" idx="1"/>
          </p:nvPr>
        </p:nvSpPr>
        <p:spPr>
          <a:xfrm>
            <a:off x="276672" y="2090802"/>
            <a:ext cx="9584267" cy="5367668"/>
          </a:xfrm>
          <a:prstGeom prst="rect">
            <a:avLst/>
          </a:prstGeom>
        </p:spPr>
        <p:txBody>
          <a:bodyPr/>
          <a:lstStyle>
            <a:lvl1pPr>
              <a:defRPr b="1" i="1">
                <a:solidFill>
                  <a:srgbClr val="0070C0"/>
                </a:solidFill>
              </a:defRPr>
            </a:lvl1pPr>
          </a:lstStyle>
          <a:p>
            <a:pPr/>
            <a:r>
              <a:t>Regression tasks</a:t>
            </a:r>
          </a:p>
        </p:txBody>
      </p:sp>
      <p:sp>
        <p:nvSpPr>
          <p:cNvPr id="1704" name="Content Placeholder 6"/>
          <p:cNvSpPr txBox="1"/>
          <p:nvPr/>
        </p:nvSpPr>
        <p:spPr>
          <a:xfrm>
            <a:off x="322392" y="1509936"/>
            <a:ext cx="6101248" cy="350294"/>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defTabSz="914322">
              <a:spcBef>
                <a:spcPts val="300"/>
              </a:spcBef>
              <a:defRPr i="1" sz="1400">
                <a:latin typeface="Arial"/>
                <a:ea typeface="Arial"/>
                <a:cs typeface="Arial"/>
                <a:sym typeface="Arial"/>
              </a:defRPr>
            </a:lvl1pPr>
          </a:lstStyle>
          <a:p>
            <a:pPr/>
            <a:r>
              <a:t>Training Neural Networks</a:t>
            </a:r>
          </a:p>
        </p:txBody>
      </p:sp>
      <p:sp>
        <p:nvSpPr>
          <p:cNvPr id="1705" name="TextBox 16"/>
          <p:cNvSpPr txBox="1"/>
          <p:nvPr/>
        </p:nvSpPr>
        <p:spPr>
          <a:xfrm>
            <a:off x="1618535" y="7526179"/>
            <a:ext cx="6821329" cy="22851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sz="1000"/>
            </a:lvl1pPr>
          </a:lstStyle>
          <a:p>
            <a:pPr/>
            <a:r>
              <a:t>Slide credit: Ismini Lourentzou – Introduction to Deep Learning</a:t>
            </a:r>
          </a:p>
        </p:txBody>
      </p:sp>
      <p:sp>
        <p:nvSpPr>
          <p:cNvPr id="1706" name="Ορθογώνιο 17"/>
          <p:cNvSpPr txBox="1"/>
          <p:nvPr/>
        </p:nvSpPr>
        <p:spPr>
          <a:xfrm>
            <a:off x="754441" y="2878088"/>
            <a:ext cx="1100669" cy="644982"/>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defRPr b="1">
                <a:solidFill>
                  <a:srgbClr val="222222"/>
                </a:solidFill>
              </a:defRPr>
            </a:pPr>
            <a:r>
              <a:t>Training </a:t>
            </a:r>
          </a:p>
          <a:p>
            <a:pPr>
              <a:defRPr b="1">
                <a:solidFill>
                  <a:srgbClr val="222222"/>
                </a:solidFill>
              </a:defRPr>
            </a:pPr>
            <a:r>
              <a:t>examples</a:t>
            </a:r>
          </a:p>
        </p:txBody>
      </p:sp>
      <p:sp>
        <p:nvSpPr>
          <p:cNvPr id="1707" name="Ορθογώνιο 20"/>
          <p:cNvSpPr txBox="1"/>
          <p:nvPr/>
        </p:nvSpPr>
        <p:spPr>
          <a:xfrm>
            <a:off x="754441" y="3930668"/>
            <a:ext cx="918354" cy="644983"/>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defRPr b="1">
                <a:solidFill>
                  <a:srgbClr val="222222"/>
                </a:solidFill>
              </a:defRPr>
            </a:pPr>
            <a:r>
              <a:t>Output </a:t>
            </a:r>
          </a:p>
          <a:p>
            <a:pPr>
              <a:defRPr b="1">
                <a:solidFill>
                  <a:srgbClr val="222222"/>
                </a:solidFill>
              </a:defRPr>
            </a:pPr>
            <a:r>
              <a:t>Layer</a:t>
            </a:r>
          </a:p>
        </p:txBody>
      </p:sp>
      <p:sp>
        <p:nvSpPr>
          <p:cNvPr id="1708" name="Ορθογώνιο 23"/>
          <p:cNvSpPr txBox="1"/>
          <p:nvPr/>
        </p:nvSpPr>
        <p:spPr>
          <a:xfrm>
            <a:off x="754439" y="5640058"/>
            <a:ext cx="1512526" cy="34018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b="1">
                <a:solidFill>
                  <a:srgbClr val="222222"/>
                </a:solidFill>
              </a:defRPr>
            </a:lvl1pPr>
          </a:lstStyle>
          <a:p>
            <a:pPr/>
            <a:r>
              <a:t>Loss function</a:t>
            </a:r>
          </a:p>
        </p:txBody>
      </p:sp>
      <p:sp>
        <p:nvSpPr>
          <p:cNvPr id="1709" name="Ορθογώνιο 25"/>
          <p:cNvSpPr txBox="1"/>
          <p:nvPr/>
        </p:nvSpPr>
        <p:spPr>
          <a:xfrm>
            <a:off x="2934468" y="5336823"/>
            <a:ext cx="2723433" cy="34018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b="1" i="1">
                <a:solidFill>
                  <a:srgbClr val="FF0000"/>
                </a:solidFill>
              </a:defRPr>
            </a:lvl1pPr>
          </a:lstStyle>
          <a:p>
            <a:pPr/>
            <a:r>
              <a:t>Mean Squared Error</a:t>
            </a:r>
          </a:p>
        </p:txBody>
      </p:sp>
      <p:sp>
        <p:nvSpPr>
          <p:cNvPr id="1710" name="TextBox 21"/>
          <p:cNvSpPr txBox="1"/>
          <p:nvPr/>
        </p:nvSpPr>
        <p:spPr>
          <a:xfrm>
            <a:off x="5730003" y="5081883"/>
            <a:ext cx="2806021" cy="681336"/>
          </a:xfrm>
          <a:prstGeom prst="rect">
            <a:avLst/>
          </a:prstGeom>
          <a:ln w="12700">
            <a:miter lim="400000"/>
          </a:ln>
        </p:spPr>
        <p:txBody>
          <a:bodyPr wrap="none" lIns="0" tIns="0" rIns="0" bIns="0">
            <a:spAutoFit/>
          </a:bodyPr>
          <a:lstStyle/>
          <a:p>
            <a:pPr defTabSz="914400" latinLnBrk="1">
              <a:defRPr sz="1800"/>
            </a:pPr>
            <a14:m>
              <m:oMathPara>
                <m:oMathParaPr>
                  <m:jc m:val="centerGroup"/>
                </m:oMathParaPr>
                <m:oMath>
                  <m:r>
                    <a:rPr xmlns:a="http://schemas.openxmlformats.org/drawingml/2006/main" sz="2000" i="1">
                      <a:solidFill>
                        <a:srgbClr val="000000"/>
                      </a:solidFill>
                      <a:latin typeface="Cambria Math" panose="02040503050406030204" pitchFamily="18" charset="0"/>
                    </a:rPr>
                    <m:t>ℒ</m:t>
                  </m:r>
                  <m:d>
                    <m:dPr>
                      <m:ctrlPr>
                        <a:rPr xmlns:a="http://schemas.openxmlformats.org/drawingml/2006/main" sz="2000" i="1">
                          <a:solidFill>
                            <a:srgbClr val="000000"/>
                          </a:solidFill>
                          <a:latin typeface="Cambria Math" panose="02040503050406030204" pitchFamily="18" charset="0"/>
                        </a:rPr>
                      </m:ctrlPr>
                    </m:dPr>
                    <m:e>
                      <m:r>
                        <a:rPr xmlns:a="http://schemas.openxmlformats.org/drawingml/2006/main" sz="2000" i="1">
                          <a:solidFill>
                            <a:srgbClr val="000000"/>
                          </a:solidFill>
                          <a:latin typeface="Cambria Math" panose="02040503050406030204" pitchFamily="18" charset="0"/>
                        </a:rPr>
                        <m:t>𝜃</m:t>
                      </m:r>
                    </m:e>
                  </m:d>
                  <m:r>
                    <a:rPr xmlns:a="http://schemas.openxmlformats.org/drawingml/2006/main" sz="2000" i="1">
                      <a:solidFill>
                        <a:srgbClr val="000000"/>
                      </a:solidFill>
                      <a:latin typeface="Cambria Math" panose="02040503050406030204" pitchFamily="18" charset="0"/>
                    </a:rPr>
                    <m:t>=</m:t>
                  </m:r>
                  <m:r>
                    <a:rPr xmlns:a="http://schemas.openxmlformats.org/drawingml/2006/main" sz="2000" i="1">
                      <a:solidFill>
                        <a:srgbClr val="000000"/>
                      </a:solidFill>
                      <a:latin typeface="Cambria Math" panose="02040503050406030204" pitchFamily="18" charset="0"/>
                    </a:rPr>
                    <m:t/>
                  </m:r>
                  <m:f>
                    <m:fPr>
                      <m:ctrlPr>
                        <a:rPr xmlns:a="http://schemas.openxmlformats.org/drawingml/2006/main" sz="2000" i="1">
                          <a:solidFill>
                            <a:srgbClr val="000000"/>
                          </a:solidFill>
                          <a:latin typeface="Cambria Math" panose="02040503050406030204" pitchFamily="18" charset="0"/>
                        </a:rPr>
                      </m:ctrlPr>
                      <m:type m:val="bar"/>
                    </m:fPr>
                    <m:num>
                      <m:r>
                        <a:rPr xmlns:a="http://schemas.openxmlformats.org/drawingml/2006/main" sz="2000" i="1">
                          <a:solidFill>
                            <a:srgbClr val="000000"/>
                          </a:solidFill>
                          <a:latin typeface="Cambria Math" panose="02040503050406030204" pitchFamily="18" charset="0"/>
                        </a:rPr>
                        <m:t>1</m:t>
                      </m:r>
                    </m:num>
                    <m:den>
                      <m:r>
                        <a:rPr xmlns:a="http://schemas.openxmlformats.org/drawingml/2006/main" sz="2000" i="1">
                          <a:solidFill>
                            <a:srgbClr val="000000"/>
                          </a:solidFill>
                          <a:latin typeface="Cambria Math" panose="02040503050406030204" pitchFamily="18" charset="0"/>
                        </a:rPr>
                        <m:t>𝑛</m:t>
                      </m:r>
                    </m:den>
                  </m:f>
                  <m:nary>
                    <m:naryPr>
                      <m:ctrlPr>
                        <a:rPr xmlns:a="http://schemas.openxmlformats.org/drawingml/2006/main" sz="2000" i="1">
                          <a:solidFill>
                            <a:srgbClr val="000000"/>
                          </a:solidFill>
                          <a:latin typeface="Cambria Math" panose="02040503050406030204" pitchFamily="18" charset="0"/>
                        </a:rPr>
                      </m:ctrlPr>
                      <m:chr m:val="∑"/>
                      <m:limLoc m:val="undOvr"/>
                      <m:grow m:val="0"/>
                      <m:subHide m:val="off"/>
                      <m:supHide m:val="off"/>
                    </m:naryPr>
                    <m:sub>
                      <m:r>
                        <a:rPr xmlns:a="http://schemas.openxmlformats.org/drawingml/2006/main" sz="2000" i="1">
                          <a:solidFill>
                            <a:srgbClr val="000000"/>
                          </a:solidFill>
                          <a:latin typeface="Cambria Math" panose="02040503050406030204" pitchFamily="18" charset="0"/>
                        </a:rPr>
                        <m:t>𝑖</m:t>
                      </m:r>
                      <m:r>
                        <a:rPr xmlns:a="http://schemas.openxmlformats.org/drawingml/2006/main" sz="2000" i="1">
                          <a:solidFill>
                            <a:srgbClr val="000000"/>
                          </a:solidFill>
                          <a:latin typeface="Cambria Math" panose="02040503050406030204" pitchFamily="18" charset="0"/>
                        </a:rPr>
                        <m:t>=</m:t>
                      </m:r>
                      <m:r>
                        <a:rPr xmlns:a="http://schemas.openxmlformats.org/drawingml/2006/main" sz="2000" i="1">
                          <a:solidFill>
                            <a:srgbClr val="000000"/>
                          </a:solidFill>
                          <a:latin typeface="Cambria Math" panose="02040503050406030204" pitchFamily="18" charset="0"/>
                        </a:rPr>
                        <m:t>1</m:t>
                      </m:r>
                    </m:sub>
                    <m:sup>
                      <m:r>
                        <a:rPr xmlns:a="http://schemas.openxmlformats.org/drawingml/2006/main" sz="2000" i="1">
                          <a:solidFill>
                            <a:srgbClr val="000000"/>
                          </a:solidFill>
                          <a:latin typeface="Cambria Math" panose="02040503050406030204" pitchFamily="18" charset="0"/>
                        </a:rPr>
                        <m:t>𝑛</m:t>
                      </m:r>
                    </m:sup>
                    <m:e>
                      <m:sSup>
                        <m:e>
                          <m:d>
                            <m:dPr>
                              <m:ctrlPr>
                                <a:rPr xmlns:a="http://schemas.openxmlformats.org/drawingml/2006/main" sz="2000" i="1">
                                  <a:solidFill>
                                    <a:srgbClr val="000000"/>
                                  </a:solidFill>
                                  <a:latin typeface="Cambria Math" panose="02040503050406030204" pitchFamily="18" charset="0"/>
                                </a:rPr>
                              </m:ctrlPr>
                            </m:dPr>
                            <m:e>
                              <m:sSup>
                                <m:e>
                                  <m:r>
                                    <a:rPr xmlns:a="http://schemas.openxmlformats.org/drawingml/2006/main" sz="2000" i="1">
                                      <a:solidFill>
                                        <a:srgbClr val="000000"/>
                                      </a:solidFill>
                                      <a:latin typeface="Cambria Math" panose="02040503050406030204" pitchFamily="18" charset="0"/>
                                    </a:rPr>
                                    <m:t>𝑦</m:t>
                                  </m:r>
                                </m:e>
                                <m:sup>
                                  <m:r>
                                    <a:rPr xmlns:a="http://schemas.openxmlformats.org/drawingml/2006/main" sz="2000" i="1">
                                      <a:solidFill>
                                        <a:srgbClr val="000000"/>
                                      </a:solidFill>
                                      <a:latin typeface="Cambria Math" panose="02040503050406030204" pitchFamily="18" charset="0"/>
                                    </a:rPr>
                                    <m:t>(</m:t>
                                  </m:r>
                                  <m:r>
                                    <a:rPr xmlns:a="http://schemas.openxmlformats.org/drawingml/2006/main" sz="2000" i="1">
                                      <a:solidFill>
                                        <a:srgbClr val="000000"/>
                                      </a:solidFill>
                                      <a:latin typeface="Cambria Math" panose="02040503050406030204" pitchFamily="18" charset="0"/>
                                    </a:rPr>
                                    <m:t>𝑖</m:t>
                                  </m:r>
                                  <m:r>
                                    <a:rPr xmlns:a="http://schemas.openxmlformats.org/drawingml/2006/main" sz="2000" i="1">
                                      <a:solidFill>
                                        <a:srgbClr val="000000"/>
                                      </a:solidFill>
                                      <a:latin typeface="Cambria Math" panose="02040503050406030204" pitchFamily="18" charset="0"/>
                                    </a:rPr>
                                    <m:t>)</m:t>
                                  </m:r>
                                </m:sup>
                              </m:sSup>
                              <m:r>
                                <a:rPr xmlns:a="http://schemas.openxmlformats.org/drawingml/2006/main" sz="2000" i="1">
                                  <a:solidFill>
                                    <a:srgbClr val="000000"/>
                                  </a:solidFill>
                                  <a:latin typeface="Cambria Math" panose="02040503050406030204" pitchFamily="18" charset="0"/>
                                </a:rPr>
                                <m:t>−</m:t>
                              </m:r>
                              <m:sSup>
                                <m:e>
                                  <m:limUpp>
                                    <m:e>
                                      <m:r>
                                        <a:rPr xmlns:a="http://schemas.openxmlformats.org/drawingml/2006/main" sz="2000" i="1">
                                          <a:solidFill>
                                            <a:srgbClr val="000000"/>
                                          </a:solidFill>
                                          <a:latin typeface="Cambria Math" panose="02040503050406030204" pitchFamily="18" charset="0"/>
                                        </a:rPr>
                                        <m:t>𝑦</m:t>
                                      </m:r>
                                    </m:e>
                                    <m:lim>
                                      <m:r>
                                        <m:rPr>
                                          <m:sty m:val="p"/>
                                        </m:rPr>
                                        <a:rPr xmlns:a="http://schemas.openxmlformats.org/drawingml/2006/main" sz="2000" i="1">
                                          <a:solidFill>
                                            <a:srgbClr val="000000"/>
                                          </a:solidFill>
                                          <a:latin typeface="Cambria Math" panose="02040503050406030204" pitchFamily="18" charset="0"/>
                                        </a:rPr>
                                        <m:t>^</m:t>
                                      </m:r>
                                    </m:lim>
                                  </m:limUpp>
                                </m:e>
                                <m:sup>
                                  <m:r>
                                    <a:rPr xmlns:a="http://schemas.openxmlformats.org/drawingml/2006/main" sz="2000" i="1">
                                      <a:solidFill>
                                        <a:srgbClr val="000000"/>
                                      </a:solidFill>
                                      <a:latin typeface="Cambria Math" panose="02040503050406030204" pitchFamily="18" charset="0"/>
                                    </a:rPr>
                                    <m:t>(</m:t>
                                  </m:r>
                                  <m:r>
                                    <a:rPr xmlns:a="http://schemas.openxmlformats.org/drawingml/2006/main" sz="2000" i="1">
                                      <a:solidFill>
                                        <a:srgbClr val="000000"/>
                                      </a:solidFill>
                                      <a:latin typeface="Cambria Math" panose="02040503050406030204" pitchFamily="18" charset="0"/>
                                    </a:rPr>
                                    <m:t>𝑖</m:t>
                                  </m:r>
                                  <m:r>
                                    <a:rPr xmlns:a="http://schemas.openxmlformats.org/drawingml/2006/main" sz="2000" i="1">
                                      <a:solidFill>
                                        <a:srgbClr val="000000"/>
                                      </a:solidFill>
                                      <a:latin typeface="Cambria Math" panose="02040503050406030204" pitchFamily="18" charset="0"/>
                                    </a:rPr>
                                    <m:t>)</m:t>
                                  </m:r>
                                </m:sup>
                              </m:sSup>
                            </m:e>
                          </m:d>
                        </m:e>
                        <m:sup>
                          <m:r>
                            <a:rPr xmlns:a="http://schemas.openxmlformats.org/drawingml/2006/main" sz="2000" i="1">
                              <a:solidFill>
                                <a:srgbClr val="000000"/>
                              </a:solidFill>
                              <a:latin typeface="Cambria Math" panose="02040503050406030204" pitchFamily="18" charset="0"/>
                            </a:rPr>
                            <m:t>2</m:t>
                          </m:r>
                        </m:sup>
                      </m:sSup>
                    </m:e>
                  </m:nary>
                </m:oMath>
              </m:oMathPara>
            </a14:m>
            <a:endParaRPr sz="2000"/>
          </a:p>
        </p:txBody>
      </p:sp>
      <p:sp>
        <p:nvSpPr>
          <p:cNvPr id="1711" name="Ορθογώνιο 22"/>
          <p:cNvSpPr txBox="1"/>
          <p:nvPr/>
        </p:nvSpPr>
        <p:spPr>
          <a:xfrm>
            <a:off x="3190405" y="4081012"/>
            <a:ext cx="5537491" cy="34018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solidFill>
                  <a:srgbClr val="222222"/>
                </a:solidFill>
              </a:defRPr>
            </a:lvl1pPr>
          </a:lstStyle>
          <a:p>
            <a:pPr/>
            <a:r>
              <a:t>Linear (Identity) or Sigmoid Activation</a:t>
            </a:r>
          </a:p>
        </p:txBody>
      </p:sp>
      <p:sp>
        <p:nvSpPr>
          <p:cNvPr id="1712" name="Ορθογώνιο 42"/>
          <p:cNvSpPr txBox="1"/>
          <p:nvPr/>
        </p:nvSpPr>
        <p:spPr>
          <a:xfrm>
            <a:off x="2934468" y="6358127"/>
            <a:ext cx="2723433" cy="34018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b="1" i="1">
                <a:solidFill>
                  <a:srgbClr val="FF0000"/>
                </a:solidFill>
              </a:defRPr>
            </a:lvl1pPr>
          </a:lstStyle>
          <a:p>
            <a:pPr/>
            <a:r>
              <a:t>Mean Absolute Error</a:t>
            </a:r>
          </a:p>
        </p:txBody>
      </p:sp>
      <p:sp>
        <p:nvSpPr>
          <p:cNvPr id="1713" name="TextBox 24"/>
          <p:cNvSpPr txBox="1"/>
          <p:nvPr/>
        </p:nvSpPr>
        <p:spPr>
          <a:xfrm>
            <a:off x="5741632" y="6102734"/>
            <a:ext cx="2691950" cy="681335"/>
          </a:xfrm>
          <a:prstGeom prst="rect">
            <a:avLst/>
          </a:prstGeom>
          <a:ln w="12700">
            <a:miter lim="400000"/>
          </a:ln>
        </p:spPr>
        <p:txBody>
          <a:bodyPr wrap="none" lIns="0" tIns="0" rIns="0" bIns="0">
            <a:spAutoFit/>
          </a:bodyPr>
          <a:lstStyle/>
          <a:p>
            <a:pPr defTabSz="914400" latinLnBrk="1">
              <a:defRPr sz="1800"/>
            </a:pPr>
            <a14:m>
              <m:oMathPara>
                <m:oMathParaPr>
                  <m:jc m:val="centerGroup"/>
                </m:oMathParaPr>
                <m:oMath>
                  <m:r>
                    <a:rPr xmlns:a="http://schemas.openxmlformats.org/drawingml/2006/main" sz="2000" i="1">
                      <a:solidFill>
                        <a:srgbClr val="000000"/>
                      </a:solidFill>
                      <a:latin typeface="Cambria Math" panose="02040503050406030204" pitchFamily="18" charset="0"/>
                    </a:rPr>
                    <m:t>ℒ</m:t>
                  </m:r>
                  <m:d>
                    <m:dPr>
                      <m:ctrlPr>
                        <a:rPr xmlns:a="http://schemas.openxmlformats.org/drawingml/2006/main" sz="2000" i="1">
                          <a:solidFill>
                            <a:srgbClr val="000000"/>
                          </a:solidFill>
                          <a:latin typeface="Cambria Math" panose="02040503050406030204" pitchFamily="18" charset="0"/>
                        </a:rPr>
                      </m:ctrlPr>
                    </m:dPr>
                    <m:e>
                      <m:r>
                        <a:rPr xmlns:a="http://schemas.openxmlformats.org/drawingml/2006/main" sz="2000" i="1">
                          <a:solidFill>
                            <a:srgbClr val="000000"/>
                          </a:solidFill>
                          <a:latin typeface="Cambria Math" panose="02040503050406030204" pitchFamily="18" charset="0"/>
                        </a:rPr>
                        <m:t>𝜃</m:t>
                      </m:r>
                    </m:e>
                  </m:d>
                  <m:r>
                    <a:rPr xmlns:a="http://schemas.openxmlformats.org/drawingml/2006/main" sz="2000" i="1">
                      <a:solidFill>
                        <a:srgbClr val="000000"/>
                      </a:solidFill>
                      <a:latin typeface="Cambria Math" panose="02040503050406030204" pitchFamily="18" charset="0"/>
                    </a:rPr>
                    <m:t>=</m:t>
                  </m:r>
                  <m:r>
                    <a:rPr xmlns:a="http://schemas.openxmlformats.org/drawingml/2006/main" sz="2000" i="1">
                      <a:solidFill>
                        <a:srgbClr val="000000"/>
                      </a:solidFill>
                      <a:latin typeface="Cambria Math" panose="02040503050406030204" pitchFamily="18" charset="0"/>
                    </a:rPr>
                    <m:t/>
                  </m:r>
                  <m:f>
                    <m:fPr>
                      <m:ctrlPr>
                        <a:rPr xmlns:a="http://schemas.openxmlformats.org/drawingml/2006/main" sz="2000" i="1">
                          <a:solidFill>
                            <a:srgbClr val="000000"/>
                          </a:solidFill>
                          <a:latin typeface="Cambria Math" panose="02040503050406030204" pitchFamily="18" charset="0"/>
                        </a:rPr>
                      </m:ctrlPr>
                      <m:type m:val="bar"/>
                    </m:fPr>
                    <m:num>
                      <m:r>
                        <a:rPr xmlns:a="http://schemas.openxmlformats.org/drawingml/2006/main" sz="2000" i="1">
                          <a:solidFill>
                            <a:srgbClr val="000000"/>
                          </a:solidFill>
                          <a:latin typeface="Cambria Math" panose="02040503050406030204" pitchFamily="18" charset="0"/>
                        </a:rPr>
                        <m:t>1</m:t>
                      </m:r>
                    </m:num>
                    <m:den>
                      <m:r>
                        <a:rPr xmlns:a="http://schemas.openxmlformats.org/drawingml/2006/main" sz="2000" i="1">
                          <a:solidFill>
                            <a:srgbClr val="000000"/>
                          </a:solidFill>
                          <a:latin typeface="Cambria Math" panose="02040503050406030204" pitchFamily="18" charset="0"/>
                        </a:rPr>
                        <m:t>𝑛</m:t>
                      </m:r>
                    </m:den>
                  </m:f>
                  <m:nary>
                    <m:naryPr>
                      <m:ctrlPr>
                        <a:rPr xmlns:a="http://schemas.openxmlformats.org/drawingml/2006/main" sz="2000" i="1">
                          <a:solidFill>
                            <a:srgbClr val="000000"/>
                          </a:solidFill>
                          <a:latin typeface="Cambria Math" panose="02040503050406030204" pitchFamily="18" charset="0"/>
                        </a:rPr>
                      </m:ctrlPr>
                      <m:chr m:val="∑"/>
                      <m:limLoc m:val="undOvr"/>
                      <m:grow m:val="0"/>
                      <m:subHide m:val="off"/>
                      <m:supHide m:val="off"/>
                    </m:naryPr>
                    <m:sub>
                      <m:r>
                        <a:rPr xmlns:a="http://schemas.openxmlformats.org/drawingml/2006/main" sz="2000" i="1">
                          <a:solidFill>
                            <a:srgbClr val="000000"/>
                          </a:solidFill>
                          <a:latin typeface="Cambria Math" panose="02040503050406030204" pitchFamily="18" charset="0"/>
                        </a:rPr>
                        <m:t>𝑖</m:t>
                      </m:r>
                      <m:r>
                        <a:rPr xmlns:a="http://schemas.openxmlformats.org/drawingml/2006/main" sz="2000" i="1">
                          <a:solidFill>
                            <a:srgbClr val="000000"/>
                          </a:solidFill>
                          <a:latin typeface="Cambria Math" panose="02040503050406030204" pitchFamily="18" charset="0"/>
                        </a:rPr>
                        <m:t>=</m:t>
                      </m:r>
                      <m:r>
                        <a:rPr xmlns:a="http://schemas.openxmlformats.org/drawingml/2006/main" sz="2000" i="1">
                          <a:solidFill>
                            <a:srgbClr val="000000"/>
                          </a:solidFill>
                          <a:latin typeface="Cambria Math" panose="02040503050406030204" pitchFamily="18" charset="0"/>
                        </a:rPr>
                        <m:t>1</m:t>
                      </m:r>
                    </m:sub>
                    <m:sup>
                      <m:r>
                        <a:rPr xmlns:a="http://schemas.openxmlformats.org/drawingml/2006/main" sz="2000" i="1">
                          <a:solidFill>
                            <a:srgbClr val="000000"/>
                          </a:solidFill>
                          <a:latin typeface="Cambria Math" panose="02040503050406030204" pitchFamily="18" charset="0"/>
                        </a:rPr>
                        <m:t>𝑛</m:t>
                      </m:r>
                    </m:sup>
                    <m:e>
                      <m:d>
                        <m:dPr>
                          <m:ctrlPr>
                            <a:rPr xmlns:a="http://schemas.openxmlformats.org/drawingml/2006/main" sz="2000" i="1">
                              <a:solidFill>
                                <a:srgbClr val="000000"/>
                              </a:solidFill>
                              <a:latin typeface="Cambria Math" panose="02040503050406030204" pitchFamily="18" charset="0"/>
                            </a:rPr>
                          </m:ctrlPr>
                          <m:begChr m:val="|"/>
                          <m:endChr m:val="|"/>
                        </m:dPr>
                        <m:e>
                          <m:sSup>
                            <m:e>
                              <m:r>
                                <a:rPr xmlns:a="http://schemas.openxmlformats.org/drawingml/2006/main" sz="2000" i="1">
                                  <a:solidFill>
                                    <a:srgbClr val="000000"/>
                                  </a:solidFill>
                                  <a:latin typeface="Cambria Math" panose="02040503050406030204" pitchFamily="18" charset="0"/>
                                </a:rPr>
                                <m:t>𝑦</m:t>
                              </m:r>
                            </m:e>
                            <m:sup>
                              <m:r>
                                <a:rPr xmlns:a="http://schemas.openxmlformats.org/drawingml/2006/main" sz="2000" i="1">
                                  <a:solidFill>
                                    <a:srgbClr val="000000"/>
                                  </a:solidFill>
                                  <a:latin typeface="Cambria Math" panose="02040503050406030204" pitchFamily="18" charset="0"/>
                                </a:rPr>
                                <m:t>(</m:t>
                              </m:r>
                              <m:r>
                                <a:rPr xmlns:a="http://schemas.openxmlformats.org/drawingml/2006/main" sz="2000" i="1">
                                  <a:solidFill>
                                    <a:srgbClr val="000000"/>
                                  </a:solidFill>
                                  <a:latin typeface="Cambria Math" panose="02040503050406030204" pitchFamily="18" charset="0"/>
                                </a:rPr>
                                <m:t>𝑖</m:t>
                              </m:r>
                              <m:r>
                                <a:rPr xmlns:a="http://schemas.openxmlformats.org/drawingml/2006/main" sz="2000" i="1">
                                  <a:solidFill>
                                    <a:srgbClr val="000000"/>
                                  </a:solidFill>
                                  <a:latin typeface="Cambria Math" panose="02040503050406030204" pitchFamily="18" charset="0"/>
                                </a:rPr>
                                <m:t>)</m:t>
                              </m:r>
                            </m:sup>
                          </m:sSup>
                          <m:r>
                            <a:rPr xmlns:a="http://schemas.openxmlformats.org/drawingml/2006/main" sz="2000" i="1">
                              <a:solidFill>
                                <a:srgbClr val="000000"/>
                              </a:solidFill>
                              <a:latin typeface="Cambria Math" panose="02040503050406030204" pitchFamily="18" charset="0"/>
                            </a:rPr>
                            <m:t>−</m:t>
                          </m:r>
                          <m:sSup>
                            <m:e>
                              <m:limUpp>
                                <m:e>
                                  <m:r>
                                    <a:rPr xmlns:a="http://schemas.openxmlformats.org/drawingml/2006/main" sz="2000" i="1">
                                      <a:solidFill>
                                        <a:srgbClr val="000000"/>
                                      </a:solidFill>
                                      <a:latin typeface="Cambria Math" panose="02040503050406030204" pitchFamily="18" charset="0"/>
                                    </a:rPr>
                                    <m:t>𝑦</m:t>
                                  </m:r>
                                </m:e>
                                <m:lim>
                                  <m:r>
                                    <m:rPr>
                                      <m:sty m:val="p"/>
                                    </m:rPr>
                                    <a:rPr xmlns:a="http://schemas.openxmlformats.org/drawingml/2006/main" sz="2000" i="1">
                                      <a:solidFill>
                                        <a:srgbClr val="000000"/>
                                      </a:solidFill>
                                      <a:latin typeface="Cambria Math" panose="02040503050406030204" pitchFamily="18" charset="0"/>
                                    </a:rPr>
                                    <m:t>^</m:t>
                                  </m:r>
                                </m:lim>
                              </m:limUpp>
                            </m:e>
                            <m:sup>
                              <m:r>
                                <a:rPr xmlns:a="http://schemas.openxmlformats.org/drawingml/2006/main" sz="2000" i="1">
                                  <a:solidFill>
                                    <a:srgbClr val="000000"/>
                                  </a:solidFill>
                                  <a:latin typeface="Cambria Math" panose="02040503050406030204" pitchFamily="18" charset="0"/>
                                </a:rPr>
                                <m:t>(</m:t>
                              </m:r>
                              <m:r>
                                <a:rPr xmlns:a="http://schemas.openxmlformats.org/drawingml/2006/main" sz="2000" i="1">
                                  <a:solidFill>
                                    <a:srgbClr val="000000"/>
                                  </a:solidFill>
                                  <a:latin typeface="Cambria Math" panose="02040503050406030204" pitchFamily="18" charset="0"/>
                                </a:rPr>
                                <m:t>𝑖</m:t>
                              </m:r>
                              <m:r>
                                <a:rPr xmlns:a="http://schemas.openxmlformats.org/drawingml/2006/main" sz="2000" i="1">
                                  <a:solidFill>
                                    <a:srgbClr val="000000"/>
                                  </a:solidFill>
                                  <a:latin typeface="Cambria Math" panose="02040503050406030204" pitchFamily="18" charset="0"/>
                                </a:rPr>
                                <m:t>)</m:t>
                              </m:r>
                            </m:sup>
                          </m:sSup>
                        </m:e>
                      </m:d>
                    </m:e>
                  </m:nary>
                </m:oMath>
              </m:oMathPara>
            </a14:m>
            <a:endParaRPr sz="2000"/>
          </a:p>
        </p:txBody>
      </p:sp>
      <p:sp>
        <p:nvSpPr>
          <p:cNvPr id="1714" name="TextBox 25"/>
          <p:cNvSpPr txBox="1"/>
          <p:nvPr/>
        </p:nvSpPr>
        <p:spPr>
          <a:xfrm>
            <a:off x="2042419" y="3025704"/>
            <a:ext cx="6821328" cy="399578"/>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ctr">
              <a:defRPr>
                <a:solidFill>
                  <a:srgbClr val="222222"/>
                </a:solidFill>
              </a:defRPr>
            </a:pPr>
            <a:r>
              <a:t>Pairs of 𝑁 inputs </a:t>
            </a:r>
            <a14:m>
              <m:oMath>
                <m:sSub>
                  <m:e>
                    <m:r>
                      <a:rPr xmlns:a="http://schemas.openxmlformats.org/drawingml/2006/main" sz="2150" i="1">
                        <a:solidFill>
                          <a:srgbClr val="000000"/>
                        </a:solidFill>
                        <a:latin typeface="Cambria Math" panose="02040503050406030204" pitchFamily="18" charset="0"/>
                      </a:rPr>
                      <m:t>𝑥</m:t>
                    </m:r>
                  </m:e>
                  <m:sub>
                    <m:r>
                      <a:rPr xmlns:a="http://schemas.openxmlformats.org/drawingml/2006/main" sz="2150" i="1">
                        <a:solidFill>
                          <a:srgbClr val="000000"/>
                        </a:solidFill>
                        <a:latin typeface="Cambria Math" panose="02040503050406030204" pitchFamily="18" charset="0"/>
                      </a:rPr>
                      <m:t>𝑖</m:t>
                    </m:r>
                  </m:sub>
                </m:sSub>
              </m:oMath>
            </a14:m>
            <a:r>
              <a:t> and ground-truth output values</a:t>
            </a:r>
            <a14:m>
              <m:oMath>
                <m:r>
                  <a:rPr xmlns:a="http://schemas.openxmlformats.org/drawingml/2006/main" sz="2150" i="1">
                    <a:solidFill>
                      <a:srgbClr val="000000"/>
                    </a:solidFill>
                    <a:latin typeface="Cambria Math" panose="02040503050406030204" pitchFamily="18" charset="0"/>
                  </a:rPr>
                  <m:t/>
                </m:r>
                <m:sSub>
                  <m:e>
                    <m:r>
                      <a:rPr xmlns:a="http://schemas.openxmlformats.org/drawingml/2006/main" sz="2150" i="1">
                        <a:solidFill>
                          <a:srgbClr val="000000"/>
                        </a:solidFill>
                        <a:latin typeface="Cambria Math" panose="02040503050406030204" pitchFamily="18" charset="0"/>
                      </a:rPr>
                      <m:t>𝑦</m:t>
                    </m:r>
                  </m:e>
                  <m:sub>
                    <m:r>
                      <a:rPr xmlns:a="http://schemas.openxmlformats.org/drawingml/2006/main" sz="2150" i="1">
                        <a:solidFill>
                          <a:srgbClr val="000000"/>
                        </a:solidFill>
                        <a:latin typeface="Cambria Math" panose="02040503050406030204" pitchFamily="18" charset="0"/>
                      </a:rPr>
                      <m:t>𝑖</m:t>
                    </m:r>
                  </m:sub>
                </m:sSub>
              </m:oMath>
            </a14:m>
          </a:p>
        </p:txBody>
      </p:sp>
    </p:spTree>
  </p:cSld>
  <p:clrMapOvr>
    <a:masterClrMapping/>
  </p:clrMapOvr>
  <p:transition xmlns:p14="http://schemas.microsoft.com/office/powerpoint/2010/main" spd="med" advClick="1"/>
</p:sld>
</file>

<file path=ppt/slides/slide5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16" name="TextBox 3"/>
          <p:cNvSpPr txBox="1"/>
          <p:nvPr>
            <p:ph type="sldNum" sz="quarter" idx="2"/>
          </p:nvPr>
        </p:nvSpPr>
        <p:spPr>
          <a:xfrm>
            <a:off x="9760731" y="7458470"/>
            <a:ext cx="258625" cy="24830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717" name="Title 1"/>
          <p:cNvSpPr txBox="1"/>
          <p:nvPr>
            <p:ph type="title"/>
          </p:nvPr>
        </p:nvSpPr>
        <p:spPr>
          <a:prstGeom prst="rect">
            <a:avLst/>
          </a:prstGeom>
        </p:spPr>
        <p:txBody>
          <a:bodyPr/>
          <a:lstStyle/>
          <a:p>
            <a:pPr/>
            <a:r>
              <a:t>Training NNs</a:t>
            </a:r>
          </a:p>
        </p:txBody>
      </p:sp>
      <p:sp>
        <p:nvSpPr>
          <p:cNvPr id="1718" name="Content Placeholder 2"/>
          <p:cNvSpPr txBox="1"/>
          <p:nvPr>
            <p:ph type="body" idx="1"/>
          </p:nvPr>
        </p:nvSpPr>
        <p:spPr>
          <a:xfrm>
            <a:off x="276672" y="2090802"/>
            <a:ext cx="9584267" cy="5367668"/>
          </a:xfrm>
          <a:prstGeom prst="rect">
            <a:avLst/>
          </a:prstGeom>
        </p:spPr>
        <p:txBody>
          <a:bodyPr/>
          <a:lstStyle/>
          <a:p>
            <a:pPr/>
            <a:r>
              <a:t>Optimizing the loss function </a:t>
            </a:r>
            <a14:m>
              <m:oMath>
                <m:r>
                  <a:rPr xmlns:a="http://schemas.openxmlformats.org/drawingml/2006/main" sz="2400" i="1">
                    <a:solidFill>
                      <a:srgbClr val="000000"/>
                    </a:solidFill>
                    <a:latin typeface="Cambria Math" panose="02040503050406030204" pitchFamily="18" charset="0"/>
                  </a:rPr>
                  <m:t>ℒ</m:t>
                </m:r>
                <m:d>
                  <m:dPr>
                    <m:ctrlPr>
                      <a:rPr xmlns:a="http://schemas.openxmlformats.org/drawingml/2006/main" sz="2400" i="1">
                        <a:solidFill>
                          <a:srgbClr val="000000"/>
                        </a:solidFill>
                        <a:latin typeface="Cambria Math" panose="02040503050406030204" pitchFamily="18" charset="0"/>
                      </a:rPr>
                    </m:ctrlPr>
                  </m:dPr>
                  <m:e>
                    <m:r>
                      <a:rPr xmlns:a="http://schemas.openxmlformats.org/drawingml/2006/main" sz="2400" i="1">
                        <a:solidFill>
                          <a:srgbClr val="000000"/>
                        </a:solidFill>
                        <a:latin typeface="Cambria Math" panose="02040503050406030204" pitchFamily="18" charset="0"/>
                      </a:rPr>
                      <m:t>𝜃</m:t>
                    </m:r>
                  </m:e>
                </m:d>
              </m:oMath>
            </a14:m>
            <a:r>
              <a:t> </a:t>
            </a:r>
          </a:p>
          <a:p>
            <a:pPr lvl="1" marL="631825" indent="-227013">
              <a:buFontTx/>
              <a:defRPr sz="1800"/>
            </a:pPr>
            <a:r>
              <a:t>Almost all DL models these days are trained with a variant of the </a:t>
            </a:r>
            <a:r>
              <a:rPr b="1" i="1">
                <a:solidFill>
                  <a:srgbClr val="0070C0"/>
                </a:solidFill>
              </a:rPr>
              <a:t>gradient descent </a:t>
            </a:r>
            <a:r>
              <a:t>(GD) algorithm</a:t>
            </a:r>
          </a:p>
          <a:p>
            <a:pPr lvl="1" marL="631825" indent="-227013">
              <a:buFontTx/>
              <a:defRPr sz="1800"/>
            </a:pPr>
            <a:r>
              <a:t>GD applies iterative refinement of the network </a:t>
            </a:r>
            <a:r>
              <a:rPr>
                <a:solidFill>
                  <a:srgbClr val="FF0000"/>
                </a:solidFill>
              </a:rPr>
              <a:t>parameters</a:t>
            </a:r>
            <a14:m>
              <m:oMath>
                <m:r>
                  <a:rPr xmlns:a="http://schemas.openxmlformats.org/drawingml/2006/main" sz="2150" i="1">
                    <a:solidFill>
                      <a:srgbClr val="FF0000"/>
                    </a:solidFill>
                    <a:latin typeface="Cambria Math" panose="02040503050406030204" pitchFamily="18" charset="0"/>
                  </a:rPr>
                  <m:t/>
                </m:r>
                <m:r>
                  <a:rPr xmlns:a="http://schemas.openxmlformats.org/drawingml/2006/main" sz="2150" i="1">
                    <a:solidFill>
                      <a:srgbClr val="FF0000"/>
                    </a:solidFill>
                    <a:latin typeface="Cambria Math" panose="02040503050406030204" pitchFamily="18" charset="0"/>
                  </a:rPr>
                  <m:t>𝜃</m:t>
                </m:r>
              </m:oMath>
            </a14:m>
          </a:p>
          <a:p>
            <a:pPr lvl="1" marL="631825" indent="-227013">
              <a:buFontTx/>
              <a:defRPr sz="1800"/>
            </a:pPr>
            <a:r>
              <a:t>GD uses the opposite direction of the </a:t>
            </a:r>
            <a:r>
              <a:rPr>
                <a:solidFill>
                  <a:srgbClr val="FF0000"/>
                </a:solidFill>
              </a:rPr>
              <a:t>gradient</a:t>
            </a:r>
            <a:r>
              <a:t> of the loss with respect to the NN parameters (i.e.,</a:t>
            </a:r>
            <a14:m>
              <m:oMath>
                <m:r>
                  <a:rPr xmlns:a="http://schemas.openxmlformats.org/drawingml/2006/main" sz="2150" i="1">
                    <a:solidFill>
                      <a:srgbClr val="000000"/>
                    </a:solidFill>
                    <a:latin typeface="Cambria Math" panose="02040503050406030204" pitchFamily="18" charset="0"/>
                  </a:rPr>
                  <m:t>𝛻</m:t>
                </m:r>
                <m:r>
                  <a:rPr xmlns:a="http://schemas.openxmlformats.org/drawingml/2006/main" sz="2150" i="1">
                    <a:solidFill>
                      <a:srgbClr val="000000"/>
                    </a:solidFill>
                    <a:latin typeface="Cambria Math" panose="02040503050406030204" pitchFamily="18" charset="0"/>
                  </a:rPr>
                  <m:t>ℒ</m:t>
                </m:r>
                <m:d>
                  <m:dPr>
                    <m:ctrlPr>
                      <a:rPr xmlns:a="http://schemas.openxmlformats.org/drawingml/2006/main" sz="2150" i="1">
                        <a:solidFill>
                          <a:srgbClr val="000000"/>
                        </a:solidFill>
                        <a:latin typeface="Cambria Math" panose="02040503050406030204" pitchFamily="18" charset="0"/>
                      </a:rPr>
                    </m:ctrlPr>
                  </m:dPr>
                  <m:e>
                    <m:r>
                      <a:rPr xmlns:a="http://schemas.openxmlformats.org/drawingml/2006/main" sz="2150" i="1">
                        <a:solidFill>
                          <a:srgbClr val="000000"/>
                        </a:solidFill>
                        <a:latin typeface="Cambria Math" panose="02040503050406030204" pitchFamily="18" charset="0"/>
                      </a:rPr>
                      <m:t>𝜃</m:t>
                    </m:r>
                  </m:e>
                </m:d>
                <m:r>
                  <a:rPr xmlns:a="http://schemas.openxmlformats.org/drawingml/2006/main" sz="2150" i="1">
                    <a:solidFill>
                      <a:srgbClr val="000000"/>
                    </a:solidFill>
                    <a:latin typeface="Cambria Math" panose="02040503050406030204" pitchFamily="18" charset="0"/>
                  </a:rPr>
                  <m:t>=</m:t>
                </m:r>
                <m:d>
                  <m:dPr>
                    <m:ctrlPr>
                      <a:rPr xmlns:a="http://schemas.openxmlformats.org/drawingml/2006/main" sz="2150" i="1">
                        <a:solidFill>
                          <a:srgbClr val="000000"/>
                        </a:solidFill>
                        <a:latin typeface="Cambria Math" panose="02040503050406030204" pitchFamily="18" charset="0"/>
                      </a:rPr>
                    </m:ctrlPr>
                    <m:begChr m:val="["/>
                    <m:endChr m:val="]"/>
                  </m:dPr>
                  <m:e>
                    <m:f>
                      <m:fPr>
                        <m:ctrlPr>
                          <a:rPr xmlns:a="http://schemas.openxmlformats.org/drawingml/2006/main" sz="2150" i="1">
                            <a:solidFill>
                              <a:srgbClr val="000000"/>
                            </a:solidFill>
                            <a:latin typeface="Cambria Math" panose="02040503050406030204" pitchFamily="18" charset="0"/>
                          </a:rPr>
                        </m:ctrlPr>
                        <m:type m:val="lin"/>
                      </m:fPr>
                      <m:num>
                        <m:r>
                          <a:rPr xmlns:a="http://schemas.openxmlformats.org/drawingml/2006/main" sz="2150" i="1">
                            <a:solidFill>
                              <a:srgbClr val="000000"/>
                            </a:solidFill>
                            <a:latin typeface="Cambria Math" panose="02040503050406030204" pitchFamily="18" charset="0"/>
                          </a:rPr>
                          <m:t>𝜕</m:t>
                        </m:r>
                        <m:r>
                          <a:rPr xmlns:a="http://schemas.openxmlformats.org/drawingml/2006/main" sz="2150" i="1">
                            <a:solidFill>
                              <a:srgbClr val="000000"/>
                            </a:solidFill>
                            <a:latin typeface="Cambria Math" panose="02040503050406030204" pitchFamily="18" charset="0"/>
                          </a:rPr>
                          <m:t>ℒ</m:t>
                        </m:r>
                      </m:num>
                      <m:den>
                        <m:r>
                          <a:rPr xmlns:a="http://schemas.openxmlformats.org/drawingml/2006/main" sz="2150" i="1">
                            <a:solidFill>
                              <a:srgbClr val="000000"/>
                            </a:solidFill>
                            <a:latin typeface="Cambria Math" panose="02040503050406030204" pitchFamily="18" charset="0"/>
                          </a:rPr>
                          <m:t>𝜕</m:t>
                        </m:r>
                        <m:sSub>
                          <m:e>
                            <m:r>
                              <a:rPr xmlns:a="http://schemas.openxmlformats.org/drawingml/2006/main" sz="2150" i="1">
                                <a:solidFill>
                                  <a:srgbClr val="000000"/>
                                </a:solidFill>
                                <a:latin typeface="Cambria Math" panose="02040503050406030204" pitchFamily="18" charset="0"/>
                              </a:rPr>
                              <m:t>𝜃</m:t>
                            </m:r>
                          </m:e>
                          <m:sub>
                            <m:r>
                              <a:rPr xmlns:a="http://schemas.openxmlformats.org/drawingml/2006/main" sz="2150" i="1">
                                <a:solidFill>
                                  <a:srgbClr val="000000"/>
                                </a:solidFill>
                                <a:latin typeface="Cambria Math" panose="02040503050406030204" pitchFamily="18" charset="0"/>
                              </a:rPr>
                              <m:t>𝑖</m:t>
                            </m:r>
                          </m:sub>
                        </m:sSub>
                      </m:den>
                    </m:f>
                  </m:e>
                </m:d>
              </m:oMath>
            </a14:m>
            <a:r>
              <a:t> ) for updating  </a:t>
            </a:r>
            <a14:m>
              <m:oMath>
                <m:r>
                  <a:rPr xmlns:a="http://schemas.openxmlformats.org/drawingml/2006/main" sz="2150" i="1">
                    <a:solidFill>
                      <a:srgbClr val="000000"/>
                    </a:solidFill>
                    <a:latin typeface="Cambria Math" panose="02040503050406030204" pitchFamily="18" charset="0"/>
                  </a:rPr>
                  <m:t>𝜃</m:t>
                </m:r>
              </m:oMath>
            </a14:m>
          </a:p>
          <a:p>
            <a:pPr lvl="2" marL="973137" indent="-231775">
              <a:spcBef>
                <a:spcPts val="300"/>
              </a:spcBef>
              <a:buFont typeface="Courier New"/>
              <a:defRPr sz="1600"/>
            </a:pPr>
            <a:r>
              <a:t>The gradient of the loss function </a:t>
            </a:r>
            <a14:m>
              <m:oMath>
                <m:r>
                  <a:rPr xmlns:a="http://schemas.openxmlformats.org/drawingml/2006/main" sz="1900" i="1">
                    <a:solidFill>
                      <a:srgbClr val="000000"/>
                    </a:solidFill>
                    <a:latin typeface="Cambria Math" panose="02040503050406030204" pitchFamily="18" charset="0"/>
                  </a:rPr>
                  <m:t>𝛻</m:t>
                </m:r>
                <m:r>
                  <a:rPr xmlns:a="http://schemas.openxmlformats.org/drawingml/2006/main" sz="1900" i="1">
                    <a:solidFill>
                      <a:srgbClr val="000000"/>
                    </a:solidFill>
                    <a:latin typeface="Cambria Math" panose="02040503050406030204" pitchFamily="18" charset="0"/>
                  </a:rPr>
                  <m:t>ℒ</m:t>
                </m:r>
                <m:d>
                  <m:dPr>
                    <m:ctrlPr>
                      <a:rPr xmlns:a="http://schemas.openxmlformats.org/drawingml/2006/main" sz="1900" i="1">
                        <a:solidFill>
                          <a:srgbClr val="000000"/>
                        </a:solidFill>
                        <a:latin typeface="Cambria Math" panose="02040503050406030204" pitchFamily="18" charset="0"/>
                      </a:rPr>
                    </m:ctrlPr>
                  </m:dPr>
                  <m:e>
                    <m:r>
                      <a:rPr xmlns:a="http://schemas.openxmlformats.org/drawingml/2006/main" sz="1900" i="1">
                        <a:solidFill>
                          <a:srgbClr val="000000"/>
                        </a:solidFill>
                        <a:latin typeface="Cambria Math" panose="02040503050406030204" pitchFamily="18" charset="0"/>
                      </a:rPr>
                      <m:t>𝜃</m:t>
                    </m:r>
                  </m:e>
                </m:d>
              </m:oMath>
            </a14:m>
            <a:r>
              <a:t> gives the direction of fastest increase of the loss function </a:t>
            </a:r>
            <a14:m>
              <m:oMath>
                <m:r>
                  <a:rPr xmlns:a="http://schemas.openxmlformats.org/drawingml/2006/main" sz="1900" i="1">
                    <a:solidFill>
                      <a:srgbClr val="000000"/>
                    </a:solidFill>
                    <a:latin typeface="Cambria Math" panose="02040503050406030204" pitchFamily="18" charset="0"/>
                  </a:rPr>
                  <m:t>ℒ</m:t>
                </m:r>
                <m:d>
                  <m:dPr>
                    <m:ctrlPr>
                      <a:rPr xmlns:a="http://schemas.openxmlformats.org/drawingml/2006/main" sz="1900" i="1">
                        <a:solidFill>
                          <a:srgbClr val="000000"/>
                        </a:solidFill>
                        <a:latin typeface="Cambria Math" panose="02040503050406030204" pitchFamily="18" charset="0"/>
                      </a:rPr>
                    </m:ctrlPr>
                  </m:dPr>
                  <m:e>
                    <m:r>
                      <a:rPr xmlns:a="http://schemas.openxmlformats.org/drawingml/2006/main" sz="1900" i="1">
                        <a:solidFill>
                          <a:srgbClr val="000000"/>
                        </a:solidFill>
                        <a:latin typeface="Cambria Math" panose="02040503050406030204" pitchFamily="18" charset="0"/>
                      </a:rPr>
                      <m:t>𝜃</m:t>
                    </m:r>
                  </m:e>
                </m:d>
              </m:oMath>
            </a14:m>
            <a:r>
              <a:t> when the parameters</a:t>
            </a:r>
            <a14:m>
              <m:oMath>
                <m:r>
                  <a:rPr xmlns:a="http://schemas.openxmlformats.org/drawingml/2006/main" sz="1900" i="1">
                    <a:solidFill>
                      <a:srgbClr val="000000"/>
                    </a:solidFill>
                    <a:latin typeface="Cambria Math" panose="02040503050406030204" pitchFamily="18" charset="0"/>
                  </a:rPr>
                  <m:t/>
                </m:r>
                <m:r>
                  <a:rPr xmlns:a="http://schemas.openxmlformats.org/drawingml/2006/main" sz="1900" i="1">
                    <a:solidFill>
                      <a:srgbClr val="000000"/>
                    </a:solidFill>
                    <a:latin typeface="Cambria Math" panose="02040503050406030204" pitchFamily="18" charset="0"/>
                  </a:rPr>
                  <m:t>𝜃</m:t>
                </m:r>
              </m:oMath>
            </a14:m>
            <a:r>
              <a:t> are changed</a:t>
            </a:r>
          </a:p>
        </p:txBody>
      </p:sp>
      <p:sp>
        <p:nvSpPr>
          <p:cNvPr id="1719" name="Content Placeholder 6"/>
          <p:cNvSpPr txBox="1"/>
          <p:nvPr/>
        </p:nvSpPr>
        <p:spPr>
          <a:xfrm>
            <a:off x="322392" y="1509936"/>
            <a:ext cx="6101248" cy="350294"/>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defTabSz="914322">
              <a:spcBef>
                <a:spcPts val="300"/>
              </a:spcBef>
              <a:defRPr i="1" sz="1400">
                <a:latin typeface="Arial"/>
                <a:ea typeface="Arial"/>
                <a:cs typeface="Arial"/>
                <a:sym typeface="Arial"/>
              </a:defRPr>
            </a:lvl1pPr>
          </a:lstStyle>
          <a:p>
            <a:pPr/>
            <a:r>
              <a:t>Training Neural Networks</a:t>
            </a:r>
          </a:p>
        </p:txBody>
      </p:sp>
      <p:grpSp>
        <p:nvGrpSpPr>
          <p:cNvPr id="1724" name="Group 5"/>
          <p:cNvGrpSpPr/>
          <p:nvPr/>
        </p:nvGrpSpPr>
        <p:grpSpPr>
          <a:xfrm>
            <a:off x="996752" y="4750296"/>
            <a:ext cx="3528393" cy="2448273"/>
            <a:chOff x="0" y="0"/>
            <a:chExt cx="3528391" cy="2448271"/>
          </a:xfrm>
        </p:grpSpPr>
        <p:pic>
          <p:nvPicPr>
            <p:cNvPr id="1720" name="Picture 3" descr="Picture 3"/>
            <p:cNvPicPr>
              <a:picLocks noChangeAspect="1"/>
            </p:cNvPicPr>
            <p:nvPr/>
          </p:nvPicPr>
          <p:blipFill>
            <a:blip r:embed="rId2">
              <a:extLst/>
            </a:blip>
            <a:srcRect l="0" t="0" r="0" b="13846"/>
            <a:stretch>
              <a:fillRect/>
            </a:stretch>
          </p:blipFill>
          <p:spPr>
            <a:xfrm>
              <a:off x="0" y="29"/>
              <a:ext cx="3528392" cy="2448244"/>
            </a:xfrm>
            <a:prstGeom prst="rect">
              <a:avLst/>
            </a:prstGeom>
            <a:ln w="12700" cap="flat">
              <a:noFill/>
              <a:miter lim="400000"/>
            </a:ln>
            <a:effectLst/>
          </p:spPr>
        </p:pic>
        <p:sp>
          <p:nvSpPr>
            <p:cNvPr id="1721" name="TextBox 4"/>
            <p:cNvSpPr txBox="1"/>
            <p:nvPr/>
          </p:nvSpPr>
          <p:spPr>
            <a:xfrm>
              <a:off x="283956" y="0"/>
              <a:ext cx="519346" cy="218568"/>
            </a:xfrm>
            <a:prstGeom prst="rect">
              <a:avLst/>
            </a:prstGeom>
            <a:noFill/>
            <a:ln w="12700" cap="flat">
              <a:noFill/>
              <a:miter lim="400000"/>
            </a:ln>
            <a:effectLst/>
          </p:spPr>
          <p:txBody>
            <a:bodyPr wrap="none" lIns="0" tIns="0" rIns="0" bIns="0">
              <a:spAutoFit/>
            </a:bodyPr>
            <a:lstStyle/>
            <a:p>
              <a:pPr defTabSz="914400" latinLnBrk="1">
                <a:defRPr sz="1800"/>
              </a:pPr>
              <a14:m>
                <m:oMathPara>
                  <m:oMathParaPr>
                    <m:jc m:val="centerGroup"/>
                  </m:oMathParaPr>
                  <m:oMath>
                    <m:r>
                      <a:rPr xmlns:a="http://schemas.openxmlformats.org/drawingml/2006/main" sz="2000" i="1">
                        <a:solidFill>
                          <a:srgbClr val="000000"/>
                        </a:solidFill>
                        <a:latin typeface="Cambria Math" panose="02040503050406030204" pitchFamily="18" charset="0"/>
                      </a:rPr>
                      <m:t>ℒ</m:t>
                    </m:r>
                    <m:d>
                      <m:dPr>
                        <m:ctrlPr>
                          <a:rPr xmlns:a="http://schemas.openxmlformats.org/drawingml/2006/main" sz="2000" i="1">
                            <a:solidFill>
                              <a:srgbClr val="000000"/>
                            </a:solidFill>
                            <a:latin typeface="Cambria Math" panose="02040503050406030204" pitchFamily="18" charset="0"/>
                          </a:rPr>
                        </m:ctrlPr>
                      </m:dPr>
                      <m:e>
                        <m:r>
                          <a:rPr xmlns:a="http://schemas.openxmlformats.org/drawingml/2006/main" sz="2000" i="1">
                            <a:solidFill>
                              <a:srgbClr val="000000"/>
                            </a:solidFill>
                            <a:latin typeface="Cambria Math" panose="02040503050406030204" pitchFamily="18" charset="0"/>
                          </a:rPr>
                          <m:t>𝜃</m:t>
                        </m:r>
                      </m:e>
                    </m:d>
                  </m:oMath>
                </m:oMathPara>
              </a14:m>
              <a:endParaRPr sz="2000"/>
            </a:p>
          </p:txBody>
        </p:sp>
        <p:sp>
          <p:nvSpPr>
            <p:cNvPr id="1722" name="TextBox 9"/>
            <p:cNvSpPr txBox="1"/>
            <p:nvPr/>
          </p:nvSpPr>
          <p:spPr>
            <a:xfrm>
              <a:off x="3177467" y="2070418"/>
              <a:ext cx="150200" cy="235157"/>
            </a:xfrm>
            <a:prstGeom prst="rect">
              <a:avLst/>
            </a:prstGeom>
            <a:noFill/>
            <a:ln w="12700" cap="flat">
              <a:noFill/>
              <a:miter lim="400000"/>
            </a:ln>
            <a:effectLst/>
          </p:spPr>
          <p:txBody>
            <a:bodyPr wrap="none" lIns="0" tIns="0" rIns="0" bIns="0">
              <a:spAutoFit/>
            </a:bodyPr>
            <a:lstStyle/>
            <a:p>
              <a:pPr defTabSz="914400" latinLnBrk="1">
                <a:defRPr sz="1800"/>
              </a:pPr>
              <a14:m>
                <m:oMathPara>
                  <m:oMathParaPr>
                    <m:jc m:val="centerGroup"/>
                  </m:oMathParaPr>
                  <m:oMath>
                    <m:sSub>
                      <m:e>
                        <m:r>
                          <a:rPr xmlns:a="http://schemas.openxmlformats.org/drawingml/2006/main" sz="2000" i="1">
                            <a:solidFill>
                              <a:srgbClr val="000000"/>
                            </a:solidFill>
                            <a:latin typeface="Cambria Math" panose="02040503050406030204" pitchFamily="18" charset="0"/>
                          </a:rPr>
                          <m:t>𝜃</m:t>
                        </m:r>
                      </m:e>
                      <m:sub>
                        <m:r>
                          <a:rPr xmlns:a="http://schemas.openxmlformats.org/drawingml/2006/main" sz="2000" i="1">
                            <a:solidFill>
                              <a:srgbClr val="000000"/>
                            </a:solidFill>
                            <a:latin typeface="Cambria Math" panose="02040503050406030204" pitchFamily="18" charset="0"/>
                          </a:rPr>
                          <m:t>𝑖</m:t>
                        </m:r>
                      </m:sub>
                    </m:sSub>
                  </m:oMath>
                </m:oMathPara>
              </a14:m>
              <a:endParaRPr sz="2000"/>
            </a:p>
          </p:txBody>
        </p:sp>
        <p:sp>
          <p:nvSpPr>
            <p:cNvPr id="1723" name="TextBox 10"/>
            <p:cNvSpPr txBox="1"/>
            <p:nvPr/>
          </p:nvSpPr>
          <p:spPr>
            <a:xfrm>
              <a:off x="2851514" y="175175"/>
              <a:ext cx="642176" cy="756860"/>
            </a:xfrm>
            <a:prstGeom prst="rect">
              <a:avLst/>
            </a:prstGeom>
            <a:solidFill>
              <a:srgbClr val="FFFFFF"/>
            </a:solid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defRPr sz="1800">
                  <a:latin typeface="Arial"/>
                  <a:ea typeface="Arial"/>
                  <a:cs typeface="Arial"/>
                  <a:sym typeface="Arial"/>
                </a:defRPr>
              </a:lvl1pPr>
            </a:lstStyle>
            <a:p>
              <a:pPr/>
              <a14:m>
                <m:oMathPara>
                  <m:oMathParaPr>
                    <m:jc m:val="left"/>
                  </m:oMathParaPr>
                  <m:oMath>
                    <m:f>
                      <m:fPr>
                        <m:ctrlPr>
                          <a:rPr xmlns:a="http://schemas.openxmlformats.org/drawingml/2006/main" sz="2150" i="1">
                            <a:solidFill>
                              <a:srgbClr val="000000"/>
                            </a:solidFill>
                            <a:latin typeface="Cambria Math" panose="02040503050406030204" pitchFamily="18" charset="0"/>
                          </a:rPr>
                        </m:ctrlPr>
                        <m:type m:val="bar"/>
                      </m:fPr>
                      <m:num>
                        <m:r>
                          <a:rPr xmlns:a="http://schemas.openxmlformats.org/drawingml/2006/main" sz="2150" i="1">
                            <a:solidFill>
                              <a:srgbClr val="000000"/>
                            </a:solidFill>
                            <a:latin typeface="Cambria Math" panose="02040503050406030204" pitchFamily="18" charset="0"/>
                          </a:rPr>
                          <m:t>𝜕</m:t>
                        </m:r>
                        <m:r>
                          <a:rPr xmlns:a="http://schemas.openxmlformats.org/drawingml/2006/main" sz="2150" i="1">
                            <a:solidFill>
                              <a:srgbClr val="000000"/>
                            </a:solidFill>
                            <a:latin typeface="Cambria Math" panose="02040503050406030204" pitchFamily="18" charset="0"/>
                          </a:rPr>
                          <m:t>ℒ</m:t>
                        </m:r>
                      </m:num>
                      <m:den>
                        <m:r>
                          <a:rPr xmlns:a="http://schemas.openxmlformats.org/drawingml/2006/main" sz="2150" i="1">
                            <a:solidFill>
                              <a:srgbClr val="000000"/>
                            </a:solidFill>
                            <a:latin typeface="Cambria Math" panose="02040503050406030204" pitchFamily="18" charset="0"/>
                          </a:rPr>
                          <m:t>𝜕</m:t>
                        </m:r>
                        <m:sSub>
                          <m:e>
                            <m:r>
                              <a:rPr xmlns:a="http://schemas.openxmlformats.org/drawingml/2006/main" sz="2150" i="1">
                                <a:solidFill>
                                  <a:srgbClr val="000000"/>
                                </a:solidFill>
                                <a:latin typeface="Cambria Math" panose="02040503050406030204" pitchFamily="18" charset="0"/>
                              </a:rPr>
                              <m:t>𝜃</m:t>
                            </m:r>
                          </m:e>
                          <m:sub>
                            <m:r>
                              <a:rPr xmlns:a="http://schemas.openxmlformats.org/drawingml/2006/main" sz="2150" i="1">
                                <a:solidFill>
                                  <a:srgbClr val="000000"/>
                                </a:solidFill>
                                <a:latin typeface="Cambria Math" panose="02040503050406030204" pitchFamily="18" charset="0"/>
                              </a:rPr>
                              <m:t>𝑖</m:t>
                            </m:r>
                          </m:sub>
                        </m:sSub>
                      </m:den>
                    </m:f>
                  </m:oMath>
                </m:oMathPara>
              </a14:m>
            </a:p>
          </p:txBody>
        </p:sp>
      </p:grpSp>
      <p:pic>
        <p:nvPicPr>
          <p:cNvPr id="1725" name="Picture 7" descr="Picture 7"/>
          <p:cNvPicPr>
            <a:picLocks noChangeAspect="1"/>
          </p:cNvPicPr>
          <p:nvPr/>
        </p:nvPicPr>
        <p:blipFill>
          <a:blip r:embed="rId3">
            <a:extLst/>
          </a:blip>
          <a:stretch>
            <a:fillRect/>
          </a:stretch>
        </p:blipFill>
        <p:spPr>
          <a:xfrm>
            <a:off x="5101208" y="4678288"/>
            <a:ext cx="4206457" cy="2595193"/>
          </a:xfrm>
          <a:prstGeom prst="rect">
            <a:avLst/>
          </a:prstGeom>
          <a:ln w="12700">
            <a:miter lim="400000"/>
          </a:ln>
        </p:spPr>
      </p:pic>
    </p:spTree>
  </p:cSld>
  <p:clrMapOvr>
    <a:masterClrMapping/>
  </p:clrMapOvr>
  <p:transition xmlns:p14="http://schemas.microsoft.com/office/powerpoint/2010/main" spd="med" advClick="1"/>
</p:sld>
</file>

<file path=ppt/slides/slide5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27" name="TextBox 3"/>
          <p:cNvSpPr txBox="1"/>
          <p:nvPr>
            <p:ph type="sldNum" sz="quarter" idx="2"/>
          </p:nvPr>
        </p:nvSpPr>
        <p:spPr>
          <a:xfrm>
            <a:off x="9760731" y="7458470"/>
            <a:ext cx="258625" cy="24830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728" name="Title 1"/>
          <p:cNvSpPr txBox="1"/>
          <p:nvPr>
            <p:ph type="title"/>
          </p:nvPr>
        </p:nvSpPr>
        <p:spPr>
          <a:prstGeom prst="rect">
            <a:avLst/>
          </a:prstGeom>
        </p:spPr>
        <p:txBody>
          <a:bodyPr/>
          <a:lstStyle/>
          <a:p>
            <a:pPr/>
            <a:r>
              <a:t>Gradient Descent Algorithm</a:t>
            </a:r>
          </a:p>
        </p:txBody>
      </p:sp>
      <p:sp>
        <p:nvSpPr>
          <p:cNvPr id="1729" name="Content Placeholder 2"/>
          <p:cNvSpPr txBox="1"/>
          <p:nvPr>
            <p:ph type="body" idx="1"/>
          </p:nvPr>
        </p:nvSpPr>
        <p:spPr>
          <a:xfrm>
            <a:off x="276672" y="2090802"/>
            <a:ext cx="9584267" cy="5367668"/>
          </a:xfrm>
          <a:prstGeom prst="rect">
            <a:avLst/>
          </a:prstGeom>
        </p:spPr>
        <p:txBody>
          <a:bodyPr/>
          <a:lstStyle/>
          <a:p>
            <a:pPr/>
            <a:r>
              <a:t>Steps in the </a:t>
            </a:r>
            <a:r>
              <a:rPr b="1" i="1">
                <a:solidFill>
                  <a:srgbClr val="0070C0"/>
                </a:solidFill>
              </a:rPr>
              <a:t>gradient descent algorithm</a:t>
            </a:r>
            <a:r>
              <a:t>:</a:t>
            </a:r>
          </a:p>
          <a:p>
            <a:pPr lvl="1" marL="808009" indent="-457200">
              <a:buFontTx/>
              <a:buAutoNum type="arabicPeriod" startAt="1"/>
              <a:defRPr sz="1800"/>
            </a:pPr>
            <a:r>
              <a:t>Randomly initialize the model parameters</a:t>
            </a:r>
            <a14:m>
              <m:oMath>
                <m:r>
                  <a:rPr xmlns:a="http://schemas.openxmlformats.org/drawingml/2006/main" sz="2150" i="1">
                    <a:solidFill>
                      <a:srgbClr val="000000"/>
                    </a:solidFill>
                    <a:latin typeface="Cambria Math" panose="02040503050406030204" pitchFamily="18" charset="0"/>
                  </a:rPr>
                  <m:t>,</m:t>
                </m:r>
                <m:sSup>
                  <m:e>
                    <m:r>
                      <a:rPr xmlns:a="http://schemas.openxmlformats.org/drawingml/2006/main" sz="2150" i="1">
                        <a:solidFill>
                          <a:srgbClr val="000000"/>
                        </a:solidFill>
                        <a:latin typeface="Cambria Math" panose="02040503050406030204" pitchFamily="18" charset="0"/>
                      </a:rPr>
                      <m:t>𝜃</m:t>
                    </m:r>
                  </m:e>
                  <m:sup>
                    <m:r>
                      <a:rPr xmlns:a="http://schemas.openxmlformats.org/drawingml/2006/main" sz="2150" i="1">
                        <a:solidFill>
                          <a:srgbClr val="000000"/>
                        </a:solidFill>
                        <a:latin typeface="Cambria Math" panose="02040503050406030204" pitchFamily="18" charset="0"/>
                      </a:rPr>
                      <m:t>0</m:t>
                    </m:r>
                  </m:sup>
                </m:sSup>
              </m:oMath>
            </a14:m>
          </a:p>
          <a:p>
            <a:pPr lvl="1" marL="808009" indent="-457200">
              <a:buFontTx/>
              <a:buAutoNum type="arabicPeriod" startAt="1"/>
              <a:defRPr sz="1800"/>
            </a:pPr>
            <a:r>
              <a:t>Compute the gradient of the loss function at the initial parameters </a:t>
            </a:r>
            <a14:m>
              <m:oMath>
                <m:sSup>
                  <m:e>
                    <m:r>
                      <a:rPr xmlns:a="http://schemas.openxmlformats.org/drawingml/2006/main" sz="2150" i="1">
                        <a:solidFill>
                          <a:srgbClr val="000000"/>
                        </a:solidFill>
                        <a:latin typeface="Cambria Math" panose="02040503050406030204" pitchFamily="18" charset="0"/>
                      </a:rPr>
                      <m:t>𝜃</m:t>
                    </m:r>
                  </m:e>
                  <m:sup>
                    <m:r>
                      <a:rPr xmlns:a="http://schemas.openxmlformats.org/drawingml/2006/main" sz="2150" i="1">
                        <a:solidFill>
                          <a:srgbClr val="000000"/>
                        </a:solidFill>
                        <a:latin typeface="Cambria Math" panose="02040503050406030204" pitchFamily="18" charset="0"/>
                      </a:rPr>
                      <m:t>0</m:t>
                    </m:r>
                  </m:sup>
                </m:sSup>
              </m:oMath>
            </a14:m>
            <a:r>
              <a:t>: </a:t>
            </a:r>
            <a14:m>
              <m:oMath>
                <m:r>
                  <a:rPr xmlns:a="http://schemas.openxmlformats.org/drawingml/2006/main" sz="2150" i="1">
                    <a:solidFill>
                      <a:srgbClr val="000000"/>
                    </a:solidFill>
                    <a:latin typeface="Cambria Math" panose="02040503050406030204" pitchFamily="18" charset="0"/>
                  </a:rPr>
                  <m:t>𝛻</m:t>
                </m:r>
                <m:r>
                  <a:rPr xmlns:a="http://schemas.openxmlformats.org/drawingml/2006/main" sz="2150" i="1">
                    <a:solidFill>
                      <a:srgbClr val="000000"/>
                    </a:solidFill>
                    <a:latin typeface="Cambria Math" panose="02040503050406030204" pitchFamily="18" charset="0"/>
                  </a:rPr>
                  <m:t>ℒ</m:t>
                </m:r>
                <m:d>
                  <m:dPr>
                    <m:ctrlPr>
                      <a:rPr xmlns:a="http://schemas.openxmlformats.org/drawingml/2006/main" sz="2150" i="1">
                        <a:solidFill>
                          <a:srgbClr val="000000"/>
                        </a:solidFill>
                        <a:latin typeface="Cambria Math" panose="02040503050406030204" pitchFamily="18" charset="0"/>
                      </a:rPr>
                    </m:ctrlPr>
                  </m:dPr>
                  <m:e>
                    <m:sSup>
                      <m:e>
                        <m:r>
                          <a:rPr xmlns:a="http://schemas.openxmlformats.org/drawingml/2006/main" sz="2150" i="1">
                            <a:solidFill>
                              <a:srgbClr val="000000"/>
                            </a:solidFill>
                            <a:latin typeface="Cambria Math" panose="02040503050406030204" pitchFamily="18" charset="0"/>
                          </a:rPr>
                          <m:t>𝜃</m:t>
                        </m:r>
                      </m:e>
                      <m:sup>
                        <m:r>
                          <a:rPr xmlns:a="http://schemas.openxmlformats.org/drawingml/2006/main" sz="2150" i="1">
                            <a:solidFill>
                              <a:srgbClr val="000000"/>
                            </a:solidFill>
                            <a:latin typeface="Cambria Math" panose="02040503050406030204" pitchFamily="18" charset="0"/>
                          </a:rPr>
                          <m:t>0</m:t>
                        </m:r>
                      </m:sup>
                    </m:sSup>
                  </m:e>
                </m:d>
              </m:oMath>
            </a14:m>
          </a:p>
          <a:p>
            <a:pPr lvl="1" marL="808009" indent="-457200">
              <a:buFontTx/>
              <a:buAutoNum type="arabicPeriod" startAt="1"/>
              <a:defRPr sz="1800"/>
            </a:pPr>
            <a:r>
              <a:t>Update the parameters as: </a:t>
            </a:r>
            <a14:m>
              <m:oMath>
                <m:sSup>
                  <m:e>
                    <m:r>
                      <a:rPr xmlns:a="http://schemas.openxmlformats.org/drawingml/2006/main" sz="2150" i="1">
                        <a:solidFill>
                          <a:srgbClr val="000000"/>
                        </a:solidFill>
                        <a:latin typeface="Cambria Math" panose="02040503050406030204" pitchFamily="18" charset="0"/>
                      </a:rPr>
                      <m:t>𝜃</m:t>
                    </m:r>
                  </m:e>
                  <m:sup>
                    <m:r>
                      <a:rPr xmlns:a="http://schemas.openxmlformats.org/drawingml/2006/main" sz="2150" i="1">
                        <a:solidFill>
                          <a:srgbClr val="000000"/>
                        </a:solidFill>
                        <a:latin typeface="Cambria Math" panose="02040503050406030204" pitchFamily="18" charset="0"/>
                      </a:rPr>
                      <m:t>𝑛</m:t>
                    </m:r>
                    <m:r>
                      <a:rPr xmlns:a="http://schemas.openxmlformats.org/drawingml/2006/main" sz="2150" i="1">
                        <a:solidFill>
                          <a:srgbClr val="000000"/>
                        </a:solidFill>
                        <a:latin typeface="Cambria Math" panose="02040503050406030204" pitchFamily="18" charset="0"/>
                      </a:rPr>
                      <m:t>𝑒</m:t>
                    </m:r>
                    <m:r>
                      <a:rPr xmlns:a="http://schemas.openxmlformats.org/drawingml/2006/main" sz="2150" i="1">
                        <a:solidFill>
                          <a:srgbClr val="000000"/>
                        </a:solidFill>
                        <a:latin typeface="Cambria Math" panose="02040503050406030204" pitchFamily="18" charset="0"/>
                      </a:rPr>
                      <m:t>𝑤</m:t>
                    </m:r>
                  </m:sup>
                </m:sSup>
                <m:r>
                  <a:rPr xmlns:a="http://schemas.openxmlformats.org/drawingml/2006/main" sz="2150" i="1">
                    <a:solidFill>
                      <a:srgbClr val="000000"/>
                    </a:solidFill>
                    <a:latin typeface="Cambria Math" panose="02040503050406030204" pitchFamily="18" charset="0"/>
                  </a:rPr>
                  <m:t>=</m:t>
                </m:r>
                <m:sSup>
                  <m:e>
                    <m:r>
                      <a:rPr xmlns:a="http://schemas.openxmlformats.org/drawingml/2006/main" sz="2150" i="1">
                        <a:solidFill>
                          <a:srgbClr val="000000"/>
                        </a:solidFill>
                        <a:latin typeface="Cambria Math" panose="02040503050406030204" pitchFamily="18" charset="0"/>
                      </a:rPr>
                      <m:t>𝜃</m:t>
                    </m:r>
                  </m:e>
                  <m:sup>
                    <m:r>
                      <a:rPr xmlns:a="http://schemas.openxmlformats.org/drawingml/2006/main" sz="2150" i="1">
                        <a:solidFill>
                          <a:srgbClr val="000000"/>
                        </a:solidFill>
                        <a:latin typeface="Cambria Math" panose="02040503050406030204" pitchFamily="18" charset="0"/>
                      </a:rPr>
                      <m:t>0</m:t>
                    </m:r>
                  </m:sup>
                </m:sSup>
                <m:r>
                  <a:rPr xmlns:a="http://schemas.openxmlformats.org/drawingml/2006/main" sz="2150" i="1">
                    <a:solidFill>
                      <a:srgbClr val="000000"/>
                    </a:solidFill>
                    <a:latin typeface="Cambria Math" panose="02040503050406030204" pitchFamily="18" charset="0"/>
                  </a:rPr>
                  <m:t>−</m:t>
                </m:r>
                <m:r>
                  <a:rPr xmlns:a="http://schemas.openxmlformats.org/drawingml/2006/main" sz="2150" i="1">
                    <a:solidFill>
                      <a:srgbClr val="000000"/>
                    </a:solidFill>
                    <a:latin typeface="Cambria Math" panose="02040503050406030204" pitchFamily="18" charset="0"/>
                  </a:rPr>
                  <m:t>𝛼</m:t>
                </m:r>
                <m:r>
                  <a:rPr xmlns:a="http://schemas.openxmlformats.org/drawingml/2006/main" sz="2150" i="1">
                    <a:solidFill>
                      <a:srgbClr val="000000"/>
                    </a:solidFill>
                    <a:latin typeface="Cambria Math" panose="02040503050406030204" pitchFamily="18" charset="0"/>
                  </a:rPr>
                  <m:t>𝛻</m:t>
                </m:r>
                <m:r>
                  <a:rPr xmlns:a="http://schemas.openxmlformats.org/drawingml/2006/main" sz="2150" i="1">
                    <a:solidFill>
                      <a:srgbClr val="000000"/>
                    </a:solidFill>
                    <a:latin typeface="Cambria Math" panose="02040503050406030204" pitchFamily="18" charset="0"/>
                  </a:rPr>
                  <m:t>ℒ</m:t>
                </m:r>
                <m:d>
                  <m:dPr>
                    <m:ctrlPr>
                      <a:rPr xmlns:a="http://schemas.openxmlformats.org/drawingml/2006/main" sz="2150" i="1">
                        <a:solidFill>
                          <a:srgbClr val="000000"/>
                        </a:solidFill>
                        <a:latin typeface="Cambria Math" panose="02040503050406030204" pitchFamily="18" charset="0"/>
                      </a:rPr>
                    </m:ctrlPr>
                  </m:dPr>
                  <m:e>
                    <m:sSup>
                      <m:e>
                        <m:r>
                          <a:rPr xmlns:a="http://schemas.openxmlformats.org/drawingml/2006/main" sz="2150" i="1">
                            <a:solidFill>
                              <a:srgbClr val="000000"/>
                            </a:solidFill>
                            <a:latin typeface="Cambria Math" panose="02040503050406030204" pitchFamily="18" charset="0"/>
                          </a:rPr>
                          <m:t>𝜃</m:t>
                        </m:r>
                      </m:e>
                      <m:sup>
                        <m:r>
                          <a:rPr xmlns:a="http://schemas.openxmlformats.org/drawingml/2006/main" sz="2150" i="1">
                            <a:solidFill>
                              <a:srgbClr val="000000"/>
                            </a:solidFill>
                            <a:latin typeface="Cambria Math" panose="02040503050406030204" pitchFamily="18" charset="0"/>
                          </a:rPr>
                          <m:t>0</m:t>
                        </m:r>
                      </m:sup>
                    </m:sSup>
                  </m:e>
                </m:d>
              </m:oMath>
            </a14:m>
          </a:p>
          <a:p>
            <a:pPr lvl="2" marL="1255665" indent="-228600">
              <a:spcBef>
                <a:spcPts val="300"/>
              </a:spcBef>
              <a:buFont typeface="Courier New"/>
              <a:defRPr sz="1600"/>
            </a:pPr>
            <a:r>
              <a:t>Where </a:t>
            </a:r>
            <a:r>
              <a:t>α</a:t>
            </a:r>
            <a:r>
              <a:t> is the learning rate</a:t>
            </a:r>
          </a:p>
          <a:p>
            <a:pPr lvl="1" marL="808009" indent="-457200">
              <a:buFontTx/>
              <a:buAutoNum type="arabicPeriod" startAt="1"/>
              <a:defRPr sz="1800"/>
            </a:pPr>
            <a:r>
              <a:t>Go to step 2 and repeat (until a terminating criterion is reached)</a:t>
            </a:r>
          </a:p>
        </p:txBody>
      </p:sp>
      <p:sp>
        <p:nvSpPr>
          <p:cNvPr id="1730" name="Content Placeholder 6"/>
          <p:cNvSpPr txBox="1"/>
          <p:nvPr/>
        </p:nvSpPr>
        <p:spPr>
          <a:xfrm>
            <a:off x="322392" y="1509936"/>
            <a:ext cx="6101248" cy="350294"/>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defTabSz="914322">
              <a:spcBef>
                <a:spcPts val="300"/>
              </a:spcBef>
              <a:defRPr i="1" sz="1400">
                <a:latin typeface="Arial"/>
                <a:ea typeface="Arial"/>
                <a:cs typeface="Arial"/>
                <a:sym typeface="Arial"/>
              </a:defRPr>
            </a:lvl1pPr>
          </a:lstStyle>
          <a:p>
            <a:pPr/>
            <a:r>
              <a:t>Training Neural Networks</a:t>
            </a:r>
          </a:p>
        </p:txBody>
      </p:sp>
      <p:pic>
        <p:nvPicPr>
          <p:cNvPr id="1731" name="Picture 2" descr="Picture 2"/>
          <p:cNvPicPr>
            <a:picLocks noChangeAspect="1"/>
          </p:cNvPicPr>
          <p:nvPr/>
        </p:nvPicPr>
        <p:blipFill>
          <a:blip r:embed="rId2">
            <a:extLst/>
          </a:blip>
          <a:stretch>
            <a:fillRect/>
          </a:stretch>
        </p:blipFill>
        <p:spPr>
          <a:xfrm>
            <a:off x="1716832" y="4246240"/>
            <a:ext cx="5657855" cy="3065876"/>
          </a:xfrm>
          <a:prstGeom prst="rect">
            <a:avLst/>
          </a:prstGeom>
          <a:ln w="12700">
            <a:miter lim="400000"/>
          </a:ln>
        </p:spPr>
      </p:pic>
      <p:sp>
        <p:nvSpPr>
          <p:cNvPr id="1732" name="TextBox 16"/>
          <p:cNvSpPr txBox="1"/>
          <p:nvPr/>
        </p:nvSpPr>
        <p:spPr>
          <a:xfrm>
            <a:off x="1212777" y="4575811"/>
            <a:ext cx="1008113" cy="352698"/>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lIns="45719" rIns="45719">
            <a:spAutoFit/>
          </a:bodyPr>
          <a:lstStyle/>
          <a:p>
            <a:pPr algn="r">
              <a:defRPr sz="1800"/>
            </a:pPr>
            <a:r>
              <a:t>Loss </a:t>
            </a:r>
            <a14:m>
              <m:oMath>
                <m:r>
                  <a:rPr xmlns:a="http://schemas.openxmlformats.org/drawingml/2006/main" sz="1950" i="1">
                    <a:solidFill>
                      <a:srgbClr val="000000"/>
                    </a:solidFill>
                    <a:latin typeface="Cambria Math" panose="02040503050406030204" pitchFamily="18" charset="0"/>
                  </a:rPr>
                  <m:t>ℒ</m:t>
                </m:r>
              </m:oMath>
            </a14:m>
            <a:r>
              <a:rPr sz="2000"/>
              <a:t> </a:t>
            </a:r>
          </a:p>
        </p:txBody>
      </p:sp>
      <p:sp>
        <p:nvSpPr>
          <p:cNvPr id="1733" name="TextBox 17"/>
          <p:cNvSpPr txBox="1"/>
          <p:nvPr/>
        </p:nvSpPr>
        <p:spPr>
          <a:xfrm>
            <a:off x="2961583" y="7024082"/>
            <a:ext cx="1944217" cy="34649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lIns="45719" rIns="45719">
            <a:spAutoFit/>
          </a:bodyPr>
          <a:lstStyle/>
          <a:p>
            <a:pPr algn="ctr">
              <a:defRPr sz="1800"/>
            </a:pPr>
            <a:r>
              <a:t>Parameters </a:t>
            </a:r>
            <a14:m>
              <m:oMath>
                <m:r>
                  <a:rPr xmlns:a="http://schemas.openxmlformats.org/drawingml/2006/main" sz="1950" i="1">
                    <a:solidFill>
                      <a:srgbClr val="000000"/>
                    </a:solidFill>
                    <a:latin typeface="Cambria Math" panose="02040503050406030204" pitchFamily="18" charset="0"/>
                  </a:rPr>
                  <m:t>𝜃</m:t>
                </m:r>
              </m:oMath>
            </a14:m>
          </a:p>
        </p:txBody>
      </p:sp>
      <p:sp>
        <p:nvSpPr>
          <p:cNvPr id="1734" name="TextBox 18"/>
          <p:cNvSpPr txBox="1"/>
          <p:nvPr/>
        </p:nvSpPr>
        <p:spPr>
          <a:xfrm>
            <a:off x="5337690" y="6087979"/>
            <a:ext cx="3070806" cy="672609"/>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lIns="45719" rIns="45719">
            <a:spAutoFit/>
          </a:bodyPr>
          <a:lstStyle/>
          <a:p>
            <a:pPr>
              <a:defRPr sz="1800"/>
            </a:pPr>
          </a:p>
          <a:p>
            <a:pPr>
              <a:defRPr sz="1800"/>
            </a:pPr>
            <a:r>
              <a:t>Global loss minimum </a:t>
            </a:r>
            <a14:m>
              <m:oMath>
                <m:sSub>
                  <m:e>
                    <m:r>
                      <a:rPr xmlns:a="http://schemas.openxmlformats.org/drawingml/2006/main" sz="1950" i="1">
                        <a:solidFill>
                          <a:srgbClr val="000000"/>
                        </a:solidFill>
                        <a:latin typeface="Cambria Math" panose="02040503050406030204" pitchFamily="18" charset="0"/>
                      </a:rPr>
                      <m:t>ℒ</m:t>
                    </m:r>
                  </m:e>
                  <m:sub>
                    <m:r>
                      <a:rPr xmlns:a="http://schemas.openxmlformats.org/drawingml/2006/main" sz="1950" i="1">
                        <a:solidFill>
                          <a:srgbClr val="000000"/>
                        </a:solidFill>
                        <a:latin typeface="Cambria Math" panose="02040503050406030204" pitchFamily="18" charset="0"/>
                      </a:rPr>
                      <m:t>𝑚</m:t>
                    </m:r>
                    <m:r>
                      <a:rPr xmlns:a="http://schemas.openxmlformats.org/drawingml/2006/main" sz="1950" i="1">
                        <a:solidFill>
                          <a:srgbClr val="000000"/>
                        </a:solidFill>
                        <a:latin typeface="Cambria Math" panose="02040503050406030204" pitchFamily="18" charset="0"/>
                      </a:rPr>
                      <m:t>𝑖</m:t>
                    </m:r>
                    <m:r>
                      <a:rPr xmlns:a="http://schemas.openxmlformats.org/drawingml/2006/main" sz="1950" i="1">
                        <a:solidFill>
                          <a:srgbClr val="000000"/>
                        </a:solidFill>
                        <a:latin typeface="Cambria Math" panose="02040503050406030204" pitchFamily="18" charset="0"/>
                      </a:rPr>
                      <m:t>𝑛</m:t>
                    </m:r>
                  </m:sub>
                </m:sSub>
              </m:oMath>
            </a14:m>
          </a:p>
        </p:txBody>
      </p:sp>
      <p:sp>
        <p:nvSpPr>
          <p:cNvPr id="1735" name="TextBox 19"/>
          <p:cNvSpPr txBox="1"/>
          <p:nvPr/>
        </p:nvSpPr>
        <p:spPr>
          <a:xfrm>
            <a:off x="6014180" y="4533820"/>
            <a:ext cx="2039357" cy="972262"/>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lIns="45719" rIns="45719">
            <a:spAutoFit/>
          </a:bodyPr>
          <a:lstStyle/>
          <a:p>
            <a:pPr>
              <a:defRPr sz="1800"/>
            </a:pPr>
            <a:r>
              <a:t>Gradient </a:t>
            </a:r>
            <a14:m>
              <m:oMath>
                <m:r>
                  <a:rPr xmlns:a="http://schemas.openxmlformats.org/drawingml/2006/main" sz="1950" i="1">
                    <a:solidFill>
                      <a:srgbClr val="000000"/>
                    </a:solidFill>
                    <a:latin typeface="Cambria Math" panose="02040503050406030204" pitchFamily="18" charset="0"/>
                  </a:rPr>
                  <m:t>𝛻</m:t>
                </m:r>
                <m:r>
                  <a:rPr xmlns:a="http://schemas.openxmlformats.org/drawingml/2006/main" sz="1950" i="1">
                    <a:solidFill>
                      <a:srgbClr val="000000"/>
                    </a:solidFill>
                    <a:latin typeface="Cambria Math" panose="02040503050406030204" pitchFamily="18" charset="0"/>
                  </a:rPr>
                  <m:t>ℒ</m:t>
                </m:r>
                <m:r>
                  <a:rPr xmlns:a="http://schemas.openxmlformats.org/drawingml/2006/main" sz="1950" i="1">
                    <a:solidFill>
                      <a:srgbClr val="000000"/>
                    </a:solidFill>
                    <a:latin typeface="Cambria Math" panose="02040503050406030204" pitchFamily="18" charset="0"/>
                  </a:rPr>
                  <m:t>=</m:t>
                </m:r>
                <m:f>
                  <m:fPr>
                    <m:ctrlPr>
                      <a:rPr xmlns:a="http://schemas.openxmlformats.org/drawingml/2006/main" sz="1950" i="1">
                        <a:solidFill>
                          <a:srgbClr val="000000"/>
                        </a:solidFill>
                        <a:latin typeface="Cambria Math" panose="02040503050406030204" pitchFamily="18" charset="0"/>
                      </a:rPr>
                    </m:ctrlPr>
                    <m:type m:val="bar"/>
                  </m:fPr>
                  <m:num>
                    <m:r>
                      <a:rPr xmlns:a="http://schemas.openxmlformats.org/drawingml/2006/main" sz="1950" i="1">
                        <a:solidFill>
                          <a:srgbClr val="000000"/>
                        </a:solidFill>
                        <a:latin typeface="Cambria Math" panose="02040503050406030204" pitchFamily="18" charset="0"/>
                      </a:rPr>
                      <m:t>𝜕</m:t>
                    </m:r>
                    <m:r>
                      <a:rPr xmlns:a="http://schemas.openxmlformats.org/drawingml/2006/main" sz="1950" i="1">
                        <a:solidFill>
                          <a:srgbClr val="000000"/>
                        </a:solidFill>
                        <a:latin typeface="Cambria Math" panose="02040503050406030204" pitchFamily="18" charset="0"/>
                      </a:rPr>
                      <m:t>ℒ</m:t>
                    </m:r>
                  </m:num>
                  <m:den>
                    <m:r>
                      <a:rPr xmlns:a="http://schemas.openxmlformats.org/drawingml/2006/main" sz="1950" i="1">
                        <a:solidFill>
                          <a:srgbClr val="000000"/>
                        </a:solidFill>
                        <a:latin typeface="Cambria Math" panose="02040503050406030204" pitchFamily="18" charset="0"/>
                      </a:rPr>
                      <m:t>𝜕</m:t>
                    </m:r>
                    <m:r>
                      <a:rPr xmlns:a="http://schemas.openxmlformats.org/drawingml/2006/main" sz="1950" i="1">
                        <a:solidFill>
                          <a:srgbClr val="000000"/>
                        </a:solidFill>
                        <a:latin typeface="Cambria Math" panose="02040503050406030204" pitchFamily="18" charset="0"/>
                      </a:rPr>
                      <m:t>𝜃</m:t>
                    </m:r>
                  </m:den>
                </m:f>
              </m:oMath>
            </a14:m>
            <a:r>
              <a:rPr sz="2000"/>
              <a:t> </a:t>
            </a:r>
          </a:p>
        </p:txBody>
      </p:sp>
      <p:sp>
        <p:nvSpPr>
          <p:cNvPr id="1736" name="TextBox 20"/>
          <p:cNvSpPr txBox="1"/>
          <p:nvPr/>
        </p:nvSpPr>
        <p:spPr>
          <a:xfrm>
            <a:off x="2724944" y="4505543"/>
            <a:ext cx="1604792" cy="683720"/>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lIns="45719" rIns="45719">
            <a:spAutoFit/>
          </a:bodyPr>
          <a:lstStyle/>
          <a:p>
            <a:pPr algn="ctr">
              <a:defRPr sz="1800"/>
            </a:pPr>
            <a:r>
              <a:t>Initial </a:t>
            </a:r>
          </a:p>
          <a:p>
            <a:pPr algn="r">
              <a:defRPr sz="1800"/>
            </a:pPr>
            <a:r>
              <a:t>parameters </a:t>
            </a:r>
            <a14:m>
              <m:oMath>
                <m:sSup>
                  <m:e>
                    <m:r>
                      <a:rPr xmlns:a="http://schemas.openxmlformats.org/drawingml/2006/main" sz="1950" i="1">
                        <a:solidFill>
                          <a:srgbClr val="000000"/>
                        </a:solidFill>
                        <a:latin typeface="Cambria Math" panose="02040503050406030204" pitchFamily="18" charset="0"/>
                      </a:rPr>
                      <m:t>𝜃</m:t>
                    </m:r>
                  </m:e>
                  <m:sup>
                    <m:r>
                      <a:rPr xmlns:a="http://schemas.openxmlformats.org/drawingml/2006/main" sz="1950" i="1">
                        <a:solidFill>
                          <a:srgbClr val="000000"/>
                        </a:solidFill>
                        <a:latin typeface="Cambria Math" panose="02040503050406030204" pitchFamily="18" charset="0"/>
                      </a:rPr>
                      <m:t>0</m:t>
                    </m:r>
                  </m:sup>
                </m:sSup>
              </m:oMath>
            </a14:m>
          </a:p>
        </p:txBody>
      </p:sp>
      <p:sp>
        <p:nvSpPr>
          <p:cNvPr id="1737" name="TextBox 21"/>
          <p:cNvSpPr txBox="1"/>
          <p:nvPr/>
        </p:nvSpPr>
        <p:spPr>
          <a:xfrm>
            <a:off x="5468856" y="5650169"/>
            <a:ext cx="4312871" cy="45124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lIns="45719" rIns="45719">
            <a:spAutoFit/>
          </a:bodyPr>
          <a:lstStyle/>
          <a:p>
            <a:pPr>
              <a:defRPr sz="1800"/>
            </a:pPr>
            <a:r>
              <a:t>Parameter update:</a:t>
            </a:r>
            <a14:m>
              <m:oMath>
                <m:sSup>
                  <m:e>
                    <m:r>
                      <a:rPr xmlns:a="http://schemas.openxmlformats.org/drawingml/2006/main" sz="1950" i="1">
                        <a:solidFill>
                          <a:srgbClr val="000000"/>
                        </a:solidFill>
                        <a:latin typeface="Cambria Math" panose="02040503050406030204" pitchFamily="18" charset="0"/>
                      </a:rPr>
                      <m:t/>
                    </m:r>
                    <m:r>
                      <a:rPr xmlns:a="http://schemas.openxmlformats.org/drawingml/2006/main" sz="1950" i="1">
                        <a:solidFill>
                          <a:srgbClr val="000000"/>
                        </a:solidFill>
                        <a:latin typeface="Cambria Math" panose="02040503050406030204" pitchFamily="18" charset="0"/>
                      </a:rPr>
                      <m:t>𝜃</m:t>
                    </m:r>
                  </m:e>
                  <m:sup>
                    <m:r>
                      <a:rPr xmlns:a="http://schemas.openxmlformats.org/drawingml/2006/main" sz="1950" i="1">
                        <a:solidFill>
                          <a:srgbClr val="000000"/>
                        </a:solidFill>
                        <a:latin typeface="Cambria Math" panose="02040503050406030204" pitchFamily="18" charset="0"/>
                      </a:rPr>
                      <m:t>𝑛</m:t>
                    </m:r>
                    <m:r>
                      <a:rPr xmlns:a="http://schemas.openxmlformats.org/drawingml/2006/main" sz="1950" i="1">
                        <a:solidFill>
                          <a:srgbClr val="000000"/>
                        </a:solidFill>
                        <a:latin typeface="Cambria Math" panose="02040503050406030204" pitchFamily="18" charset="0"/>
                      </a:rPr>
                      <m:t>𝑒</m:t>
                    </m:r>
                    <m:r>
                      <a:rPr xmlns:a="http://schemas.openxmlformats.org/drawingml/2006/main" sz="1950" i="1">
                        <a:solidFill>
                          <a:srgbClr val="000000"/>
                        </a:solidFill>
                        <a:latin typeface="Cambria Math" panose="02040503050406030204" pitchFamily="18" charset="0"/>
                      </a:rPr>
                      <m:t>𝑤</m:t>
                    </m:r>
                  </m:sup>
                </m:sSup>
                <m:r>
                  <a:rPr xmlns:a="http://schemas.openxmlformats.org/drawingml/2006/main" sz="1950" i="1">
                    <a:solidFill>
                      <a:srgbClr val="000000"/>
                    </a:solidFill>
                    <a:latin typeface="Cambria Math" panose="02040503050406030204" pitchFamily="18" charset="0"/>
                  </a:rPr>
                  <m:t>=</m:t>
                </m:r>
                <m:r>
                  <a:rPr xmlns:a="http://schemas.openxmlformats.org/drawingml/2006/main" sz="1950" i="1">
                    <a:solidFill>
                      <a:srgbClr val="000000"/>
                    </a:solidFill>
                    <a:latin typeface="Cambria Math" panose="02040503050406030204" pitchFamily="18" charset="0"/>
                  </a:rPr>
                  <m:t>𝜃</m:t>
                </m:r>
                <m:r>
                  <a:rPr xmlns:a="http://schemas.openxmlformats.org/drawingml/2006/main" sz="1950" i="1">
                    <a:solidFill>
                      <a:srgbClr val="000000"/>
                    </a:solidFill>
                    <a:latin typeface="Cambria Math" panose="02040503050406030204" pitchFamily="18" charset="0"/>
                  </a:rPr>
                  <m:t>−</m:t>
                </m:r>
                <m:r>
                  <a:rPr xmlns:a="http://schemas.openxmlformats.org/drawingml/2006/main" sz="1950" i="1">
                    <a:solidFill>
                      <a:srgbClr val="000000"/>
                    </a:solidFill>
                    <a:latin typeface="Cambria Math" panose="02040503050406030204" pitchFamily="18" charset="0"/>
                  </a:rPr>
                  <m:t>𝛼</m:t>
                </m:r>
                <m:r>
                  <a:rPr xmlns:a="http://schemas.openxmlformats.org/drawingml/2006/main" sz="1950" i="1">
                    <a:solidFill>
                      <a:srgbClr val="000000"/>
                    </a:solidFill>
                    <a:latin typeface="Cambria Math" panose="02040503050406030204" pitchFamily="18" charset="0"/>
                  </a:rPr>
                  <m:t>𝛻</m:t>
                </m:r>
                <m:r>
                  <a:rPr xmlns:a="http://schemas.openxmlformats.org/drawingml/2006/main" sz="1950" i="1">
                    <a:solidFill>
                      <a:srgbClr val="000000"/>
                    </a:solidFill>
                    <a:latin typeface="Cambria Math" panose="02040503050406030204" pitchFamily="18" charset="0"/>
                  </a:rPr>
                  <m:t>ℒ</m:t>
                </m:r>
                <m:d>
                  <m:dPr>
                    <m:ctrlPr>
                      <a:rPr xmlns:a="http://schemas.openxmlformats.org/drawingml/2006/main" sz="1950" i="1">
                        <a:solidFill>
                          <a:srgbClr val="000000"/>
                        </a:solidFill>
                        <a:latin typeface="Cambria Math" panose="02040503050406030204" pitchFamily="18" charset="0"/>
                      </a:rPr>
                    </m:ctrlPr>
                  </m:dPr>
                  <m:e>
                    <m:sSup>
                      <m:e>
                        <m:r>
                          <a:rPr xmlns:a="http://schemas.openxmlformats.org/drawingml/2006/main" sz="1950" i="1">
                            <a:solidFill>
                              <a:srgbClr val="000000"/>
                            </a:solidFill>
                            <a:latin typeface="Cambria Math" panose="02040503050406030204" pitchFamily="18" charset="0"/>
                          </a:rPr>
                          <m:t>𝜃</m:t>
                        </m:r>
                      </m:e>
                      <m:sup>
                        <m:r>
                          <a:rPr xmlns:a="http://schemas.openxmlformats.org/drawingml/2006/main" sz="1950" i="1">
                            <a:solidFill>
                              <a:srgbClr val="000000"/>
                            </a:solidFill>
                            <a:latin typeface="Cambria Math" panose="02040503050406030204" pitchFamily="18" charset="0"/>
                          </a:rPr>
                          <m:t>0</m:t>
                        </m:r>
                      </m:sup>
                    </m:sSup>
                  </m:e>
                </m:d>
              </m:oMath>
            </a14:m>
          </a:p>
        </p:txBody>
      </p:sp>
    </p:spTree>
  </p:cSld>
  <p:clrMapOvr>
    <a:masterClrMapping/>
  </p:clrMapOvr>
  <p:transition xmlns:p14="http://schemas.microsoft.com/office/powerpoint/2010/main" spd="med" advClick="1"/>
</p:sld>
</file>

<file path=ppt/slides/slide5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39" name="TextBox 3"/>
          <p:cNvSpPr txBox="1"/>
          <p:nvPr>
            <p:ph type="sldNum" sz="quarter" idx="2"/>
          </p:nvPr>
        </p:nvSpPr>
        <p:spPr>
          <a:xfrm>
            <a:off x="9760731" y="7458470"/>
            <a:ext cx="258625" cy="24830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740" name="Title 1"/>
          <p:cNvSpPr txBox="1"/>
          <p:nvPr>
            <p:ph type="title"/>
          </p:nvPr>
        </p:nvSpPr>
        <p:spPr>
          <a:prstGeom prst="rect">
            <a:avLst/>
          </a:prstGeom>
        </p:spPr>
        <p:txBody>
          <a:bodyPr/>
          <a:lstStyle/>
          <a:p>
            <a:pPr/>
            <a:r>
              <a:t>Gradient Descent Algorithm</a:t>
            </a:r>
          </a:p>
        </p:txBody>
      </p:sp>
      <p:sp>
        <p:nvSpPr>
          <p:cNvPr id="1741" name="Content Placeholder 2"/>
          <p:cNvSpPr txBox="1"/>
          <p:nvPr>
            <p:ph type="body" idx="1"/>
          </p:nvPr>
        </p:nvSpPr>
        <p:spPr>
          <a:xfrm>
            <a:off x="276672" y="2090802"/>
            <a:ext cx="9584267" cy="5367668"/>
          </a:xfrm>
          <a:prstGeom prst="rect">
            <a:avLst/>
          </a:prstGeom>
        </p:spPr>
        <p:txBody>
          <a:bodyPr/>
          <a:lstStyle/>
          <a:p>
            <a:pPr/>
            <a:r>
              <a:t>Example: a NN with only 2 parameters </a:t>
            </a:r>
            <a14:m>
              <m:oMath>
                <m:sSub>
                  <m:e>
                    <m:r>
                      <a:rPr xmlns:a="http://schemas.openxmlformats.org/drawingml/2006/main" sz="2400" i="1">
                        <a:solidFill>
                          <a:srgbClr val="000000"/>
                        </a:solidFill>
                        <a:latin typeface="Cambria Math" panose="02040503050406030204" pitchFamily="18" charset="0"/>
                      </a:rPr>
                      <m:t>𝑤</m:t>
                    </m:r>
                  </m:e>
                  <m:sub>
                    <m:r>
                      <a:rPr xmlns:a="http://schemas.openxmlformats.org/drawingml/2006/main" sz="2400" i="1">
                        <a:solidFill>
                          <a:srgbClr val="000000"/>
                        </a:solidFill>
                        <a:latin typeface="Cambria Math" panose="02040503050406030204" pitchFamily="18" charset="0"/>
                      </a:rPr>
                      <m:t>1</m:t>
                    </m:r>
                  </m:sub>
                </m:sSub>
              </m:oMath>
            </a14:m>
            <a:r>
              <a:t> and </a:t>
            </a:r>
            <a14:m>
              <m:oMath>
                <m:sSub>
                  <m:e>
                    <m:r>
                      <a:rPr xmlns:a="http://schemas.openxmlformats.org/drawingml/2006/main" sz="2400" i="1">
                        <a:solidFill>
                          <a:srgbClr val="000000"/>
                        </a:solidFill>
                        <a:latin typeface="Cambria Math" panose="02040503050406030204" pitchFamily="18" charset="0"/>
                      </a:rPr>
                      <m:t>𝑤</m:t>
                    </m:r>
                  </m:e>
                  <m:sub>
                    <m:r>
                      <a:rPr xmlns:a="http://schemas.openxmlformats.org/drawingml/2006/main" sz="2400" i="1">
                        <a:solidFill>
                          <a:srgbClr val="000000"/>
                        </a:solidFill>
                        <a:latin typeface="Cambria Math" panose="02040503050406030204" pitchFamily="18" charset="0"/>
                      </a:rPr>
                      <m:t>2</m:t>
                    </m:r>
                  </m:sub>
                </m:sSub>
              </m:oMath>
            </a14:m>
            <a:r>
              <a:t>, i.e., </a:t>
            </a:r>
            <a14:m>
              <m:oMath>
                <m:r>
                  <a:rPr xmlns:a="http://schemas.openxmlformats.org/drawingml/2006/main" sz="2400" i="1">
                    <a:solidFill>
                      <a:srgbClr val="000000"/>
                    </a:solidFill>
                    <a:latin typeface="Cambria Math" panose="02040503050406030204" pitchFamily="18" charset="0"/>
                  </a:rPr>
                  <m:t>𝜃</m:t>
                </m:r>
                <m:r>
                  <a:rPr xmlns:a="http://schemas.openxmlformats.org/drawingml/2006/main" sz="2400" i="1">
                    <a:solidFill>
                      <a:srgbClr val="000000"/>
                    </a:solidFill>
                    <a:latin typeface="Cambria Math" panose="02040503050406030204" pitchFamily="18" charset="0"/>
                  </a:rPr>
                  <m:t>=</m:t>
                </m:r>
                <m:d>
                  <m:dPr>
                    <m:ctrlPr>
                      <a:rPr xmlns:a="http://schemas.openxmlformats.org/drawingml/2006/main" sz="2400" i="1">
                        <a:solidFill>
                          <a:srgbClr val="000000"/>
                        </a:solidFill>
                        <a:latin typeface="Cambria Math" panose="02040503050406030204" pitchFamily="18" charset="0"/>
                      </a:rPr>
                    </m:ctrlPr>
                    <m:begChr m:val="{"/>
                    <m:endChr m:val="}"/>
                  </m:dPr>
                  <m:e>
                    <m:sSub>
                      <m:e>
                        <m:r>
                          <a:rPr xmlns:a="http://schemas.openxmlformats.org/drawingml/2006/main" sz="2400" i="1">
                            <a:solidFill>
                              <a:srgbClr val="000000"/>
                            </a:solidFill>
                            <a:latin typeface="Cambria Math" panose="02040503050406030204" pitchFamily="18" charset="0"/>
                          </a:rPr>
                          <m:t>𝑤</m:t>
                        </m:r>
                      </m:e>
                      <m:sub>
                        <m:r>
                          <a:rPr xmlns:a="http://schemas.openxmlformats.org/drawingml/2006/main" sz="2400" i="1">
                            <a:solidFill>
                              <a:srgbClr val="000000"/>
                            </a:solidFill>
                            <a:latin typeface="Cambria Math" panose="02040503050406030204" pitchFamily="18" charset="0"/>
                          </a:rPr>
                          <m:t>1</m:t>
                        </m:r>
                      </m:sub>
                    </m:sSub>
                    <m:r>
                      <a:rPr xmlns:a="http://schemas.openxmlformats.org/drawingml/2006/main" sz="2400" i="1">
                        <a:solidFill>
                          <a:srgbClr val="000000"/>
                        </a:solidFill>
                        <a:latin typeface="Cambria Math" panose="02040503050406030204" pitchFamily="18" charset="0"/>
                      </a:rPr>
                      <m:t>,</m:t>
                    </m:r>
                    <m:sSub>
                      <m:e>
                        <m:r>
                          <a:rPr xmlns:a="http://schemas.openxmlformats.org/drawingml/2006/main" sz="2400" i="1">
                            <a:solidFill>
                              <a:srgbClr val="000000"/>
                            </a:solidFill>
                            <a:latin typeface="Cambria Math" panose="02040503050406030204" pitchFamily="18" charset="0"/>
                          </a:rPr>
                          <m:t>𝑤</m:t>
                        </m:r>
                      </m:e>
                      <m:sub>
                        <m:r>
                          <a:rPr xmlns:a="http://schemas.openxmlformats.org/drawingml/2006/main" sz="2400" i="1">
                            <a:solidFill>
                              <a:srgbClr val="000000"/>
                            </a:solidFill>
                            <a:latin typeface="Cambria Math" panose="02040503050406030204" pitchFamily="18" charset="0"/>
                          </a:rPr>
                          <m:t>2</m:t>
                        </m:r>
                      </m:sub>
                    </m:sSub>
                  </m:e>
                </m:d>
              </m:oMath>
            </a14:m>
          </a:p>
          <a:p>
            <a:pPr lvl="1" marL="631825" indent="-227013">
              <a:buFontTx/>
              <a:defRPr sz="1800"/>
            </a:pPr>
            <a:r>
              <a:t>The different colors represent the values of the loss (minimum loss</a:t>
            </a:r>
            <a14:m>
              <m:oMath>
                <m:r>
                  <a:rPr xmlns:a="http://schemas.openxmlformats.org/drawingml/2006/main" sz="2150" i="1">
                    <a:solidFill>
                      <a:srgbClr val="000000"/>
                    </a:solidFill>
                    <a:latin typeface="Cambria Math" panose="02040503050406030204" pitchFamily="18" charset="0"/>
                  </a:rPr>
                  <m:t/>
                </m:r>
                <m:sSup>
                  <m:e>
                    <m:r>
                      <a:rPr xmlns:a="http://schemas.openxmlformats.org/drawingml/2006/main" sz="2150" i="1">
                        <a:solidFill>
                          <a:srgbClr val="000000"/>
                        </a:solidFill>
                        <a:latin typeface="Cambria Math" panose="02040503050406030204" pitchFamily="18" charset="0"/>
                      </a:rPr>
                      <m:t>𝜃</m:t>
                    </m:r>
                  </m:e>
                  <m:sup>
                    <m:r>
                      <a:rPr xmlns:a="http://schemas.openxmlformats.org/drawingml/2006/main" sz="2150" i="1">
                        <a:solidFill>
                          <a:srgbClr val="000000"/>
                        </a:solidFill>
                        <a:latin typeface="Cambria Math" panose="02040503050406030204" pitchFamily="18" charset="0"/>
                      </a:rPr>
                      <m:t>∗</m:t>
                    </m:r>
                  </m:sup>
                </m:sSup>
              </m:oMath>
            </a14:m>
            <a:r>
              <a:t> is ≈ 1.3)</a:t>
            </a:r>
          </a:p>
        </p:txBody>
      </p:sp>
      <p:sp>
        <p:nvSpPr>
          <p:cNvPr id="1742" name="Content Placeholder 3"/>
          <p:cNvSpPr txBox="1"/>
          <p:nvPr/>
        </p:nvSpPr>
        <p:spPr>
          <a:xfrm>
            <a:off x="322392" y="1509936"/>
            <a:ext cx="6101248" cy="350294"/>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defTabSz="914322">
              <a:spcBef>
                <a:spcPts val="300"/>
              </a:spcBef>
              <a:defRPr i="1" sz="1400">
                <a:latin typeface="Arial"/>
                <a:ea typeface="Arial"/>
                <a:cs typeface="Arial"/>
                <a:sym typeface="Arial"/>
              </a:defRPr>
            </a:lvl1pPr>
          </a:lstStyle>
          <a:p>
            <a:pPr/>
            <a:r>
              <a:t>Training Neural Networks</a:t>
            </a:r>
          </a:p>
        </p:txBody>
      </p:sp>
      <p:grpSp>
        <p:nvGrpSpPr>
          <p:cNvPr id="1746" name="群組 3"/>
          <p:cNvGrpSpPr/>
          <p:nvPr/>
        </p:nvGrpSpPr>
        <p:grpSpPr>
          <a:xfrm>
            <a:off x="633229" y="2961044"/>
            <a:ext cx="6448427" cy="4436766"/>
            <a:chOff x="0" y="0"/>
            <a:chExt cx="6448426" cy="4436764"/>
          </a:xfrm>
        </p:grpSpPr>
        <p:pic>
          <p:nvPicPr>
            <p:cNvPr id="1743" name="圖片 4" descr="圖片 4"/>
            <p:cNvPicPr>
              <a:picLocks noChangeAspect="1"/>
            </p:cNvPicPr>
            <p:nvPr/>
          </p:nvPicPr>
          <p:blipFill>
            <a:blip r:embed="rId2">
              <a:extLst/>
            </a:blip>
            <a:srcRect l="0" t="7191" r="0" b="5872"/>
            <a:stretch>
              <a:fillRect/>
            </a:stretch>
          </p:blipFill>
          <p:spPr>
            <a:xfrm>
              <a:off x="0" y="0"/>
              <a:ext cx="6448427" cy="4320481"/>
            </a:xfrm>
            <a:prstGeom prst="rect">
              <a:avLst/>
            </a:prstGeom>
            <a:ln w="12700" cap="flat">
              <a:noFill/>
              <a:miter lim="400000"/>
            </a:ln>
            <a:effectLst/>
          </p:spPr>
        </p:pic>
        <p:sp>
          <p:nvSpPr>
            <p:cNvPr id="1744" name="文字方塊 5"/>
            <p:cNvSpPr txBox="1"/>
            <p:nvPr/>
          </p:nvSpPr>
          <p:spPr>
            <a:xfrm>
              <a:off x="2805184" y="4220356"/>
              <a:ext cx="288831" cy="216409"/>
            </a:xfrm>
            <a:prstGeom prst="rect">
              <a:avLst/>
            </a:prstGeom>
            <a:noFill/>
            <a:ln w="12700" cap="flat">
              <a:noFill/>
              <a:miter lim="400000"/>
            </a:ln>
            <a:effectLst/>
          </p:spPr>
          <p:txBody>
            <a:bodyPr wrap="none" lIns="0" tIns="0" rIns="0" bIns="0">
              <a:spAutoFit/>
            </a:bodyPr>
            <a:lstStyle/>
            <a:p>
              <a:pPr defTabSz="914400" latinLnBrk="1">
                <a:defRPr sz="1800"/>
              </a:pPr>
              <a14:m>
                <m:oMathPara>
                  <m:oMathParaPr>
                    <m:jc m:val="centerGroup"/>
                  </m:oMathParaPr>
                  <m:oMath>
                    <m:sSub>
                      <m:e>
                        <m:r>
                          <a:rPr xmlns:a="http://schemas.openxmlformats.org/drawingml/2006/main" sz="2400" i="1">
                            <a:solidFill>
                              <a:srgbClr val="000000"/>
                            </a:solidFill>
                            <a:latin typeface="Cambria Math" panose="02040503050406030204" pitchFamily="18" charset="0"/>
                          </a:rPr>
                          <m:t>𝑤</m:t>
                        </m:r>
                      </m:e>
                      <m:sub>
                        <m:r>
                          <a:rPr xmlns:a="http://schemas.openxmlformats.org/drawingml/2006/main" sz="2400" i="1">
                            <a:solidFill>
                              <a:srgbClr val="000000"/>
                            </a:solidFill>
                            <a:latin typeface="Cambria Math" panose="02040503050406030204" pitchFamily="18" charset="0"/>
                          </a:rPr>
                          <m:t>1</m:t>
                        </m:r>
                      </m:sub>
                    </m:sSub>
                  </m:oMath>
                </m:oMathPara>
              </a14:m>
              <a:endParaRPr sz="2400"/>
            </a:p>
          </p:txBody>
        </p:sp>
        <p:sp>
          <p:nvSpPr>
            <p:cNvPr id="1745" name="文字方塊 6"/>
            <p:cNvSpPr txBox="1"/>
            <p:nvPr/>
          </p:nvSpPr>
          <p:spPr>
            <a:xfrm>
              <a:off x="217109" y="1927368"/>
              <a:ext cx="306144" cy="216409"/>
            </a:xfrm>
            <a:prstGeom prst="rect">
              <a:avLst/>
            </a:prstGeom>
            <a:noFill/>
            <a:ln w="12700" cap="flat">
              <a:noFill/>
              <a:miter lim="400000"/>
            </a:ln>
            <a:effectLst/>
          </p:spPr>
          <p:txBody>
            <a:bodyPr wrap="none" lIns="0" tIns="0" rIns="0" bIns="0">
              <a:spAutoFit/>
            </a:bodyPr>
            <a:lstStyle/>
            <a:p>
              <a:pPr defTabSz="914400" latinLnBrk="1">
                <a:defRPr sz="1800"/>
              </a:pPr>
              <a14:m>
                <m:oMathPara>
                  <m:oMathParaPr>
                    <m:jc m:val="centerGroup"/>
                  </m:oMathParaPr>
                  <m:oMath>
                    <m:sSub>
                      <m:e>
                        <m:r>
                          <a:rPr xmlns:a="http://schemas.openxmlformats.org/drawingml/2006/main" sz="2400" i="1">
                            <a:solidFill>
                              <a:srgbClr val="000000"/>
                            </a:solidFill>
                            <a:latin typeface="Cambria Math" panose="02040503050406030204" pitchFamily="18" charset="0"/>
                          </a:rPr>
                          <m:t>𝑤</m:t>
                        </m:r>
                      </m:e>
                      <m:sub>
                        <m:r>
                          <a:rPr xmlns:a="http://schemas.openxmlformats.org/drawingml/2006/main" sz="2400" i="1">
                            <a:solidFill>
                              <a:srgbClr val="000000"/>
                            </a:solidFill>
                            <a:latin typeface="Cambria Math" panose="02040503050406030204" pitchFamily="18" charset="0"/>
                          </a:rPr>
                          <m:t>2</m:t>
                        </m:r>
                      </m:sub>
                    </m:sSub>
                  </m:oMath>
                </m:oMathPara>
              </a14:m>
              <a:endParaRPr sz="2400"/>
            </a:p>
          </p:txBody>
        </p:sp>
      </p:grpSp>
      <p:sp>
        <p:nvSpPr>
          <p:cNvPr id="1747" name="橢圓 8"/>
          <p:cNvSpPr/>
          <p:nvPr/>
        </p:nvSpPr>
        <p:spPr>
          <a:xfrm>
            <a:off x="2272035" y="6237771"/>
            <a:ext cx="216119" cy="216119"/>
          </a:xfrm>
          <a:prstGeom prst="ellipse">
            <a:avLst/>
          </a:prstGeom>
          <a:solidFill>
            <a:srgbClr val="FF0000"/>
          </a:solidFill>
          <a:ln w="12700">
            <a:miter lim="400000"/>
          </a:ln>
        </p:spPr>
        <p:txBody>
          <a:bodyPr lIns="45719" rIns="45719" anchor="ctr"/>
          <a:lstStyle/>
          <a:p>
            <a:pPr algn="ctr">
              <a:defRPr>
                <a:solidFill>
                  <a:srgbClr val="FFFFFF"/>
                </a:solidFill>
              </a:defRPr>
            </a:pPr>
          </a:p>
        </p:txBody>
      </p:sp>
      <p:sp>
        <p:nvSpPr>
          <p:cNvPr id="1748" name="文字方塊 22"/>
          <p:cNvSpPr txBox="1"/>
          <p:nvPr/>
        </p:nvSpPr>
        <p:spPr>
          <a:xfrm>
            <a:off x="7016320" y="3837333"/>
            <a:ext cx="2555303" cy="118561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r>
              <a:t>2. Compute the gradient at </a:t>
            </a:r>
            <a14:m>
              <m:oMath>
                <m:sSup>
                  <m:e>
                    <m:r>
                      <a:rPr xmlns:a="http://schemas.openxmlformats.org/drawingml/2006/main" sz="2150" i="1">
                        <a:solidFill>
                          <a:srgbClr val="000000"/>
                        </a:solidFill>
                        <a:latin typeface="Cambria Math" panose="02040503050406030204" pitchFamily="18" charset="0"/>
                      </a:rPr>
                      <m:t>𝜃</m:t>
                    </m:r>
                  </m:e>
                  <m:sup>
                    <m:r>
                      <a:rPr xmlns:a="http://schemas.openxmlformats.org/drawingml/2006/main" sz="2150" i="1">
                        <a:solidFill>
                          <a:srgbClr val="000000"/>
                        </a:solidFill>
                        <a:latin typeface="Cambria Math" panose="02040503050406030204" pitchFamily="18" charset="0"/>
                      </a:rPr>
                      <m:t>0</m:t>
                    </m:r>
                  </m:sup>
                </m:sSup>
              </m:oMath>
            </a14:m>
            <a:r>
              <a:t>, </a:t>
            </a:r>
            <a14:m>
              <m:oMath>
                <m:r>
                  <a:rPr xmlns:a="http://schemas.openxmlformats.org/drawingml/2006/main" sz="2150" i="1">
                    <a:solidFill>
                      <a:srgbClr val="000000"/>
                    </a:solidFill>
                    <a:latin typeface="Cambria Math" panose="02040503050406030204" pitchFamily="18" charset="0"/>
                  </a:rPr>
                  <m:t>𝛻</m:t>
                </m:r>
                <m:r>
                  <a:rPr xmlns:a="http://schemas.openxmlformats.org/drawingml/2006/main" sz="2150" i="1">
                    <a:solidFill>
                      <a:srgbClr val="000000"/>
                    </a:solidFill>
                    <a:latin typeface="Cambria Math" panose="02040503050406030204" pitchFamily="18" charset="0"/>
                  </a:rPr>
                  <m:t>ℒ</m:t>
                </m:r>
                <m:d>
                  <m:dPr>
                    <m:ctrlPr>
                      <a:rPr xmlns:a="http://schemas.openxmlformats.org/drawingml/2006/main" sz="2150" i="1">
                        <a:solidFill>
                          <a:srgbClr val="000000"/>
                        </a:solidFill>
                        <a:latin typeface="Cambria Math" panose="02040503050406030204" pitchFamily="18" charset="0"/>
                      </a:rPr>
                    </m:ctrlPr>
                  </m:dPr>
                  <m:e>
                    <m:sSup>
                      <m:e>
                        <m:r>
                          <a:rPr xmlns:a="http://schemas.openxmlformats.org/drawingml/2006/main" sz="2150" i="1">
                            <a:solidFill>
                              <a:srgbClr val="000000"/>
                            </a:solidFill>
                            <a:latin typeface="Cambria Math" panose="02040503050406030204" pitchFamily="18" charset="0"/>
                          </a:rPr>
                          <m:t>𝜃</m:t>
                        </m:r>
                      </m:e>
                      <m:sup>
                        <m:r>
                          <a:rPr xmlns:a="http://schemas.openxmlformats.org/drawingml/2006/main" sz="2150" i="1">
                            <a:solidFill>
                              <a:srgbClr val="000000"/>
                            </a:solidFill>
                            <a:latin typeface="Cambria Math" panose="02040503050406030204" pitchFamily="18" charset="0"/>
                          </a:rPr>
                          <m:t>0</m:t>
                        </m:r>
                      </m:sup>
                    </m:sSup>
                  </m:e>
                </m:d>
              </m:oMath>
            </a14:m>
          </a:p>
        </p:txBody>
      </p:sp>
      <p:sp>
        <p:nvSpPr>
          <p:cNvPr id="1749" name="文字方塊 25"/>
          <p:cNvSpPr txBox="1"/>
          <p:nvPr/>
        </p:nvSpPr>
        <p:spPr>
          <a:xfrm>
            <a:off x="2532541" y="6237196"/>
            <a:ext cx="458900" cy="504005"/>
          </a:xfrm>
          <a:prstGeom prst="rect">
            <a:avLst/>
          </a:prstGeom>
          <a:gradFill>
            <a:gsLst>
              <a:gs pos="0">
                <a:srgbClr val="000000"/>
              </a:gs>
              <a:gs pos="80000">
                <a:srgbClr val="000000"/>
              </a:gs>
              <a:gs pos="100000">
                <a:srgbClr val="000000"/>
              </a:gs>
            </a:gsLst>
            <a:lin ang="16200000"/>
          </a:gradFill>
          <a:ln w="12700">
            <a:miter lim="400000"/>
          </a:ln>
          <a:effectLst>
            <a:outerShdw sx="100000" sy="100000" kx="0" ky="0" algn="b" rotWithShape="0" blurRad="38100" dist="23000" dir="5400000">
              <a:srgbClr val="000000">
                <a:alpha val="35000"/>
              </a:srgbClr>
            </a:outerShdw>
          </a:effectLst>
          <a:extLst>
            <a:ext uri="{C572A759-6A51-4108-AA02-DFA0A04FC94B}">
              <ma14:wrappingTextBoxFlag xmlns:ma14="http://schemas.microsoft.com/office/mac/drawingml/2011/main" val="1"/>
            </a:ext>
          </a:extLst>
        </p:spPr>
        <p:txBody>
          <a:bodyPr lIns="45719" rIns="45719">
            <a:spAutoFit/>
          </a:bodyPr>
          <a:lstStyle>
            <a:lvl1pPr>
              <a:defRPr sz="2400">
                <a:solidFill>
                  <a:srgbClr val="FFFFFF"/>
                </a:solidFill>
                <a:latin typeface="Arial"/>
                <a:ea typeface="Arial"/>
                <a:cs typeface="Arial"/>
                <a:sym typeface="Arial"/>
              </a:defRPr>
            </a:lvl1pPr>
          </a:lstStyle>
          <a:p>
            <a:pPr/>
            <a14:m>
              <m:oMathPara>
                <m:oMathParaPr>
                  <m:jc m:val="left"/>
                </m:oMathParaPr>
                <m:oMath>
                  <m:sSup>
                    <m:e>
                      <m:r>
                        <a:rPr xmlns:a="http://schemas.openxmlformats.org/drawingml/2006/main" sz="2900" i="1">
                          <a:solidFill>
                            <a:srgbClr val="FFFFFF"/>
                          </a:solidFill>
                          <a:latin typeface="Cambria Math" panose="02040503050406030204" pitchFamily="18" charset="0"/>
                        </a:rPr>
                        <m:t>𝜃</m:t>
                      </m:r>
                    </m:e>
                    <m:sup>
                      <m:r>
                        <a:rPr xmlns:a="http://schemas.openxmlformats.org/drawingml/2006/main" sz="2900" i="1">
                          <a:solidFill>
                            <a:srgbClr val="FFFFFF"/>
                          </a:solidFill>
                          <a:latin typeface="Cambria Math" panose="02040503050406030204" pitchFamily="18" charset="0"/>
                        </a:rPr>
                        <m:t>0</m:t>
                      </m:r>
                    </m:sup>
                  </m:sSup>
                </m:oMath>
              </m:oMathPara>
            </a14:m>
          </a:p>
        </p:txBody>
      </p:sp>
      <p:sp>
        <p:nvSpPr>
          <p:cNvPr id="1750" name="文字方塊 29"/>
          <p:cNvSpPr txBox="1"/>
          <p:nvPr/>
        </p:nvSpPr>
        <p:spPr>
          <a:xfrm>
            <a:off x="7047260" y="4753693"/>
            <a:ext cx="2667241" cy="111712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r>
              <a:t>3. Times the learning rate </a:t>
            </a:r>
            <a14:m>
              <m:oMath>
                <m:r>
                  <a:rPr xmlns:a="http://schemas.openxmlformats.org/drawingml/2006/main" sz="2150" i="1">
                    <a:solidFill>
                      <a:srgbClr val="000000"/>
                    </a:solidFill>
                    <a:latin typeface="Cambria Math" panose="02040503050406030204" pitchFamily="18" charset="0"/>
                  </a:rPr>
                  <m:t>𝜂</m:t>
                </m:r>
              </m:oMath>
            </a14:m>
            <a:r>
              <a:t>, and update </a:t>
            </a:r>
            <a14:m>
              <m:oMath>
                <m:r>
                  <a:rPr xmlns:a="http://schemas.openxmlformats.org/drawingml/2006/main" sz="2150" i="1">
                    <a:solidFill>
                      <a:srgbClr val="000000"/>
                    </a:solidFill>
                    <a:latin typeface="Cambria Math" panose="02040503050406030204" pitchFamily="18" charset="0"/>
                  </a:rPr>
                  <m:t>𝜃</m:t>
                </m:r>
                <m:r>
                  <a:rPr xmlns:a="http://schemas.openxmlformats.org/drawingml/2006/main" sz="2150" i="1">
                    <a:solidFill>
                      <a:srgbClr val="000000"/>
                    </a:solidFill>
                    <a:latin typeface="Cambria Math" panose="02040503050406030204" pitchFamily="18" charset="0"/>
                  </a:rPr>
                  <m:t>,</m:t>
                </m:r>
              </m:oMath>
            </a14:m>
          </a:p>
          <a:p>
            <a:pPr>
              <a:defRPr>
                <a:latin typeface="Arial"/>
                <a:ea typeface="Arial"/>
                <a:cs typeface="Arial"/>
                <a:sym typeface="Arial"/>
              </a:defRPr>
            </a:pPr>
            <a14:m>
              <m:oMathPara>
                <m:oMathParaPr>
                  <m:jc m:val="left"/>
                </m:oMathParaPr>
                <m:oMath>
                  <m:sSup>
                    <m:e>
                      <m:r>
                        <a:rPr xmlns:a="http://schemas.openxmlformats.org/drawingml/2006/main" sz="2250" i="1">
                          <a:solidFill>
                            <a:srgbClr val="000000"/>
                          </a:solidFill>
                          <a:latin typeface="Cambria Math" panose="02040503050406030204" pitchFamily="18" charset="0"/>
                        </a:rPr>
                        <m:t>𝜃</m:t>
                      </m:r>
                    </m:e>
                    <m:sup>
                      <m:r>
                        <a:rPr xmlns:a="http://schemas.openxmlformats.org/drawingml/2006/main" sz="2250" i="1">
                          <a:solidFill>
                            <a:srgbClr val="000000"/>
                          </a:solidFill>
                          <a:latin typeface="Cambria Math" panose="02040503050406030204" pitchFamily="18" charset="0"/>
                        </a:rPr>
                        <m:t>𝑛</m:t>
                      </m:r>
                      <m:r>
                        <a:rPr xmlns:a="http://schemas.openxmlformats.org/drawingml/2006/main" sz="2250" i="1">
                          <a:solidFill>
                            <a:srgbClr val="000000"/>
                          </a:solidFill>
                          <a:latin typeface="Cambria Math" panose="02040503050406030204" pitchFamily="18" charset="0"/>
                        </a:rPr>
                        <m:t>𝑒</m:t>
                      </m:r>
                      <m:r>
                        <a:rPr xmlns:a="http://schemas.openxmlformats.org/drawingml/2006/main" sz="2250" i="1">
                          <a:solidFill>
                            <a:srgbClr val="000000"/>
                          </a:solidFill>
                          <a:latin typeface="Cambria Math" panose="02040503050406030204" pitchFamily="18" charset="0"/>
                        </a:rPr>
                        <m:t>𝑤</m:t>
                      </m:r>
                    </m:sup>
                  </m:sSup>
                  <m:r>
                    <a:rPr xmlns:a="http://schemas.openxmlformats.org/drawingml/2006/main" sz="2250" i="1">
                      <a:solidFill>
                        <a:srgbClr val="000000"/>
                      </a:solidFill>
                      <a:latin typeface="Cambria Math" panose="02040503050406030204" pitchFamily="18" charset="0"/>
                    </a:rPr>
                    <m:t>=</m:t>
                  </m:r>
                  <m:sSup>
                    <m:e>
                      <m:r>
                        <a:rPr xmlns:a="http://schemas.openxmlformats.org/drawingml/2006/main" sz="2250" i="1">
                          <a:solidFill>
                            <a:srgbClr val="000000"/>
                          </a:solidFill>
                          <a:latin typeface="Cambria Math" panose="02040503050406030204" pitchFamily="18" charset="0"/>
                        </a:rPr>
                        <m:t>𝜃</m:t>
                      </m:r>
                    </m:e>
                    <m:sup>
                      <m:r>
                        <a:rPr xmlns:a="http://schemas.openxmlformats.org/drawingml/2006/main" sz="2250" i="1">
                          <a:solidFill>
                            <a:srgbClr val="000000"/>
                          </a:solidFill>
                          <a:latin typeface="Cambria Math" panose="02040503050406030204" pitchFamily="18" charset="0"/>
                        </a:rPr>
                        <m:t>0</m:t>
                      </m:r>
                    </m:sup>
                  </m:sSup>
                  <m:r>
                    <a:rPr xmlns:a="http://schemas.openxmlformats.org/drawingml/2006/main" sz="2250" i="1">
                      <a:solidFill>
                        <a:srgbClr val="000000"/>
                      </a:solidFill>
                      <a:latin typeface="Cambria Math" panose="02040503050406030204" pitchFamily="18" charset="0"/>
                    </a:rPr>
                    <m:t>−</m:t>
                  </m:r>
                  <m:r>
                    <a:rPr xmlns:a="http://schemas.openxmlformats.org/drawingml/2006/main" sz="2250" i="1">
                      <a:solidFill>
                        <a:srgbClr val="000000"/>
                      </a:solidFill>
                      <a:latin typeface="Cambria Math" panose="02040503050406030204" pitchFamily="18" charset="0"/>
                    </a:rPr>
                    <m:t>𝛼</m:t>
                  </m:r>
                  <m:r>
                    <a:rPr xmlns:a="http://schemas.openxmlformats.org/drawingml/2006/main" sz="2250" i="1">
                      <a:solidFill>
                        <a:srgbClr val="000000"/>
                      </a:solidFill>
                      <a:latin typeface="Cambria Math" panose="02040503050406030204" pitchFamily="18" charset="0"/>
                    </a:rPr>
                    <m:t>𝛻</m:t>
                  </m:r>
                  <m:r>
                    <a:rPr xmlns:a="http://schemas.openxmlformats.org/drawingml/2006/main" sz="2250" i="1">
                      <a:solidFill>
                        <a:srgbClr val="000000"/>
                      </a:solidFill>
                      <a:latin typeface="Cambria Math" panose="02040503050406030204" pitchFamily="18" charset="0"/>
                    </a:rPr>
                    <m:t>ℒ</m:t>
                  </m:r>
                  <m:d>
                    <m:dPr>
                      <m:ctrlPr>
                        <a:rPr xmlns:a="http://schemas.openxmlformats.org/drawingml/2006/main" sz="2250" i="1">
                          <a:solidFill>
                            <a:srgbClr val="000000"/>
                          </a:solidFill>
                          <a:latin typeface="Cambria Math" panose="02040503050406030204" pitchFamily="18" charset="0"/>
                        </a:rPr>
                      </m:ctrlPr>
                    </m:dPr>
                    <m:e>
                      <m:sSup>
                        <m:e>
                          <m:r>
                            <a:rPr xmlns:a="http://schemas.openxmlformats.org/drawingml/2006/main" sz="2250" i="1">
                              <a:solidFill>
                                <a:srgbClr val="000000"/>
                              </a:solidFill>
                              <a:latin typeface="Cambria Math" panose="02040503050406030204" pitchFamily="18" charset="0"/>
                            </a:rPr>
                            <m:t>𝜃</m:t>
                          </m:r>
                        </m:e>
                        <m:sup>
                          <m:r>
                            <a:rPr xmlns:a="http://schemas.openxmlformats.org/drawingml/2006/main" sz="2250" i="1">
                              <a:solidFill>
                                <a:srgbClr val="000000"/>
                              </a:solidFill>
                              <a:latin typeface="Cambria Math" panose="02040503050406030204" pitchFamily="18" charset="0"/>
                            </a:rPr>
                            <m:t>0</m:t>
                          </m:r>
                        </m:sup>
                      </m:sSup>
                    </m:e>
                  </m:d>
                </m:oMath>
              </m:oMathPara>
            </a14:m>
          </a:p>
        </p:txBody>
      </p:sp>
      <p:sp>
        <p:nvSpPr>
          <p:cNvPr id="1751" name="直線單箭頭接點 23"/>
          <p:cNvSpPr/>
          <p:nvPr/>
        </p:nvSpPr>
        <p:spPr>
          <a:xfrm flipV="1">
            <a:off x="2415114" y="5326585"/>
            <a:ext cx="284327" cy="918459"/>
          </a:xfrm>
          <a:prstGeom prst="line">
            <a:avLst/>
          </a:prstGeom>
          <a:ln w="38100">
            <a:solidFill>
              <a:srgbClr val="FF0000"/>
            </a:solidFill>
            <a:tailEnd type="triangle"/>
          </a:ln>
        </p:spPr>
        <p:txBody>
          <a:bodyPr lIns="45719" rIns="45719"/>
          <a:lstStyle/>
          <a:p>
            <a:pPr/>
          </a:p>
        </p:txBody>
      </p:sp>
      <p:sp>
        <p:nvSpPr>
          <p:cNvPr id="1752" name="橢圓 28"/>
          <p:cNvSpPr/>
          <p:nvPr/>
        </p:nvSpPr>
        <p:spPr>
          <a:xfrm>
            <a:off x="2649284" y="5121969"/>
            <a:ext cx="216119" cy="216119"/>
          </a:xfrm>
          <a:prstGeom prst="ellipse">
            <a:avLst/>
          </a:prstGeom>
          <a:solidFill>
            <a:srgbClr val="FF0000"/>
          </a:solidFill>
          <a:ln w="12700">
            <a:miter lim="400000"/>
          </a:ln>
        </p:spPr>
        <p:txBody>
          <a:bodyPr lIns="45719" rIns="45719" anchor="ctr"/>
          <a:lstStyle/>
          <a:p>
            <a:pPr algn="ctr">
              <a:defRPr>
                <a:solidFill>
                  <a:srgbClr val="FFFFFF"/>
                </a:solidFill>
              </a:defRPr>
            </a:pPr>
          </a:p>
        </p:txBody>
      </p:sp>
      <p:sp>
        <p:nvSpPr>
          <p:cNvPr id="1753" name="文字方塊 33"/>
          <p:cNvSpPr txBox="1"/>
          <p:nvPr/>
        </p:nvSpPr>
        <p:spPr>
          <a:xfrm>
            <a:off x="2909790" y="5121392"/>
            <a:ext cx="458901" cy="504006"/>
          </a:xfrm>
          <a:prstGeom prst="rect">
            <a:avLst/>
          </a:prstGeom>
          <a:gradFill>
            <a:gsLst>
              <a:gs pos="0">
                <a:srgbClr val="000000"/>
              </a:gs>
              <a:gs pos="80000">
                <a:srgbClr val="000000"/>
              </a:gs>
              <a:gs pos="100000">
                <a:srgbClr val="000000"/>
              </a:gs>
            </a:gsLst>
            <a:lin ang="16200000"/>
          </a:gradFill>
          <a:ln w="12700">
            <a:miter lim="400000"/>
          </a:ln>
          <a:effectLst>
            <a:outerShdw sx="100000" sy="100000" kx="0" ky="0" algn="b" rotWithShape="0" blurRad="38100" dist="23000" dir="5400000">
              <a:srgbClr val="000000">
                <a:alpha val="35000"/>
              </a:srgbClr>
            </a:outerShdw>
          </a:effectLst>
          <a:extLst>
            <a:ext uri="{C572A759-6A51-4108-AA02-DFA0A04FC94B}">
              <ma14:wrappingTextBoxFlag xmlns:ma14="http://schemas.microsoft.com/office/mac/drawingml/2011/main" val="1"/>
            </a:ext>
          </a:extLst>
        </p:spPr>
        <p:txBody>
          <a:bodyPr lIns="45719" rIns="45719">
            <a:spAutoFit/>
          </a:bodyPr>
          <a:lstStyle>
            <a:lvl1pPr>
              <a:defRPr sz="2400">
                <a:solidFill>
                  <a:srgbClr val="FFFFFF"/>
                </a:solidFill>
                <a:latin typeface="Arial"/>
                <a:ea typeface="Arial"/>
                <a:cs typeface="Arial"/>
                <a:sym typeface="Arial"/>
              </a:defRPr>
            </a:lvl1pPr>
          </a:lstStyle>
          <a:p>
            <a:pPr/>
            <a14:m>
              <m:oMathPara>
                <m:oMathParaPr>
                  <m:jc m:val="left"/>
                </m:oMathParaPr>
                <m:oMath>
                  <m:sSup>
                    <m:e>
                      <m:r>
                        <a:rPr xmlns:a="http://schemas.openxmlformats.org/drawingml/2006/main" sz="2900" i="1">
                          <a:solidFill>
                            <a:srgbClr val="FFFFFF"/>
                          </a:solidFill>
                          <a:latin typeface="Cambria Math" panose="02040503050406030204" pitchFamily="18" charset="0"/>
                        </a:rPr>
                        <m:t>𝜃</m:t>
                      </m:r>
                    </m:e>
                    <m:sup>
                      <m:r>
                        <a:rPr xmlns:a="http://schemas.openxmlformats.org/drawingml/2006/main" sz="2900" i="1">
                          <a:solidFill>
                            <a:srgbClr val="FFFFFF"/>
                          </a:solidFill>
                          <a:latin typeface="Cambria Math" panose="02040503050406030204" pitchFamily="18" charset="0"/>
                        </a:rPr>
                        <m:t>1</m:t>
                      </m:r>
                    </m:sup>
                  </m:sSup>
                </m:oMath>
              </m:oMathPara>
            </a14:m>
          </a:p>
        </p:txBody>
      </p:sp>
      <p:sp>
        <p:nvSpPr>
          <p:cNvPr id="1754" name="橢圓 38"/>
          <p:cNvSpPr/>
          <p:nvPr/>
        </p:nvSpPr>
        <p:spPr>
          <a:xfrm>
            <a:off x="3144245" y="4677993"/>
            <a:ext cx="216119" cy="216119"/>
          </a:xfrm>
          <a:prstGeom prst="ellipse">
            <a:avLst/>
          </a:prstGeom>
          <a:solidFill>
            <a:srgbClr val="FF0000"/>
          </a:solidFill>
          <a:ln w="12700">
            <a:miter lim="400000"/>
          </a:ln>
        </p:spPr>
        <p:txBody>
          <a:bodyPr lIns="45719" rIns="45719" anchor="ctr"/>
          <a:lstStyle/>
          <a:p>
            <a:pPr algn="ctr">
              <a:defRPr>
                <a:solidFill>
                  <a:srgbClr val="FFFFFF"/>
                </a:solidFill>
              </a:defRPr>
            </a:pPr>
          </a:p>
        </p:txBody>
      </p:sp>
      <p:sp>
        <p:nvSpPr>
          <p:cNvPr id="1755" name="文字方塊 44"/>
          <p:cNvSpPr txBox="1"/>
          <p:nvPr/>
        </p:nvSpPr>
        <p:spPr>
          <a:xfrm>
            <a:off x="6991663" y="2950096"/>
            <a:ext cx="2372152" cy="72977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r>
              <a:t>1. Randomly pick a starting point </a:t>
            </a:r>
            <a14:m>
              <m:oMath>
                <m:sSup>
                  <m:e>
                    <m:r>
                      <a:rPr xmlns:a="http://schemas.openxmlformats.org/drawingml/2006/main" sz="2150" i="1">
                        <a:solidFill>
                          <a:srgbClr val="000000"/>
                        </a:solidFill>
                        <a:latin typeface="Cambria Math" panose="02040503050406030204" pitchFamily="18" charset="0"/>
                      </a:rPr>
                      <m:t>𝜃</m:t>
                    </m:r>
                  </m:e>
                  <m:sup>
                    <m:r>
                      <a:rPr xmlns:a="http://schemas.openxmlformats.org/drawingml/2006/main" sz="2150" i="1">
                        <a:solidFill>
                          <a:srgbClr val="000000"/>
                        </a:solidFill>
                        <a:latin typeface="Cambria Math" panose="02040503050406030204" pitchFamily="18" charset="0"/>
                      </a:rPr>
                      <m:t>0</m:t>
                    </m:r>
                  </m:sup>
                </m:sSup>
              </m:oMath>
            </a14:m>
          </a:p>
        </p:txBody>
      </p:sp>
      <p:sp>
        <p:nvSpPr>
          <p:cNvPr id="1756" name="文字方塊 44"/>
          <p:cNvSpPr txBox="1"/>
          <p:nvPr/>
        </p:nvSpPr>
        <p:spPr>
          <a:xfrm>
            <a:off x="7066584" y="5977828"/>
            <a:ext cx="2647917" cy="34018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r>
              <a:t>4. Go to step 2, repeat</a:t>
            </a:r>
          </a:p>
        </p:txBody>
      </p:sp>
      <p:sp>
        <p:nvSpPr>
          <p:cNvPr id="1757" name="Rectangle 48"/>
          <p:cNvSpPr/>
          <p:nvPr/>
        </p:nvSpPr>
        <p:spPr>
          <a:xfrm>
            <a:off x="6865632" y="2950096"/>
            <a:ext cx="2823622" cy="3503794"/>
          </a:xfrm>
          <a:prstGeom prst="rect">
            <a:avLst/>
          </a:prstGeom>
          <a:ln w="25400">
            <a:solidFill>
              <a:srgbClr val="000000"/>
            </a:solidFill>
          </a:ln>
        </p:spPr>
        <p:txBody>
          <a:bodyPr lIns="45719" rIns="45719" anchor="ctr"/>
          <a:lstStyle/>
          <a:p>
            <a:pPr algn="ctr">
              <a:defRPr>
                <a:solidFill>
                  <a:srgbClr val="FFFFFF"/>
                </a:solidFill>
              </a:defRPr>
            </a:pPr>
          </a:p>
        </p:txBody>
      </p:sp>
      <p:sp>
        <p:nvSpPr>
          <p:cNvPr id="1758" name="文字方塊 39"/>
          <p:cNvSpPr txBox="1"/>
          <p:nvPr/>
        </p:nvSpPr>
        <p:spPr>
          <a:xfrm>
            <a:off x="2634044" y="5801283"/>
            <a:ext cx="1541760" cy="474031"/>
          </a:xfrm>
          <a:prstGeom prst="rect">
            <a:avLst/>
          </a:prstGeom>
          <a:gradFill>
            <a:gsLst>
              <a:gs pos="0">
                <a:srgbClr val="5E437E"/>
              </a:gs>
              <a:gs pos="80000">
                <a:srgbClr val="7B58A6"/>
              </a:gs>
              <a:gs pos="100000">
                <a:srgbClr val="7B57A8"/>
              </a:gs>
            </a:gsLst>
            <a:lin ang="16200000"/>
          </a:gradFill>
          <a:ln w="12700">
            <a:miter lim="400000"/>
          </a:ln>
          <a:effectLst>
            <a:outerShdw sx="100000" sy="100000" kx="0" ky="0" algn="b" rotWithShape="0" blurRad="38100" dist="23000" dir="5400000">
              <a:srgbClr val="000000">
                <a:alpha val="35000"/>
              </a:srgbClr>
            </a:outerShdw>
          </a:effectLst>
          <a:extLst>
            <a:ext uri="{C572A759-6A51-4108-AA02-DFA0A04FC94B}">
              <ma14:wrappingTextBoxFlag xmlns:ma14="http://schemas.microsoft.com/office/mac/drawingml/2011/main" val="1"/>
            </a:ext>
          </a:extLst>
        </p:spPr>
        <p:txBody>
          <a:bodyPr wrap="none" lIns="0" tIns="0" rIns="0" bIns="0">
            <a:spAutoFit/>
          </a:bodyPr>
          <a:lstStyle>
            <a:lvl1pPr>
              <a:defRPr sz="2400">
                <a:solidFill>
                  <a:srgbClr val="FFFFFF"/>
                </a:solidFill>
                <a:latin typeface="Arial"/>
                <a:ea typeface="Arial"/>
                <a:cs typeface="Arial"/>
                <a:sym typeface="Arial"/>
              </a:defRPr>
            </a:lvl1pPr>
          </a:lstStyle>
          <a:p>
            <a:pPr/>
            <a14:m>
              <m:oMathPara>
                <m:oMathParaPr>
                  <m:jc m:val="left"/>
                </m:oMathParaPr>
                <m:oMath>
                  <m:r>
                    <a:rPr xmlns:a="http://schemas.openxmlformats.org/drawingml/2006/main" sz="2900" i="1">
                      <a:solidFill>
                        <a:srgbClr val="FFFFFF"/>
                      </a:solidFill>
                      <a:latin typeface="Cambria Math" panose="02040503050406030204" pitchFamily="18" charset="0"/>
                    </a:rPr>
                    <m:t>−</m:t>
                  </m:r>
                  <m:r>
                    <a:rPr xmlns:a="http://schemas.openxmlformats.org/drawingml/2006/main" sz="2900" i="1">
                      <a:solidFill>
                        <a:srgbClr val="FFFFFF"/>
                      </a:solidFill>
                      <a:latin typeface="Cambria Math" panose="02040503050406030204" pitchFamily="18" charset="0"/>
                    </a:rPr>
                    <m:t>𝛻</m:t>
                  </m:r>
                  <m:r>
                    <a:rPr xmlns:a="http://schemas.openxmlformats.org/drawingml/2006/main" sz="2900" i="1">
                      <a:solidFill>
                        <a:srgbClr val="FFFFFF"/>
                      </a:solidFill>
                      <a:latin typeface="Cambria Math" panose="02040503050406030204" pitchFamily="18" charset="0"/>
                    </a:rPr>
                    <m:t>ℒ</m:t>
                  </m:r>
                  <m:d>
                    <m:dPr>
                      <m:ctrlPr>
                        <a:rPr xmlns:a="http://schemas.openxmlformats.org/drawingml/2006/main" sz="2900" i="1">
                          <a:solidFill>
                            <a:srgbClr val="FFFFFF"/>
                          </a:solidFill>
                          <a:latin typeface="Cambria Math" panose="02040503050406030204" pitchFamily="18" charset="0"/>
                        </a:rPr>
                      </m:ctrlPr>
                    </m:dPr>
                    <m:e>
                      <m:sSup>
                        <m:e>
                          <m:r>
                            <a:rPr xmlns:a="http://schemas.openxmlformats.org/drawingml/2006/main" sz="2900" i="1">
                              <a:solidFill>
                                <a:srgbClr val="FFFFFF"/>
                              </a:solidFill>
                              <a:latin typeface="Cambria Math" panose="02040503050406030204" pitchFamily="18" charset="0"/>
                            </a:rPr>
                            <m:t>𝜃</m:t>
                          </m:r>
                        </m:e>
                        <m:sup>
                          <m:r>
                            <a:rPr xmlns:a="http://schemas.openxmlformats.org/drawingml/2006/main" sz="2900" i="1">
                              <a:solidFill>
                                <a:srgbClr val="FFFFFF"/>
                              </a:solidFill>
                              <a:latin typeface="Cambria Math" panose="02040503050406030204" pitchFamily="18" charset="0"/>
                            </a:rPr>
                            <m:t>0</m:t>
                          </m:r>
                        </m:sup>
                      </m:sSup>
                    </m:e>
                  </m:d>
                </m:oMath>
              </m:oMathPara>
            </a14:m>
          </a:p>
        </p:txBody>
      </p:sp>
      <p:sp>
        <p:nvSpPr>
          <p:cNvPr id="1759" name="文字方塊 36"/>
          <p:cNvSpPr txBox="1"/>
          <p:nvPr/>
        </p:nvSpPr>
        <p:spPr>
          <a:xfrm>
            <a:off x="204663" y="5519320"/>
            <a:ext cx="2013954" cy="857426"/>
          </a:xfrm>
          <a:prstGeom prst="rect">
            <a:avLst/>
          </a:prstGeom>
          <a:gradFill>
            <a:gsLst>
              <a:gs pos="0">
                <a:srgbClr val="9A2F2C"/>
              </a:gs>
              <a:gs pos="80000">
                <a:srgbClr val="CA3E3A"/>
              </a:gs>
              <a:gs pos="100000">
                <a:srgbClr val="CE3B37"/>
              </a:gs>
            </a:gsLst>
            <a:lin ang="16200000"/>
          </a:gradFill>
          <a:ln w="12700">
            <a:miter lim="400000"/>
          </a:ln>
          <a:effectLst>
            <a:outerShdw sx="100000" sy="100000" kx="0" ky="0" algn="b" rotWithShape="0" blurRad="38100" dist="23000" dir="5400000">
              <a:srgbClr val="000000">
                <a:alpha val="35000"/>
              </a:srgbClr>
            </a:outerShdw>
          </a:effectLst>
          <a:extLst>
            <a:ext uri="{C572A759-6A51-4108-AA02-DFA0A04FC94B}">
              <ma14:wrappingTextBoxFlag xmlns:ma14="http://schemas.microsoft.com/office/mac/drawingml/2011/main" val="1"/>
            </a:ext>
          </a:extLst>
        </p:spPr>
        <p:txBody>
          <a:bodyPr lIns="0" tIns="0" rIns="0" bIns="0">
            <a:spAutoFit/>
          </a:bodyPr>
          <a:lstStyle/>
          <a:p>
            <a:pPr>
              <a:defRPr sz="2400">
                <a:solidFill>
                  <a:srgbClr val="FFFFFF"/>
                </a:solidFill>
                <a:latin typeface="Arial"/>
                <a:ea typeface="Arial"/>
                <a:cs typeface="Arial"/>
                <a:sym typeface="Arial"/>
              </a:defRPr>
            </a:pPr>
            <a14:m>
              <m:oMathPara>
                <m:oMathParaPr>
                  <m:jc m:val="left"/>
                </m:oMathParaPr>
                <m:oMath>
                  <m:sSup>
                    <m:e>
                      <m:r>
                        <a:rPr xmlns:a="http://schemas.openxmlformats.org/drawingml/2006/main" sz="2900" i="1">
                          <a:solidFill>
                            <a:srgbClr val="FFFFFF"/>
                          </a:solidFill>
                          <a:latin typeface="Cambria Math" panose="02040503050406030204" pitchFamily="18" charset="0"/>
                        </a:rPr>
                        <m:t>𝜃</m:t>
                      </m:r>
                    </m:e>
                    <m:sup>
                      <m:r>
                        <a:rPr xmlns:a="http://schemas.openxmlformats.org/drawingml/2006/main" sz="2900" i="1">
                          <a:solidFill>
                            <a:srgbClr val="FFFFFF"/>
                          </a:solidFill>
                          <a:latin typeface="Cambria Math" panose="02040503050406030204" pitchFamily="18" charset="0"/>
                        </a:rPr>
                        <m:t>1</m:t>
                      </m:r>
                    </m:sup>
                  </m:sSup>
                  <m:r>
                    <a:rPr xmlns:a="http://schemas.openxmlformats.org/drawingml/2006/main" sz="2900" i="1">
                      <a:solidFill>
                        <a:srgbClr val="FFFFFF"/>
                      </a:solidFill>
                      <a:latin typeface="Cambria Math" panose="02040503050406030204" pitchFamily="18" charset="0"/>
                    </a:rPr>
                    <m:t>=</m:t>
                  </m:r>
                </m:oMath>
              </m:oMathPara>
            </a14:m>
          </a:p>
          <a:p>
            <a:pPr>
              <a:defRPr sz="2400">
                <a:solidFill>
                  <a:srgbClr val="FFFFFF"/>
                </a:solidFill>
                <a:latin typeface="Arial"/>
                <a:ea typeface="Arial"/>
                <a:cs typeface="Arial"/>
                <a:sym typeface="Arial"/>
              </a:defRPr>
            </a:pPr>
            <a14:m>
              <m:oMathPara>
                <m:oMathParaPr>
                  <m:jc m:val="left"/>
                </m:oMathParaPr>
                <m:oMath>
                  <m:sSup>
                    <m:e>
                      <m:r>
                        <a:rPr xmlns:a="http://schemas.openxmlformats.org/drawingml/2006/main" sz="2650" i="1">
                          <a:solidFill>
                            <a:srgbClr val="FFFFFF"/>
                          </a:solidFill>
                          <a:latin typeface="Cambria Math" panose="02040503050406030204" pitchFamily="18" charset="0"/>
                        </a:rPr>
                        <m:t>𝜃</m:t>
                      </m:r>
                    </m:e>
                    <m:sup>
                      <m:r>
                        <a:rPr xmlns:a="http://schemas.openxmlformats.org/drawingml/2006/main" sz="2650" i="1">
                          <a:solidFill>
                            <a:srgbClr val="FFFFFF"/>
                          </a:solidFill>
                          <a:latin typeface="Cambria Math" panose="02040503050406030204" pitchFamily="18" charset="0"/>
                        </a:rPr>
                        <m:t>0</m:t>
                      </m:r>
                    </m:sup>
                  </m:sSup>
                  <m:r>
                    <a:rPr xmlns:a="http://schemas.openxmlformats.org/drawingml/2006/main" sz="2650" i="1">
                      <a:solidFill>
                        <a:srgbClr val="FFFFFF"/>
                      </a:solidFill>
                      <a:latin typeface="Cambria Math" panose="02040503050406030204" pitchFamily="18" charset="0"/>
                    </a:rPr>
                    <m:t>−</m:t>
                  </m:r>
                  <m:r>
                    <a:rPr xmlns:a="http://schemas.openxmlformats.org/drawingml/2006/main" sz="2650" i="1">
                      <a:solidFill>
                        <a:srgbClr val="FFFFFF"/>
                      </a:solidFill>
                      <a:latin typeface="Cambria Math" panose="02040503050406030204" pitchFamily="18" charset="0"/>
                    </a:rPr>
                    <m:t>𝛼</m:t>
                  </m:r>
                  <m:r>
                    <a:rPr xmlns:a="http://schemas.openxmlformats.org/drawingml/2006/main" sz="2650" i="1">
                      <a:solidFill>
                        <a:srgbClr val="FFFFFF"/>
                      </a:solidFill>
                      <a:latin typeface="Cambria Math" panose="02040503050406030204" pitchFamily="18" charset="0"/>
                    </a:rPr>
                    <m:t>𝛻</m:t>
                  </m:r>
                  <m:r>
                    <a:rPr xmlns:a="http://schemas.openxmlformats.org/drawingml/2006/main" sz="2650" i="1">
                      <a:solidFill>
                        <a:srgbClr val="FFFFFF"/>
                      </a:solidFill>
                      <a:latin typeface="Cambria Math" panose="02040503050406030204" pitchFamily="18" charset="0"/>
                    </a:rPr>
                    <m:t>ℒ</m:t>
                  </m:r>
                  <m:d>
                    <m:dPr>
                      <m:ctrlPr>
                        <a:rPr xmlns:a="http://schemas.openxmlformats.org/drawingml/2006/main" sz="2650" i="1">
                          <a:solidFill>
                            <a:srgbClr val="FFFFFF"/>
                          </a:solidFill>
                          <a:latin typeface="Cambria Math" panose="02040503050406030204" pitchFamily="18" charset="0"/>
                        </a:rPr>
                      </m:ctrlPr>
                    </m:dPr>
                    <m:e>
                      <m:sSup>
                        <m:e>
                          <m:r>
                            <a:rPr xmlns:a="http://schemas.openxmlformats.org/drawingml/2006/main" sz="2650" i="1">
                              <a:solidFill>
                                <a:srgbClr val="FFFFFF"/>
                              </a:solidFill>
                              <a:latin typeface="Cambria Math" panose="02040503050406030204" pitchFamily="18" charset="0"/>
                            </a:rPr>
                            <m:t>𝜃</m:t>
                          </m:r>
                        </m:e>
                        <m:sup>
                          <m:r>
                            <a:rPr xmlns:a="http://schemas.openxmlformats.org/drawingml/2006/main" sz="2650" i="1">
                              <a:solidFill>
                                <a:srgbClr val="FFFFFF"/>
                              </a:solidFill>
                              <a:latin typeface="Cambria Math" panose="02040503050406030204" pitchFamily="18" charset="0"/>
                            </a:rPr>
                            <m:t>0</m:t>
                          </m:r>
                        </m:sup>
                      </m:sSup>
                    </m:e>
                  </m:d>
                </m:oMath>
              </m:oMathPara>
            </a14:m>
          </a:p>
        </p:txBody>
      </p:sp>
      <p:sp>
        <p:nvSpPr>
          <p:cNvPr id="1760" name="文字方塊 25"/>
          <p:cNvSpPr txBox="1"/>
          <p:nvPr/>
        </p:nvSpPr>
        <p:spPr>
          <a:xfrm>
            <a:off x="3421686" y="4426749"/>
            <a:ext cx="458900" cy="504005"/>
          </a:xfrm>
          <a:prstGeom prst="rect">
            <a:avLst/>
          </a:prstGeom>
          <a:gradFill>
            <a:gsLst>
              <a:gs pos="0">
                <a:srgbClr val="000000"/>
              </a:gs>
              <a:gs pos="80000">
                <a:srgbClr val="000000"/>
              </a:gs>
              <a:gs pos="100000">
                <a:srgbClr val="000000"/>
              </a:gs>
            </a:gsLst>
            <a:lin ang="16200000"/>
          </a:gradFill>
          <a:ln w="12700">
            <a:miter lim="400000"/>
          </a:ln>
          <a:effectLst>
            <a:outerShdw sx="100000" sy="100000" kx="0" ky="0" algn="b" rotWithShape="0" blurRad="38100" dist="23000" dir="5400000">
              <a:srgbClr val="000000">
                <a:alpha val="35000"/>
              </a:srgbClr>
            </a:outerShdw>
          </a:effectLst>
          <a:extLst>
            <a:ext uri="{C572A759-6A51-4108-AA02-DFA0A04FC94B}">
              <ma14:wrappingTextBoxFlag xmlns:ma14="http://schemas.microsoft.com/office/mac/drawingml/2011/main" val="1"/>
            </a:ext>
          </a:extLst>
        </p:spPr>
        <p:txBody>
          <a:bodyPr lIns="45719" rIns="45719">
            <a:spAutoFit/>
          </a:bodyPr>
          <a:lstStyle>
            <a:lvl1pPr>
              <a:defRPr sz="2400">
                <a:solidFill>
                  <a:srgbClr val="FFFFFF"/>
                </a:solidFill>
                <a:latin typeface="Arial"/>
                <a:ea typeface="Arial"/>
                <a:cs typeface="Arial"/>
                <a:sym typeface="Arial"/>
              </a:defRPr>
            </a:lvl1pPr>
          </a:lstStyle>
          <a:p>
            <a:pPr/>
            <a14:m>
              <m:oMathPara>
                <m:oMathParaPr>
                  <m:jc m:val="left"/>
                </m:oMathParaPr>
                <m:oMath>
                  <m:sSup>
                    <m:e>
                      <m:r>
                        <a:rPr xmlns:a="http://schemas.openxmlformats.org/drawingml/2006/main" sz="2900" i="1">
                          <a:solidFill>
                            <a:srgbClr val="FFFFFF"/>
                          </a:solidFill>
                          <a:latin typeface="Cambria Math" panose="02040503050406030204" pitchFamily="18" charset="0"/>
                        </a:rPr>
                        <m:t>𝜃</m:t>
                      </m:r>
                    </m:e>
                    <m:sup>
                      <m:r>
                        <a:rPr xmlns:a="http://schemas.openxmlformats.org/drawingml/2006/main" sz="2900" i="1">
                          <a:solidFill>
                            <a:srgbClr val="FFFFFF"/>
                          </a:solidFill>
                          <a:latin typeface="Cambria Math" panose="02040503050406030204" pitchFamily="18" charset="0"/>
                        </a:rPr>
                        <m:t>∗</m:t>
                      </m:r>
                    </m:sup>
                  </m:sSup>
                </m:oMath>
              </m:oMathPara>
            </a14:m>
          </a:p>
        </p:txBody>
      </p:sp>
      <p:sp>
        <p:nvSpPr>
          <p:cNvPr id="1761" name="文字方塊 23"/>
          <p:cNvSpPr txBox="1"/>
          <p:nvPr/>
        </p:nvSpPr>
        <p:spPr>
          <a:xfrm>
            <a:off x="6865632" y="6585154"/>
            <a:ext cx="3457080" cy="965896"/>
          </a:xfrm>
          <a:prstGeom prst="rect">
            <a:avLst/>
          </a:prstGeom>
          <a:gradFill>
            <a:gsLst>
              <a:gs pos="0">
                <a:schemeClr val="accent3">
                  <a:hueOff val="263624"/>
                  <a:satOff val="55948"/>
                  <a:lumOff val="27907"/>
                </a:schemeClr>
              </a:gs>
              <a:gs pos="35000">
                <a:srgbClr val="E4FDBF"/>
              </a:gs>
              <a:gs pos="100000">
                <a:schemeClr val="accent3">
                  <a:hueOff val="321486"/>
                  <a:satOff val="58119"/>
                  <a:lumOff val="40966"/>
                </a:schemeClr>
              </a:gs>
            </a:gsLst>
            <a:lin ang="16200000"/>
          </a:gradFill>
          <a:ln>
            <a:solidFill>
              <a:srgbClr val="98B955"/>
            </a:solidFill>
          </a:ln>
          <a:effectLst>
            <a:outerShdw sx="100000" sy="100000" kx="0" ky="0" algn="b" rotWithShape="0" blurRad="38100" dist="20000" dir="5400000">
              <a:srgbClr val="000000">
                <a:alpha val="38000"/>
              </a:srgbClr>
            </a:outerShdw>
          </a:effectLst>
          <a:extLst>
            <a:ext uri="{C572A759-6A51-4108-AA02-DFA0A04FC94B}">
              <ma14:wrappingTextBoxFlag xmlns:ma14="http://schemas.microsoft.com/office/mac/drawingml/2011/main" val="1"/>
            </a:ext>
          </a:extLst>
        </p:spPr>
        <p:txBody>
          <a:bodyPr wrap="none" lIns="0" tIns="0" rIns="0" bIns="0">
            <a:spAutoFit/>
          </a:bodyPr>
          <a:lstStyle>
            <a:lvl1pPr>
              <a:defRPr>
                <a:latin typeface="Arial"/>
                <a:ea typeface="Arial"/>
                <a:cs typeface="Arial"/>
                <a:sym typeface="Arial"/>
              </a:defRPr>
            </a:lvl1pPr>
          </a:lstStyle>
          <a:p>
            <a:pPr/>
            <a14:m>
              <m:oMathPara>
                <m:oMathParaPr>
                  <m:jc m:val="left"/>
                </m:oMathParaPr>
                <m:oMath>
                  <m:r>
                    <a:rPr xmlns:a="http://schemas.openxmlformats.org/drawingml/2006/main" sz="2400" i="1">
                      <a:solidFill>
                        <a:srgbClr val="000000"/>
                      </a:solidFill>
                      <a:latin typeface="Cambria Math" panose="02040503050406030204" pitchFamily="18" charset="0"/>
                    </a:rPr>
                    <m:t>𝛻</m:t>
                  </m:r>
                  <m:r>
                    <a:rPr xmlns:a="http://schemas.openxmlformats.org/drawingml/2006/main" sz="2400" i="1">
                      <a:solidFill>
                        <a:srgbClr val="000000"/>
                      </a:solidFill>
                      <a:latin typeface="Cambria Math" panose="02040503050406030204" pitchFamily="18" charset="0"/>
                    </a:rPr>
                    <m:t>ℒ</m:t>
                  </m:r>
                  <m:d>
                    <m:dPr>
                      <m:ctrlPr>
                        <a:rPr xmlns:a="http://schemas.openxmlformats.org/drawingml/2006/main" sz="2400" i="1">
                          <a:solidFill>
                            <a:srgbClr val="000000"/>
                          </a:solidFill>
                          <a:latin typeface="Cambria Math" panose="02040503050406030204" pitchFamily="18" charset="0"/>
                        </a:rPr>
                      </m:ctrlPr>
                    </m:dPr>
                    <m:e>
                      <m:sSup>
                        <m:e>
                          <m:r>
                            <a:rPr xmlns:a="http://schemas.openxmlformats.org/drawingml/2006/main" sz="2400" i="1">
                              <a:solidFill>
                                <a:srgbClr val="000000"/>
                              </a:solidFill>
                              <a:latin typeface="Cambria Math" panose="02040503050406030204" pitchFamily="18" charset="0"/>
                            </a:rPr>
                            <m:t>𝜃</m:t>
                          </m:r>
                        </m:e>
                        <m:sup>
                          <m:r>
                            <a:rPr xmlns:a="http://schemas.openxmlformats.org/drawingml/2006/main" sz="2400" i="1">
                              <a:solidFill>
                                <a:srgbClr val="000000"/>
                              </a:solidFill>
                              <a:latin typeface="Cambria Math" panose="02040503050406030204" pitchFamily="18" charset="0"/>
                            </a:rPr>
                            <m:t>0</m:t>
                          </m:r>
                        </m:sup>
                      </m:sSup>
                    </m:e>
                  </m:d>
                  <m:r>
                    <a:rPr xmlns:a="http://schemas.openxmlformats.org/drawingml/2006/main" sz="2400" i="1">
                      <a:solidFill>
                        <a:srgbClr val="000000"/>
                      </a:solidFill>
                      <a:latin typeface="Cambria Math" panose="02040503050406030204" pitchFamily="18" charset="0"/>
                    </a:rPr>
                    <m:t>=</m:t>
                  </m:r>
                  <m:d>
                    <m:dPr>
                      <m:ctrlPr>
                        <a:rPr xmlns:a="http://schemas.openxmlformats.org/drawingml/2006/main" sz="2400" i="1">
                          <a:solidFill>
                            <a:srgbClr val="000000"/>
                          </a:solidFill>
                          <a:latin typeface="Cambria Math" panose="02040503050406030204" pitchFamily="18" charset="0"/>
                        </a:rPr>
                      </m:ctrlPr>
                      <m:begChr m:val="["/>
                      <m:endChr m:val="]"/>
                    </m:dPr>
                    <m:e>
                      <m:eqArr>
                        <m:eqArrPr>
                          <m:ctrlPr>
                            <a:rPr xmlns:a="http://schemas.openxmlformats.org/drawingml/2006/main" sz="2400" i="1">
                              <a:solidFill>
                                <a:srgbClr val="000000"/>
                              </a:solidFill>
                              <a:latin typeface="Cambria Math" panose="02040503050406030204" pitchFamily="18" charset="0"/>
                            </a:rPr>
                          </m:ctrlPr>
                        </m:eqArrPr>
                        <m:e>
                          <m:r>
                            <a:rPr xmlns:a="http://schemas.openxmlformats.org/drawingml/2006/main" sz="2400" i="1">
                              <a:solidFill>
                                <a:srgbClr val="000000"/>
                              </a:solidFill>
                              <a:latin typeface="Cambria Math" panose="02040503050406030204" pitchFamily="18" charset="0"/>
                            </a:rPr>
                            <m:t>𝜕</m:t>
                          </m:r>
                          <m:r>
                            <a:rPr xmlns:a="http://schemas.openxmlformats.org/drawingml/2006/main" sz="2400" i="1">
                              <a:solidFill>
                                <a:srgbClr val="000000"/>
                              </a:solidFill>
                              <a:latin typeface="Cambria Math" panose="02040503050406030204" pitchFamily="18" charset="0"/>
                            </a:rPr>
                            <m:t>ℒ</m:t>
                          </m:r>
                          <m:d>
                            <m:dPr>
                              <m:ctrlPr>
                                <a:rPr xmlns:a="http://schemas.openxmlformats.org/drawingml/2006/main" sz="2400" i="1">
                                  <a:solidFill>
                                    <a:srgbClr val="000000"/>
                                  </a:solidFill>
                                  <a:latin typeface="Cambria Math" panose="02040503050406030204" pitchFamily="18" charset="0"/>
                                </a:rPr>
                              </m:ctrlPr>
                            </m:dPr>
                            <m:e>
                              <m:sSup>
                                <m:e>
                                  <m:r>
                                    <a:rPr xmlns:a="http://schemas.openxmlformats.org/drawingml/2006/main" sz="2400" i="1">
                                      <a:solidFill>
                                        <a:srgbClr val="000000"/>
                                      </a:solidFill>
                                      <a:latin typeface="Cambria Math" panose="02040503050406030204" pitchFamily="18" charset="0"/>
                                    </a:rPr>
                                    <m:t>𝜃</m:t>
                                  </m:r>
                                </m:e>
                                <m:sup>
                                  <m:r>
                                    <a:rPr xmlns:a="http://schemas.openxmlformats.org/drawingml/2006/main" sz="2400" i="1">
                                      <a:solidFill>
                                        <a:srgbClr val="000000"/>
                                      </a:solidFill>
                                      <a:latin typeface="Cambria Math" panose="02040503050406030204" pitchFamily="18" charset="0"/>
                                    </a:rPr>
                                    <m:t>0</m:t>
                                  </m:r>
                                </m:sup>
                              </m:sSup>
                            </m:e>
                          </m:d>
                          <m:r>
                            <a:rPr xmlns:a="http://schemas.openxmlformats.org/drawingml/2006/main" sz="2400" i="1">
                              <a:solidFill>
                                <a:srgbClr val="000000"/>
                              </a:solidFill>
                              <a:latin typeface="Cambria Math" panose="02040503050406030204" pitchFamily="18" charset="0"/>
                            </a:rPr>
                            <m:t>/</m:t>
                          </m:r>
                          <m:r>
                            <a:rPr xmlns:a="http://schemas.openxmlformats.org/drawingml/2006/main" sz="2400" i="1">
                              <a:solidFill>
                                <a:srgbClr val="000000"/>
                              </a:solidFill>
                              <a:latin typeface="Cambria Math" panose="02040503050406030204" pitchFamily="18" charset="0"/>
                            </a:rPr>
                            <m:t>𝜕</m:t>
                          </m:r>
                          <m:sSub>
                            <m:e>
                              <m:r>
                                <a:rPr xmlns:a="http://schemas.openxmlformats.org/drawingml/2006/main" sz="2400" i="1">
                                  <a:solidFill>
                                    <a:srgbClr val="000000"/>
                                  </a:solidFill>
                                  <a:latin typeface="Cambria Math" panose="02040503050406030204" pitchFamily="18" charset="0"/>
                                </a:rPr>
                                <m:t>𝑤</m:t>
                              </m:r>
                            </m:e>
                            <m:sub>
                              <m:r>
                                <a:rPr xmlns:a="http://schemas.openxmlformats.org/drawingml/2006/main" sz="2400" i="1">
                                  <a:solidFill>
                                    <a:srgbClr val="000000"/>
                                  </a:solidFill>
                                  <a:latin typeface="Cambria Math" panose="02040503050406030204" pitchFamily="18" charset="0"/>
                                </a:rPr>
                                <m:t>1</m:t>
                              </m:r>
                            </m:sub>
                          </m:sSub>
                        </m:e>
                        <m:e>
                          <m:r>
                            <a:rPr xmlns:a="http://schemas.openxmlformats.org/drawingml/2006/main" sz="2400" i="1">
                              <a:solidFill>
                                <a:srgbClr val="000000"/>
                              </a:solidFill>
                              <a:latin typeface="Cambria Math" panose="02040503050406030204" pitchFamily="18" charset="0"/>
                            </a:rPr>
                            <m:t>𝜕</m:t>
                          </m:r>
                          <m:r>
                            <a:rPr xmlns:a="http://schemas.openxmlformats.org/drawingml/2006/main" sz="2400" i="1">
                              <a:solidFill>
                                <a:srgbClr val="000000"/>
                              </a:solidFill>
                              <a:latin typeface="Cambria Math" panose="02040503050406030204" pitchFamily="18" charset="0"/>
                            </a:rPr>
                            <m:t>ℒ</m:t>
                          </m:r>
                          <m:d>
                            <m:dPr>
                              <m:ctrlPr>
                                <a:rPr xmlns:a="http://schemas.openxmlformats.org/drawingml/2006/main" sz="2400" i="1">
                                  <a:solidFill>
                                    <a:srgbClr val="000000"/>
                                  </a:solidFill>
                                  <a:latin typeface="Cambria Math" panose="02040503050406030204" pitchFamily="18" charset="0"/>
                                </a:rPr>
                              </m:ctrlPr>
                            </m:dPr>
                            <m:e>
                              <m:sSup>
                                <m:e>
                                  <m:r>
                                    <a:rPr xmlns:a="http://schemas.openxmlformats.org/drawingml/2006/main" sz="2400" i="1">
                                      <a:solidFill>
                                        <a:srgbClr val="000000"/>
                                      </a:solidFill>
                                      <a:latin typeface="Cambria Math" panose="02040503050406030204" pitchFamily="18" charset="0"/>
                                    </a:rPr>
                                    <m:t>𝜃</m:t>
                                  </m:r>
                                </m:e>
                                <m:sup>
                                  <m:r>
                                    <a:rPr xmlns:a="http://schemas.openxmlformats.org/drawingml/2006/main" sz="2400" i="1">
                                      <a:solidFill>
                                        <a:srgbClr val="000000"/>
                                      </a:solidFill>
                                      <a:latin typeface="Cambria Math" panose="02040503050406030204" pitchFamily="18" charset="0"/>
                                    </a:rPr>
                                    <m:t>0</m:t>
                                  </m:r>
                                </m:sup>
                              </m:sSup>
                            </m:e>
                          </m:d>
                          <m:r>
                            <a:rPr xmlns:a="http://schemas.openxmlformats.org/drawingml/2006/main" sz="2400" i="1">
                              <a:solidFill>
                                <a:srgbClr val="000000"/>
                              </a:solidFill>
                              <a:latin typeface="Cambria Math" panose="02040503050406030204" pitchFamily="18" charset="0"/>
                            </a:rPr>
                            <m:t>/</m:t>
                          </m:r>
                          <m:r>
                            <a:rPr xmlns:a="http://schemas.openxmlformats.org/drawingml/2006/main" sz="2400" i="1">
                              <a:solidFill>
                                <a:srgbClr val="000000"/>
                              </a:solidFill>
                              <a:latin typeface="Cambria Math" panose="02040503050406030204" pitchFamily="18" charset="0"/>
                            </a:rPr>
                            <m:t>𝜕</m:t>
                          </m:r>
                          <m:sSub>
                            <m:e>
                              <m:r>
                                <a:rPr xmlns:a="http://schemas.openxmlformats.org/drawingml/2006/main" sz="2400" i="1">
                                  <a:solidFill>
                                    <a:srgbClr val="000000"/>
                                  </a:solidFill>
                                  <a:latin typeface="Cambria Math" panose="02040503050406030204" pitchFamily="18" charset="0"/>
                                </a:rPr>
                                <m:t>𝑤</m:t>
                              </m:r>
                            </m:e>
                            <m:sub>
                              <m:r>
                                <a:rPr xmlns:a="http://schemas.openxmlformats.org/drawingml/2006/main" sz="2400" i="1">
                                  <a:solidFill>
                                    <a:srgbClr val="000000"/>
                                  </a:solidFill>
                                  <a:latin typeface="Cambria Math" panose="02040503050406030204" pitchFamily="18" charset="0"/>
                                </a:rPr>
                                <m:t>2</m:t>
                              </m:r>
                            </m:sub>
                          </m:sSub>
                        </m:e>
                      </m:eqArr>
                    </m:e>
                  </m:d>
                </m:oMath>
              </m:oMathPara>
            </a14:m>
          </a:p>
        </p:txBody>
      </p:sp>
      <p:sp>
        <p:nvSpPr>
          <p:cNvPr id="1762" name="TextBox 26"/>
          <p:cNvSpPr txBox="1"/>
          <p:nvPr/>
        </p:nvSpPr>
        <p:spPr>
          <a:xfrm>
            <a:off x="3202712" y="7524025"/>
            <a:ext cx="4504633" cy="22851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sz="1000"/>
            </a:lvl1pPr>
          </a:lstStyle>
          <a:p>
            <a:pPr/>
            <a:r>
              <a:t>Slide credit: Hung-yi Lee – Deep Learning Tutorial</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758"/>
                                        </p:tgtEl>
                                        <p:attrNameLst>
                                          <p:attrName>style.visibility</p:attrName>
                                        </p:attrNameLst>
                                      </p:cBhvr>
                                      <p:to>
                                        <p:strVal val="visible"/>
                                      </p:to>
                                    </p:set>
                                  </p:childTnLst>
                                </p:cTn>
                              </p:par>
                            </p:childTnLst>
                          </p:cTn>
                        </p:par>
                        <p:par>
                          <p:cTn id="7" fill="hold">
                            <p:stCondLst>
                              <p:cond delay="0"/>
                            </p:stCondLst>
                            <p:childTnLst>
                              <p:par>
                                <p:cTn id="8" presetClass="entr" nodeType="afterEffect" presetSubtype="0" presetID="1" grpId="2" fill="hold">
                                  <p:stCondLst>
                                    <p:cond delay="0"/>
                                  </p:stCondLst>
                                  <p:iterate type="el" backwards="0">
                                    <p:tmAbs val="0"/>
                                  </p:iterate>
                                  <p:childTnLst>
                                    <p:set>
                                      <p:cBhvr>
                                        <p:cTn id="9" fill="hold"/>
                                        <p:tgtEl>
                                          <p:spTgt spid="1751"/>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Class="entr" nodeType="clickEffect" presetSubtype="0" presetID="1" grpId="3" fill="hold">
                                  <p:stCondLst>
                                    <p:cond delay="0"/>
                                  </p:stCondLst>
                                  <p:iterate type="el" backwards="0">
                                    <p:tmAbs val="0"/>
                                  </p:iterate>
                                  <p:childTnLst>
                                    <p:set>
                                      <p:cBhvr>
                                        <p:cTn id="13" fill="hold"/>
                                        <p:tgtEl>
                                          <p:spTgt spid="1759"/>
                                        </p:tgtEl>
                                        <p:attrNameLst>
                                          <p:attrName>style.visibility</p:attrName>
                                        </p:attrNameLst>
                                      </p:cBhvr>
                                      <p:to>
                                        <p:strVal val="visible"/>
                                      </p:to>
                                    </p:set>
                                  </p:childTnLst>
                                </p:cTn>
                              </p:par>
                            </p:childTnLst>
                          </p:cTn>
                        </p:par>
                        <p:par>
                          <p:cTn id="14" fill="hold">
                            <p:stCondLst>
                              <p:cond delay="0"/>
                            </p:stCondLst>
                            <p:childTnLst>
                              <p:par>
                                <p:cTn id="15" presetClass="entr" nodeType="afterEffect" presetSubtype="0" presetID="1" grpId="4" fill="hold">
                                  <p:stCondLst>
                                    <p:cond delay="0"/>
                                  </p:stCondLst>
                                  <p:iterate type="el" backwards="0">
                                    <p:tmAbs val="0"/>
                                  </p:iterate>
                                  <p:childTnLst>
                                    <p:set>
                                      <p:cBhvr>
                                        <p:cTn id="16" fill="hold"/>
                                        <p:tgtEl>
                                          <p:spTgt spid="1753"/>
                                        </p:tgtEl>
                                        <p:attrNameLst>
                                          <p:attrName>style.visibility</p:attrName>
                                        </p:attrNameLst>
                                      </p:cBhvr>
                                      <p:to>
                                        <p:strVal val="visible"/>
                                      </p:to>
                                    </p:set>
                                  </p:childTnLst>
                                </p:cTn>
                              </p:par>
                            </p:childTnLst>
                          </p:cTn>
                        </p:par>
                        <p:par>
                          <p:cTn id="17" fill="hold">
                            <p:stCondLst>
                              <p:cond delay="0"/>
                            </p:stCondLst>
                            <p:childTnLst>
                              <p:par>
                                <p:cTn id="18" presetClass="entr" nodeType="afterEffect" presetSubtype="0" presetID="1" grpId="5" fill="hold">
                                  <p:stCondLst>
                                    <p:cond delay="0"/>
                                  </p:stCondLst>
                                  <p:iterate type="el" backwards="0">
                                    <p:tmAbs val="0"/>
                                  </p:iterate>
                                  <p:childTnLst>
                                    <p:set>
                                      <p:cBhvr>
                                        <p:cTn id="19" fill="hold"/>
                                        <p:tgtEl>
                                          <p:spTgt spid="175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759" grpId="3"/>
      <p:bldP build="whole" bldLvl="1" animBg="1" rev="0" advAuto="0" spid="1758" grpId="1"/>
      <p:bldP build="whole" bldLvl="1" animBg="1" rev="0" advAuto="0" spid="1751" grpId="2"/>
      <p:bldP build="whole" bldLvl="1" animBg="1" rev="0" advAuto="0" spid="1753" grpId="4"/>
      <p:bldP build="whole" bldLvl="1" animBg="1" rev="0" advAuto="0" spid="1752" grpId="5"/>
    </p:bldLst>
  </p:timing>
</p:sld>
</file>

<file path=ppt/slides/slide5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64" name="TextBox 3"/>
          <p:cNvSpPr txBox="1"/>
          <p:nvPr>
            <p:ph type="sldNum" sz="quarter" idx="2"/>
          </p:nvPr>
        </p:nvSpPr>
        <p:spPr>
          <a:xfrm>
            <a:off x="9760731" y="7458470"/>
            <a:ext cx="258625" cy="24830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765" name="Title 1"/>
          <p:cNvSpPr txBox="1"/>
          <p:nvPr>
            <p:ph type="title"/>
          </p:nvPr>
        </p:nvSpPr>
        <p:spPr>
          <a:prstGeom prst="rect">
            <a:avLst/>
          </a:prstGeom>
        </p:spPr>
        <p:txBody>
          <a:bodyPr/>
          <a:lstStyle/>
          <a:p>
            <a:pPr/>
            <a:r>
              <a:t>Gradient Descent Algorithm</a:t>
            </a:r>
          </a:p>
        </p:txBody>
      </p:sp>
      <p:sp>
        <p:nvSpPr>
          <p:cNvPr id="1766" name="Content Placeholder 2"/>
          <p:cNvSpPr txBox="1"/>
          <p:nvPr>
            <p:ph type="body" idx="1"/>
          </p:nvPr>
        </p:nvSpPr>
        <p:spPr>
          <a:xfrm>
            <a:off x="276672" y="2090802"/>
            <a:ext cx="9584267" cy="5367668"/>
          </a:xfrm>
          <a:prstGeom prst="rect">
            <a:avLst/>
          </a:prstGeom>
        </p:spPr>
        <p:txBody>
          <a:bodyPr/>
          <a:lstStyle/>
          <a:p>
            <a:pPr/>
            <a:r>
              <a:t>Example (contd.)</a:t>
            </a:r>
          </a:p>
        </p:txBody>
      </p:sp>
      <p:sp>
        <p:nvSpPr>
          <p:cNvPr id="1767" name="Content Placeholder 3"/>
          <p:cNvSpPr txBox="1"/>
          <p:nvPr/>
        </p:nvSpPr>
        <p:spPr>
          <a:xfrm>
            <a:off x="322392" y="1509936"/>
            <a:ext cx="6101248" cy="350294"/>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defTabSz="914322">
              <a:spcBef>
                <a:spcPts val="300"/>
              </a:spcBef>
              <a:defRPr i="1" sz="1400">
                <a:latin typeface="Arial"/>
                <a:ea typeface="Arial"/>
                <a:cs typeface="Arial"/>
                <a:sym typeface="Arial"/>
              </a:defRPr>
            </a:lvl1pPr>
          </a:lstStyle>
          <a:p>
            <a:pPr/>
            <a:r>
              <a:t>Training Neural Networks</a:t>
            </a:r>
          </a:p>
        </p:txBody>
      </p:sp>
      <p:grpSp>
        <p:nvGrpSpPr>
          <p:cNvPr id="1771" name="群組 3"/>
          <p:cNvGrpSpPr/>
          <p:nvPr/>
        </p:nvGrpSpPr>
        <p:grpSpPr>
          <a:xfrm>
            <a:off x="524989" y="3094113"/>
            <a:ext cx="6448427" cy="4436074"/>
            <a:chOff x="0" y="0"/>
            <a:chExt cx="6448426" cy="4436073"/>
          </a:xfrm>
        </p:grpSpPr>
        <p:pic>
          <p:nvPicPr>
            <p:cNvPr id="1768" name="圖片 4" descr="圖片 4"/>
            <p:cNvPicPr>
              <a:picLocks noChangeAspect="1"/>
            </p:cNvPicPr>
            <p:nvPr/>
          </p:nvPicPr>
          <p:blipFill>
            <a:blip r:embed="rId2">
              <a:extLst/>
            </a:blip>
            <a:srcRect l="0" t="7191" r="0" b="5873"/>
            <a:stretch>
              <a:fillRect/>
            </a:stretch>
          </p:blipFill>
          <p:spPr>
            <a:xfrm>
              <a:off x="0" y="0"/>
              <a:ext cx="6448427" cy="4320481"/>
            </a:xfrm>
            <a:prstGeom prst="rect">
              <a:avLst/>
            </a:prstGeom>
            <a:ln w="12700" cap="flat">
              <a:noFill/>
              <a:miter lim="400000"/>
            </a:ln>
            <a:effectLst/>
          </p:spPr>
        </p:pic>
        <p:sp>
          <p:nvSpPr>
            <p:cNvPr id="1769" name="文字方塊 5"/>
            <p:cNvSpPr txBox="1"/>
            <p:nvPr/>
          </p:nvSpPr>
          <p:spPr>
            <a:xfrm>
              <a:off x="2921119" y="4219665"/>
              <a:ext cx="288831" cy="216409"/>
            </a:xfrm>
            <a:prstGeom prst="rect">
              <a:avLst/>
            </a:prstGeom>
            <a:noFill/>
            <a:ln w="12700" cap="flat">
              <a:noFill/>
              <a:miter lim="400000"/>
            </a:ln>
            <a:effectLst/>
          </p:spPr>
          <p:txBody>
            <a:bodyPr wrap="none" lIns="0" tIns="0" rIns="0" bIns="0">
              <a:spAutoFit/>
            </a:bodyPr>
            <a:lstStyle/>
            <a:p>
              <a:pPr defTabSz="914400" latinLnBrk="1">
                <a:defRPr sz="1800"/>
              </a:pPr>
              <a14:m>
                <m:oMathPara>
                  <m:oMathParaPr>
                    <m:jc m:val="centerGroup"/>
                  </m:oMathParaPr>
                  <m:oMath>
                    <m:sSub>
                      <m:e>
                        <m:r>
                          <a:rPr xmlns:a="http://schemas.openxmlformats.org/drawingml/2006/main" sz="2400" i="1">
                            <a:solidFill>
                              <a:srgbClr val="000000"/>
                            </a:solidFill>
                            <a:latin typeface="Cambria Math" panose="02040503050406030204" pitchFamily="18" charset="0"/>
                          </a:rPr>
                          <m:t>𝑤</m:t>
                        </m:r>
                      </m:e>
                      <m:sub>
                        <m:r>
                          <a:rPr xmlns:a="http://schemas.openxmlformats.org/drawingml/2006/main" sz="2400" i="1">
                            <a:solidFill>
                              <a:srgbClr val="000000"/>
                            </a:solidFill>
                            <a:latin typeface="Cambria Math" panose="02040503050406030204" pitchFamily="18" charset="0"/>
                          </a:rPr>
                          <m:t>1</m:t>
                        </m:r>
                      </m:sub>
                    </m:sSub>
                  </m:oMath>
                </m:oMathPara>
              </a14:m>
              <a:endParaRPr sz="2400"/>
            </a:p>
          </p:txBody>
        </p:sp>
        <p:sp>
          <p:nvSpPr>
            <p:cNvPr id="1770" name="文字方塊 6"/>
            <p:cNvSpPr txBox="1"/>
            <p:nvPr/>
          </p:nvSpPr>
          <p:spPr>
            <a:xfrm>
              <a:off x="217109" y="1927368"/>
              <a:ext cx="306144" cy="216409"/>
            </a:xfrm>
            <a:prstGeom prst="rect">
              <a:avLst/>
            </a:prstGeom>
            <a:noFill/>
            <a:ln w="12700" cap="flat">
              <a:noFill/>
              <a:miter lim="400000"/>
            </a:ln>
            <a:effectLst/>
          </p:spPr>
          <p:txBody>
            <a:bodyPr wrap="none" lIns="0" tIns="0" rIns="0" bIns="0">
              <a:spAutoFit/>
            </a:bodyPr>
            <a:lstStyle/>
            <a:p>
              <a:pPr defTabSz="914400" latinLnBrk="1">
                <a:defRPr sz="1800"/>
              </a:pPr>
              <a14:m>
                <m:oMathPara>
                  <m:oMathParaPr>
                    <m:jc m:val="centerGroup"/>
                  </m:oMathParaPr>
                  <m:oMath>
                    <m:sSub>
                      <m:e>
                        <m:r>
                          <a:rPr xmlns:a="http://schemas.openxmlformats.org/drawingml/2006/main" sz="2400" i="1">
                            <a:solidFill>
                              <a:srgbClr val="000000"/>
                            </a:solidFill>
                            <a:latin typeface="Cambria Math" panose="02040503050406030204" pitchFamily="18" charset="0"/>
                          </a:rPr>
                          <m:t>𝑤</m:t>
                        </m:r>
                      </m:e>
                      <m:sub>
                        <m:r>
                          <a:rPr xmlns:a="http://schemas.openxmlformats.org/drawingml/2006/main" sz="2400" i="1">
                            <a:solidFill>
                              <a:srgbClr val="000000"/>
                            </a:solidFill>
                            <a:latin typeface="Cambria Math" panose="02040503050406030204" pitchFamily="18" charset="0"/>
                          </a:rPr>
                          <m:t>2</m:t>
                        </m:r>
                      </m:sub>
                    </m:sSub>
                  </m:oMath>
                </m:oMathPara>
              </a14:m>
              <a:endParaRPr sz="2400"/>
            </a:p>
          </p:txBody>
        </p:sp>
      </p:grpSp>
      <p:sp>
        <p:nvSpPr>
          <p:cNvPr id="1772" name="橢圓 8"/>
          <p:cNvSpPr/>
          <p:nvPr/>
        </p:nvSpPr>
        <p:spPr>
          <a:xfrm>
            <a:off x="2163796" y="6370839"/>
            <a:ext cx="216119" cy="216119"/>
          </a:xfrm>
          <a:prstGeom prst="ellipse">
            <a:avLst/>
          </a:prstGeom>
          <a:solidFill>
            <a:srgbClr val="FF0000"/>
          </a:solidFill>
          <a:ln w="12700">
            <a:miter lim="400000"/>
          </a:ln>
        </p:spPr>
        <p:txBody>
          <a:bodyPr lIns="45719" rIns="45719" anchor="ctr"/>
          <a:lstStyle/>
          <a:p>
            <a:pPr algn="ctr">
              <a:defRPr>
                <a:solidFill>
                  <a:srgbClr val="FFFFFF"/>
                </a:solidFill>
              </a:defRPr>
            </a:pPr>
          </a:p>
        </p:txBody>
      </p:sp>
      <p:sp>
        <p:nvSpPr>
          <p:cNvPr id="1773" name="文字方塊 25"/>
          <p:cNvSpPr txBox="1"/>
          <p:nvPr/>
        </p:nvSpPr>
        <p:spPr>
          <a:xfrm>
            <a:off x="2424302" y="6370263"/>
            <a:ext cx="458900" cy="504006"/>
          </a:xfrm>
          <a:prstGeom prst="rect">
            <a:avLst/>
          </a:prstGeom>
          <a:gradFill>
            <a:gsLst>
              <a:gs pos="0">
                <a:srgbClr val="000000"/>
              </a:gs>
              <a:gs pos="80000">
                <a:srgbClr val="000000"/>
              </a:gs>
              <a:gs pos="100000">
                <a:srgbClr val="000000"/>
              </a:gs>
            </a:gsLst>
            <a:lin ang="16200000"/>
          </a:gradFill>
          <a:ln w="12700">
            <a:miter lim="400000"/>
          </a:ln>
          <a:effectLst>
            <a:outerShdw sx="100000" sy="100000" kx="0" ky="0" algn="b" rotWithShape="0" blurRad="38100" dist="23000" dir="5400000">
              <a:srgbClr val="000000">
                <a:alpha val="35000"/>
              </a:srgbClr>
            </a:outerShdw>
          </a:effectLst>
          <a:extLst>
            <a:ext uri="{C572A759-6A51-4108-AA02-DFA0A04FC94B}">
              <ma14:wrappingTextBoxFlag xmlns:ma14="http://schemas.microsoft.com/office/mac/drawingml/2011/main" val="1"/>
            </a:ext>
          </a:extLst>
        </p:spPr>
        <p:txBody>
          <a:bodyPr lIns="45719" rIns="45719">
            <a:spAutoFit/>
          </a:bodyPr>
          <a:lstStyle>
            <a:lvl1pPr>
              <a:defRPr sz="2400">
                <a:solidFill>
                  <a:srgbClr val="FFFFFF"/>
                </a:solidFill>
                <a:latin typeface="Arial"/>
                <a:ea typeface="Arial"/>
                <a:cs typeface="Arial"/>
                <a:sym typeface="Arial"/>
              </a:defRPr>
            </a:lvl1pPr>
          </a:lstStyle>
          <a:p>
            <a:pPr/>
            <a14:m>
              <m:oMathPara>
                <m:oMathParaPr>
                  <m:jc m:val="left"/>
                </m:oMathParaPr>
                <m:oMath>
                  <m:sSup>
                    <m:e>
                      <m:r>
                        <a:rPr xmlns:a="http://schemas.openxmlformats.org/drawingml/2006/main" sz="2900" i="1">
                          <a:solidFill>
                            <a:srgbClr val="FFFFFF"/>
                          </a:solidFill>
                          <a:latin typeface="Cambria Math" panose="02040503050406030204" pitchFamily="18" charset="0"/>
                        </a:rPr>
                        <m:t>𝜃</m:t>
                      </m:r>
                    </m:e>
                    <m:sup>
                      <m:r>
                        <a:rPr xmlns:a="http://schemas.openxmlformats.org/drawingml/2006/main" sz="2900" i="1">
                          <a:solidFill>
                            <a:srgbClr val="FFFFFF"/>
                          </a:solidFill>
                          <a:latin typeface="Cambria Math" panose="02040503050406030204" pitchFamily="18" charset="0"/>
                        </a:rPr>
                        <m:t>0</m:t>
                      </m:r>
                    </m:sup>
                  </m:sSup>
                </m:oMath>
              </m:oMathPara>
            </a14:m>
          </a:p>
        </p:txBody>
      </p:sp>
      <p:sp>
        <p:nvSpPr>
          <p:cNvPr id="1774" name="直線單箭頭接點 23"/>
          <p:cNvSpPr/>
          <p:nvPr/>
        </p:nvSpPr>
        <p:spPr>
          <a:xfrm flipV="1">
            <a:off x="2306875" y="5459653"/>
            <a:ext cx="284327" cy="918459"/>
          </a:xfrm>
          <a:prstGeom prst="line">
            <a:avLst/>
          </a:prstGeom>
          <a:ln w="38100">
            <a:solidFill>
              <a:srgbClr val="FF0000"/>
            </a:solidFill>
            <a:tailEnd type="triangle"/>
          </a:ln>
        </p:spPr>
        <p:txBody>
          <a:bodyPr lIns="45719" rIns="45719"/>
          <a:lstStyle/>
          <a:p>
            <a:pPr/>
          </a:p>
        </p:txBody>
      </p:sp>
      <p:sp>
        <p:nvSpPr>
          <p:cNvPr id="1775" name="橢圓 28"/>
          <p:cNvSpPr/>
          <p:nvPr/>
        </p:nvSpPr>
        <p:spPr>
          <a:xfrm>
            <a:off x="2541045" y="5255036"/>
            <a:ext cx="216119" cy="216119"/>
          </a:xfrm>
          <a:prstGeom prst="ellipse">
            <a:avLst/>
          </a:prstGeom>
          <a:solidFill>
            <a:srgbClr val="FF0000"/>
          </a:solidFill>
          <a:ln w="12700">
            <a:miter lim="400000"/>
          </a:ln>
        </p:spPr>
        <p:txBody>
          <a:bodyPr lIns="45719" rIns="45719" anchor="ctr"/>
          <a:lstStyle/>
          <a:p>
            <a:pPr algn="ctr">
              <a:defRPr>
                <a:solidFill>
                  <a:srgbClr val="FFFFFF"/>
                </a:solidFill>
              </a:defRPr>
            </a:pPr>
          </a:p>
        </p:txBody>
      </p:sp>
      <p:sp>
        <p:nvSpPr>
          <p:cNvPr id="1776" name="文字方塊 33"/>
          <p:cNvSpPr txBox="1"/>
          <p:nvPr/>
        </p:nvSpPr>
        <p:spPr>
          <a:xfrm>
            <a:off x="2801551" y="5254461"/>
            <a:ext cx="458900" cy="504005"/>
          </a:xfrm>
          <a:prstGeom prst="rect">
            <a:avLst/>
          </a:prstGeom>
          <a:gradFill>
            <a:gsLst>
              <a:gs pos="0">
                <a:srgbClr val="000000"/>
              </a:gs>
              <a:gs pos="80000">
                <a:srgbClr val="000000"/>
              </a:gs>
              <a:gs pos="100000">
                <a:srgbClr val="000000"/>
              </a:gs>
            </a:gsLst>
            <a:lin ang="16200000"/>
          </a:gradFill>
          <a:ln w="12700">
            <a:miter lim="400000"/>
          </a:ln>
          <a:effectLst>
            <a:outerShdw sx="100000" sy="100000" kx="0" ky="0" algn="b" rotWithShape="0" blurRad="38100" dist="23000" dir="5400000">
              <a:srgbClr val="000000">
                <a:alpha val="35000"/>
              </a:srgbClr>
            </a:outerShdw>
          </a:effectLst>
          <a:extLst>
            <a:ext uri="{C572A759-6A51-4108-AA02-DFA0A04FC94B}">
              <ma14:wrappingTextBoxFlag xmlns:ma14="http://schemas.microsoft.com/office/mac/drawingml/2011/main" val="1"/>
            </a:ext>
          </a:extLst>
        </p:spPr>
        <p:txBody>
          <a:bodyPr lIns="45719" rIns="45719">
            <a:spAutoFit/>
          </a:bodyPr>
          <a:lstStyle>
            <a:lvl1pPr>
              <a:defRPr sz="2400">
                <a:solidFill>
                  <a:srgbClr val="FFFFFF"/>
                </a:solidFill>
                <a:latin typeface="Arial"/>
                <a:ea typeface="Arial"/>
                <a:cs typeface="Arial"/>
                <a:sym typeface="Arial"/>
              </a:defRPr>
            </a:lvl1pPr>
          </a:lstStyle>
          <a:p>
            <a:pPr/>
            <a14:m>
              <m:oMathPara>
                <m:oMathParaPr>
                  <m:jc m:val="left"/>
                </m:oMathParaPr>
                <m:oMath>
                  <m:sSup>
                    <m:e>
                      <m:r>
                        <a:rPr xmlns:a="http://schemas.openxmlformats.org/drawingml/2006/main" sz="2900" i="1">
                          <a:solidFill>
                            <a:srgbClr val="FFFFFF"/>
                          </a:solidFill>
                          <a:latin typeface="Cambria Math" panose="02040503050406030204" pitchFamily="18" charset="0"/>
                        </a:rPr>
                        <m:t>𝜃</m:t>
                      </m:r>
                    </m:e>
                    <m:sup>
                      <m:r>
                        <a:rPr xmlns:a="http://schemas.openxmlformats.org/drawingml/2006/main" sz="2900" i="1">
                          <a:solidFill>
                            <a:srgbClr val="FFFFFF"/>
                          </a:solidFill>
                          <a:latin typeface="Cambria Math" panose="02040503050406030204" pitchFamily="18" charset="0"/>
                        </a:rPr>
                        <m:t>1</m:t>
                      </m:r>
                    </m:sup>
                  </m:sSup>
                </m:oMath>
              </m:oMathPara>
            </a14:m>
          </a:p>
        </p:txBody>
      </p:sp>
      <p:sp>
        <p:nvSpPr>
          <p:cNvPr id="1777" name="文字方塊 36"/>
          <p:cNvSpPr txBox="1"/>
          <p:nvPr/>
        </p:nvSpPr>
        <p:spPr>
          <a:xfrm>
            <a:off x="895169" y="4753440"/>
            <a:ext cx="2207916" cy="474031"/>
          </a:xfrm>
          <a:prstGeom prst="rect">
            <a:avLst/>
          </a:prstGeom>
          <a:gradFill>
            <a:gsLst>
              <a:gs pos="0">
                <a:srgbClr val="9A2F2C"/>
              </a:gs>
              <a:gs pos="80000">
                <a:srgbClr val="CA3E3A"/>
              </a:gs>
              <a:gs pos="100000">
                <a:srgbClr val="CE3B37"/>
              </a:gs>
            </a:gsLst>
            <a:lin ang="16200000"/>
          </a:gradFill>
          <a:ln w="12700">
            <a:miter lim="400000"/>
          </a:ln>
          <a:effectLst>
            <a:outerShdw sx="100000" sy="100000" kx="0" ky="0" algn="b" rotWithShape="0" blurRad="38100" dist="23000" dir="5400000">
              <a:srgbClr val="000000">
                <a:alpha val="35000"/>
              </a:srgbClr>
            </a:outerShdw>
          </a:effectLst>
          <a:extLst>
            <a:ext uri="{C572A759-6A51-4108-AA02-DFA0A04FC94B}">
              <ma14:wrappingTextBoxFlag xmlns:ma14="http://schemas.microsoft.com/office/mac/drawingml/2011/main" val="1"/>
            </a:ext>
          </a:extLst>
        </p:spPr>
        <p:txBody>
          <a:bodyPr wrap="none" lIns="0" tIns="0" rIns="0" bIns="0">
            <a:spAutoFit/>
          </a:bodyPr>
          <a:lstStyle>
            <a:lvl1pPr>
              <a:defRPr sz="2400">
                <a:solidFill>
                  <a:srgbClr val="FFFFFF"/>
                </a:solidFill>
                <a:latin typeface="Arial"/>
                <a:ea typeface="Arial"/>
                <a:cs typeface="Arial"/>
                <a:sym typeface="Arial"/>
              </a:defRPr>
            </a:lvl1pPr>
          </a:lstStyle>
          <a:p>
            <a:pPr/>
            <a14:m>
              <m:oMathPara>
                <m:oMathParaPr>
                  <m:jc m:val="left"/>
                </m:oMathParaPr>
                <m:oMath>
                  <m:sSup>
                    <m:e>
                      <m:r>
                        <a:rPr xmlns:a="http://schemas.openxmlformats.org/drawingml/2006/main" sz="2900" i="1">
                          <a:solidFill>
                            <a:srgbClr val="FFFFFF"/>
                          </a:solidFill>
                          <a:latin typeface="Cambria Math" panose="02040503050406030204" pitchFamily="18" charset="0"/>
                        </a:rPr>
                        <m:t>𝜃</m:t>
                      </m:r>
                    </m:e>
                    <m:sup>
                      <m:r>
                        <a:rPr xmlns:a="http://schemas.openxmlformats.org/drawingml/2006/main" sz="2900" i="1">
                          <a:solidFill>
                            <a:srgbClr val="FFFFFF"/>
                          </a:solidFill>
                          <a:latin typeface="Cambria Math" panose="02040503050406030204" pitchFamily="18" charset="0"/>
                        </a:rPr>
                        <m:t>1</m:t>
                      </m:r>
                    </m:sup>
                  </m:sSup>
                  <m:r>
                    <a:rPr xmlns:a="http://schemas.openxmlformats.org/drawingml/2006/main" sz="2900" i="1">
                      <a:solidFill>
                        <a:srgbClr val="FFFFFF"/>
                      </a:solidFill>
                      <a:latin typeface="Cambria Math" panose="02040503050406030204" pitchFamily="18" charset="0"/>
                    </a:rPr>
                    <m:t>−</m:t>
                  </m:r>
                  <m:r>
                    <a:rPr xmlns:a="http://schemas.openxmlformats.org/drawingml/2006/main" sz="2900" i="1">
                      <a:solidFill>
                        <a:srgbClr val="FFFFFF"/>
                      </a:solidFill>
                      <a:latin typeface="Cambria Math" panose="02040503050406030204" pitchFamily="18" charset="0"/>
                    </a:rPr>
                    <m:t>𝛼</m:t>
                  </m:r>
                  <m:r>
                    <a:rPr xmlns:a="http://schemas.openxmlformats.org/drawingml/2006/main" sz="2900" i="1">
                      <a:solidFill>
                        <a:srgbClr val="FFFFFF"/>
                      </a:solidFill>
                      <a:latin typeface="Cambria Math" panose="02040503050406030204" pitchFamily="18" charset="0"/>
                    </a:rPr>
                    <m:t>𝛻</m:t>
                  </m:r>
                  <m:r>
                    <a:rPr xmlns:a="http://schemas.openxmlformats.org/drawingml/2006/main" sz="2900" i="1">
                      <a:solidFill>
                        <a:srgbClr val="FFFFFF"/>
                      </a:solidFill>
                      <a:latin typeface="Cambria Math" panose="02040503050406030204" pitchFamily="18" charset="0"/>
                    </a:rPr>
                    <m:t>ℒ</m:t>
                  </m:r>
                  <m:d>
                    <m:dPr>
                      <m:ctrlPr>
                        <a:rPr xmlns:a="http://schemas.openxmlformats.org/drawingml/2006/main" sz="2900" i="1">
                          <a:solidFill>
                            <a:srgbClr val="FFFFFF"/>
                          </a:solidFill>
                          <a:latin typeface="Cambria Math" panose="02040503050406030204" pitchFamily="18" charset="0"/>
                        </a:rPr>
                      </m:ctrlPr>
                    </m:dPr>
                    <m:e>
                      <m:sSup>
                        <m:e>
                          <m:r>
                            <a:rPr xmlns:a="http://schemas.openxmlformats.org/drawingml/2006/main" sz="2900" i="1">
                              <a:solidFill>
                                <a:srgbClr val="FFFFFF"/>
                              </a:solidFill>
                              <a:latin typeface="Cambria Math" panose="02040503050406030204" pitchFamily="18" charset="0"/>
                            </a:rPr>
                            <m:t>𝜃</m:t>
                          </m:r>
                        </m:e>
                        <m:sup>
                          <m:r>
                            <a:rPr xmlns:a="http://schemas.openxmlformats.org/drawingml/2006/main" sz="2900" i="1">
                              <a:solidFill>
                                <a:srgbClr val="FFFFFF"/>
                              </a:solidFill>
                              <a:latin typeface="Cambria Math" panose="02040503050406030204" pitchFamily="18" charset="0"/>
                            </a:rPr>
                            <m:t>1</m:t>
                          </m:r>
                        </m:sup>
                      </m:sSup>
                    </m:e>
                  </m:d>
                </m:oMath>
              </m:oMathPara>
            </a14:m>
          </a:p>
        </p:txBody>
      </p:sp>
      <p:sp>
        <p:nvSpPr>
          <p:cNvPr id="1778" name="直線單箭頭接點 37"/>
          <p:cNvSpPr/>
          <p:nvPr/>
        </p:nvSpPr>
        <p:spPr>
          <a:xfrm flipV="1">
            <a:off x="2660718" y="4994112"/>
            <a:ext cx="389682" cy="323318"/>
          </a:xfrm>
          <a:prstGeom prst="line">
            <a:avLst/>
          </a:prstGeom>
          <a:ln w="38100">
            <a:solidFill>
              <a:srgbClr val="FF0000"/>
            </a:solidFill>
            <a:tailEnd type="triangle"/>
          </a:ln>
        </p:spPr>
        <p:txBody>
          <a:bodyPr lIns="45719" rIns="45719"/>
          <a:lstStyle/>
          <a:p>
            <a:pPr/>
          </a:p>
        </p:txBody>
      </p:sp>
      <p:sp>
        <p:nvSpPr>
          <p:cNvPr id="1779" name="橢圓 38"/>
          <p:cNvSpPr/>
          <p:nvPr/>
        </p:nvSpPr>
        <p:spPr>
          <a:xfrm>
            <a:off x="3036004" y="4811062"/>
            <a:ext cx="216119" cy="216119"/>
          </a:xfrm>
          <a:prstGeom prst="ellipse">
            <a:avLst/>
          </a:prstGeom>
          <a:solidFill>
            <a:srgbClr val="FF0000"/>
          </a:solidFill>
          <a:ln w="12700">
            <a:miter lim="400000"/>
          </a:ln>
        </p:spPr>
        <p:txBody>
          <a:bodyPr lIns="45719" rIns="45719" anchor="ctr"/>
          <a:lstStyle/>
          <a:p>
            <a:pPr algn="ctr">
              <a:defRPr>
                <a:solidFill>
                  <a:srgbClr val="FFFFFF"/>
                </a:solidFill>
              </a:defRPr>
            </a:pPr>
          </a:p>
        </p:txBody>
      </p:sp>
      <p:sp>
        <p:nvSpPr>
          <p:cNvPr id="1780" name="文字方塊 40"/>
          <p:cNvSpPr txBox="1"/>
          <p:nvPr/>
        </p:nvSpPr>
        <p:spPr>
          <a:xfrm>
            <a:off x="3546021" y="4917195"/>
            <a:ext cx="2207916" cy="474032"/>
          </a:xfrm>
          <a:prstGeom prst="rect">
            <a:avLst/>
          </a:prstGeom>
          <a:gradFill>
            <a:gsLst>
              <a:gs pos="0">
                <a:srgbClr val="9A2F2C"/>
              </a:gs>
              <a:gs pos="80000">
                <a:srgbClr val="CA3E3A"/>
              </a:gs>
              <a:gs pos="100000">
                <a:srgbClr val="CE3B37"/>
              </a:gs>
            </a:gsLst>
            <a:lin ang="16200000"/>
          </a:gradFill>
          <a:ln w="12700">
            <a:miter lim="400000"/>
          </a:ln>
          <a:effectLst>
            <a:outerShdw sx="100000" sy="100000" kx="0" ky="0" algn="b" rotWithShape="0" blurRad="38100" dist="23000" dir="5400000">
              <a:srgbClr val="000000">
                <a:alpha val="35000"/>
              </a:srgbClr>
            </a:outerShdw>
          </a:effectLst>
          <a:extLst>
            <a:ext uri="{C572A759-6A51-4108-AA02-DFA0A04FC94B}">
              <ma14:wrappingTextBoxFlag xmlns:ma14="http://schemas.microsoft.com/office/mac/drawingml/2011/main" val="1"/>
            </a:ext>
          </a:extLst>
        </p:spPr>
        <p:txBody>
          <a:bodyPr wrap="none" lIns="0" tIns="0" rIns="0" bIns="0">
            <a:spAutoFit/>
          </a:bodyPr>
          <a:lstStyle>
            <a:lvl1pPr>
              <a:defRPr sz="2400">
                <a:solidFill>
                  <a:srgbClr val="FFFFFF"/>
                </a:solidFill>
                <a:latin typeface="Arial"/>
                <a:ea typeface="Arial"/>
                <a:cs typeface="Arial"/>
                <a:sym typeface="Arial"/>
              </a:defRPr>
            </a:lvl1pPr>
          </a:lstStyle>
          <a:p>
            <a:pPr/>
            <a14:m>
              <m:oMathPara>
                <m:oMathParaPr>
                  <m:jc m:val="left"/>
                </m:oMathParaPr>
                <m:oMath>
                  <m:sSup>
                    <m:e>
                      <m:r>
                        <a:rPr xmlns:a="http://schemas.openxmlformats.org/drawingml/2006/main" sz="2900" i="1">
                          <a:solidFill>
                            <a:srgbClr val="FFFFFF"/>
                          </a:solidFill>
                          <a:latin typeface="Cambria Math" panose="02040503050406030204" pitchFamily="18" charset="0"/>
                        </a:rPr>
                        <m:t>𝜃</m:t>
                      </m:r>
                    </m:e>
                    <m:sup>
                      <m:r>
                        <a:rPr xmlns:a="http://schemas.openxmlformats.org/drawingml/2006/main" sz="2900" i="1">
                          <a:solidFill>
                            <a:srgbClr val="FFFFFF"/>
                          </a:solidFill>
                          <a:latin typeface="Cambria Math" panose="02040503050406030204" pitchFamily="18" charset="0"/>
                        </a:rPr>
                        <m:t>2</m:t>
                      </m:r>
                    </m:sup>
                  </m:sSup>
                  <m:r>
                    <a:rPr xmlns:a="http://schemas.openxmlformats.org/drawingml/2006/main" sz="2900" i="1">
                      <a:solidFill>
                        <a:srgbClr val="FFFFFF"/>
                      </a:solidFill>
                      <a:latin typeface="Cambria Math" panose="02040503050406030204" pitchFamily="18" charset="0"/>
                    </a:rPr>
                    <m:t>−</m:t>
                  </m:r>
                  <m:r>
                    <a:rPr xmlns:a="http://schemas.openxmlformats.org/drawingml/2006/main" sz="2900" i="1">
                      <a:solidFill>
                        <a:srgbClr val="FFFFFF"/>
                      </a:solidFill>
                      <a:latin typeface="Cambria Math" panose="02040503050406030204" pitchFamily="18" charset="0"/>
                    </a:rPr>
                    <m:t>𝛼</m:t>
                  </m:r>
                  <m:r>
                    <a:rPr xmlns:a="http://schemas.openxmlformats.org/drawingml/2006/main" sz="2900" i="1">
                      <a:solidFill>
                        <a:srgbClr val="FFFFFF"/>
                      </a:solidFill>
                      <a:latin typeface="Cambria Math" panose="02040503050406030204" pitchFamily="18" charset="0"/>
                    </a:rPr>
                    <m:t>𝛻</m:t>
                  </m:r>
                  <m:r>
                    <a:rPr xmlns:a="http://schemas.openxmlformats.org/drawingml/2006/main" sz="2900" i="1">
                      <a:solidFill>
                        <a:srgbClr val="FFFFFF"/>
                      </a:solidFill>
                      <a:latin typeface="Cambria Math" panose="02040503050406030204" pitchFamily="18" charset="0"/>
                    </a:rPr>
                    <m:t>ℒ</m:t>
                  </m:r>
                  <m:d>
                    <m:dPr>
                      <m:ctrlPr>
                        <a:rPr xmlns:a="http://schemas.openxmlformats.org/drawingml/2006/main" sz="2900" i="1">
                          <a:solidFill>
                            <a:srgbClr val="FFFFFF"/>
                          </a:solidFill>
                          <a:latin typeface="Cambria Math" panose="02040503050406030204" pitchFamily="18" charset="0"/>
                        </a:rPr>
                      </m:ctrlPr>
                    </m:dPr>
                    <m:e>
                      <m:sSup>
                        <m:e>
                          <m:r>
                            <a:rPr xmlns:a="http://schemas.openxmlformats.org/drawingml/2006/main" sz="2900" i="1">
                              <a:solidFill>
                                <a:srgbClr val="FFFFFF"/>
                              </a:solidFill>
                              <a:latin typeface="Cambria Math" panose="02040503050406030204" pitchFamily="18" charset="0"/>
                            </a:rPr>
                            <m:t>𝜃</m:t>
                          </m:r>
                        </m:e>
                        <m:sup>
                          <m:r>
                            <a:rPr xmlns:a="http://schemas.openxmlformats.org/drawingml/2006/main" sz="2900" i="1">
                              <a:solidFill>
                                <a:srgbClr val="FFFFFF"/>
                              </a:solidFill>
                              <a:latin typeface="Cambria Math" panose="02040503050406030204" pitchFamily="18" charset="0"/>
                            </a:rPr>
                            <m:t>2</m:t>
                          </m:r>
                        </m:sup>
                      </m:sSup>
                    </m:e>
                  </m:d>
                </m:oMath>
              </m:oMathPara>
            </a14:m>
          </a:p>
        </p:txBody>
      </p:sp>
      <p:sp>
        <p:nvSpPr>
          <p:cNvPr id="1781" name="文字方塊 41"/>
          <p:cNvSpPr txBox="1"/>
          <p:nvPr/>
        </p:nvSpPr>
        <p:spPr>
          <a:xfrm>
            <a:off x="2870148" y="4271159"/>
            <a:ext cx="458900" cy="504005"/>
          </a:xfrm>
          <a:prstGeom prst="rect">
            <a:avLst/>
          </a:prstGeom>
          <a:gradFill>
            <a:gsLst>
              <a:gs pos="0">
                <a:srgbClr val="000000"/>
              </a:gs>
              <a:gs pos="80000">
                <a:srgbClr val="000000"/>
              </a:gs>
              <a:gs pos="100000">
                <a:srgbClr val="000000"/>
              </a:gs>
            </a:gsLst>
            <a:lin ang="16200000"/>
          </a:gradFill>
          <a:ln w="12700">
            <a:miter lim="400000"/>
          </a:ln>
          <a:effectLst>
            <a:outerShdw sx="100000" sy="100000" kx="0" ky="0" algn="b" rotWithShape="0" blurRad="38100" dist="23000" dir="5400000">
              <a:srgbClr val="000000">
                <a:alpha val="35000"/>
              </a:srgbClr>
            </a:outerShdw>
          </a:effectLst>
          <a:extLst>
            <a:ext uri="{C572A759-6A51-4108-AA02-DFA0A04FC94B}">
              <ma14:wrappingTextBoxFlag xmlns:ma14="http://schemas.microsoft.com/office/mac/drawingml/2011/main" val="1"/>
            </a:ext>
          </a:extLst>
        </p:spPr>
        <p:txBody>
          <a:bodyPr lIns="45719" rIns="45719">
            <a:spAutoFit/>
          </a:bodyPr>
          <a:lstStyle>
            <a:lvl1pPr>
              <a:defRPr sz="2400">
                <a:solidFill>
                  <a:srgbClr val="FFFFFF"/>
                </a:solidFill>
                <a:latin typeface="Arial"/>
                <a:ea typeface="Arial"/>
                <a:cs typeface="Arial"/>
                <a:sym typeface="Arial"/>
              </a:defRPr>
            </a:lvl1pPr>
          </a:lstStyle>
          <a:p>
            <a:pPr/>
            <a14:m>
              <m:oMathPara>
                <m:oMathParaPr>
                  <m:jc m:val="left"/>
                </m:oMathParaPr>
                <m:oMath>
                  <m:sSup>
                    <m:e>
                      <m:r>
                        <a:rPr xmlns:a="http://schemas.openxmlformats.org/drawingml/2006/main" sz="2900" i="1">
                          <a:solidFill>
                            <a:srgbClr val="FFFFFF"/>
                          </a:solidFill>
                          <a:latin typeface="Cambria Math" panose="02040503050406030204" pitchFamily="18" charset="0"/>
                        </a:rPr>
                        <m:t>𝜃</m:t>
                      </m:r>
                    </m:e>
                    <m:sup>
                      <m:r>
                        <a:rPr xmlns:a="http://schemas.openxmlformats.org/drawingml/2006/main" sz="2900" i="1">
                          <a:solidFill>
                            <a:srgbClr val="FFFFFF"/>
                          </a:solidFill>
                          <a:latin typeface="Cambria Math" panose="02040503050406030204" pitchFamily="18" charset="0"/>
                        </a:rPr>
                        <m:t>2</m:t>
                      </m:r>
                    </m:sup>
                  </m:sSup>
                </m:oMath>
              </m:oMathPara>
            </a14:m>
          </a:p>
        </p:txBody>
      </p:sp>
      <p:sp>
        <p:nvSpPr>
          <p:cNvPr id="1782" name="直線單箭頭接點 42"/>
          <p:cNvSpPr/>
          <p:nvPr/>
        </p:nvSpPr>
        <p:spPr>
          <a:xfrm flipV="1">
            <a:off x="3240381" y="4811061"/>
            <a:ext cx="526049" cy="61403"/>
          </a:xfrm>
          <a:prstGeom prst="line">
            <a:avLst/>
          </a:prstGeom>
          <a:ln w="38100">
            <a:solidFill>
              <a:srgbClr val="FF0000"/>
            </a:solidFill>
            <a:tailEnd type="triangle"/>
          </a:ln>
        </p:spPr>
        <p:txBody>
          <a:bodyPr lIns="45719" rIns="45719"/>
          <a:lstStyle/>
          <a:p>
            <a:pPr/>
          </a:p>
        </p:txBody>
      </p:sp>
      <p:grpSp>
        <p:nvGrpSpPr>
          <p:cNvPr id="1785" name="矩形 12"/>
          <p:cNvGrpSpPr/>
          <p:nvPr/>
        </p:nvGrpSpPr>
        <p:grpSpPr>
          <a:xfrm>
            <a:off x="1572815" y="2641618"/>
            <a:ext cx="4669694" cy="495783"/>
            <a:chOff x="0" y="0"/>
            <a:chExt cx="4669692" cy="495781"/>
          </a:xfrm>
        </p:grpSpPr>
        <p:sp>
          <p:nvSpPr>
            <p:cNvPr id="1783" name="Rectangle"/>
            <p:cNvSpPr/>
            <p:nvPr/>
          </p:nvSpPr>
          <p:spPr>
            <a:xfrm>
              <a:off x="-1" y="0"/>
              <a:ext cx="4669694" cy="495782"/>
            </a:xfrm>
            <a:prstGeom prst="rect">
              <a:avLst/>
            </a:prstGeom>
            <a:solidFill>
              <a:schemeClr val="accent5"/>
            </a:solidFill>
            <a:ln w="25400" cap="flat">
              <a:solidFill>
                <a:srgbClr val="377E90"/>
              </a:solidFill>
              <a:prstDash val="solid"/>
              <a:round/>
            </a:ln>
            <a:effectLst/>
          </p:spPr>
          <p:txBody>
            <a:bodyPr wrap="square" lIns="45719" tIns="45719" rIns="45719" bIns="45719" numCol="1" anchor="ctr">
              <a:noAutofit/>
            </a:bodyPr>
            <a:lstStyle/>
            <a:p>
              <a:pPr algn="ctr">
                <a:defRPr>
                  <a:solidFill>
                    <a:srgbClr val="FFFFFF"/>
                  </a:solidFill>
                </a:defRPr>
              </a:pPr>
            </a:p>
          </p:txBody>
        </p:sp>
        <p:sp>
          <p:nvSpPr>
            <p:cNvPr id="1784" name="Eventually, we would reach a minimum ….."/>
            <p:cNvSpPr txBox="1"/>
            <p:nvPr/>
          </p:nvSpPr>
          <p:spPr>
            <a:xfrm>
              <a:off x="58419" y="77800"/>
              <a:ext cx="4552853" cy="34018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a:solidFill>
                    <a:srgbClr val="FFFFFF"/>
                  </a:solidFill>
                </a:defRPr>
              </a:lvl1pPr>
            </a:lstStyle>
            <a:p>
              <a:pPr/>
              <a:r>
                <a:t>Eventually, we would reach a minimum …..</a:t>
              </a:r>
            </a:p>
          </p:txBody>
        </p:sp>
      </p:grpSp>
      <p:sp>
        <p:nvSpPr>
          <p:cNvPr id="1786" name="TextBox 29"/>
          <p:cNvSpPr txBox="1"/>
          <p:nvPr/>
        </p:nvSpPr>
        <p:spPr>
          <a:xfrm>
            <a:off x="3636243" y="7526179"/>
            <a:ext cx="4085023" cy="22851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sz="1000"/>
            </a:lvl1pPr>
          </a:lstStyle>
          <a:p>
            <a:pPr/>
            <a:r>
              <a:t>Slide credit: Hung-yi Lee – Deep Learning Tutorial</a:t>
            </a:r>
          </a:p>
        </p:txBody>
      </p:sp>
      <p:sp>
        <p:nvSpPr>
          <p:cNvPr id="1787" name="文字方塊 22"/>
          <p:cNvSpPr txBox="1"/>
          <p:nvPr/>
        </p:nvSpPr>
        <p:spPr>
          <a:xfrm>
            <a:off x="6811218" y="3970401"/>
            <a:ext cx="2796181" cy="79601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r>
              <a:t>2. Compute the gradient at </a:t>
            </a:r>
            <a14:m>
              <m:oMath>
                <m:sSup>
                  <m:e>
                    <m:r>
                      <a:rPr xmlns:a="http://schemas.openxmlformats.org/drawingml/2006/main" sz="2150" i="1">
                        <a:solidFill>
                          <a:srgbClr val="000000"/>
                        </a:solidFill>
                        <a:latin typeface="Cambria Math" panose="02040503050406030204" pitchFamily="18" charset="0"/>
                      </a:rPr>
                      <m:t>𝜃</m:t>
                    </m:r>
                  </m:e>
                  <m:sup>
                    <m:r>
                      <a:rPr xmlns:a="http://schemas.openxmlformats.org/drawingml/2006/main" sz="2150" i="1">
                        <a:solidFill>
                          <a:srgbClr val="000000"/>
                        </a:solidFill>
                        <a:latin typeface="Cambria Math" panose="02040503050406030204" pitchFamily="18" charset="0"/>
                      </a:rPr>
                      <m:t>𝑜</m:t>
                    </m:r>
                    <m:r>
                      <a:rPr xmlns:a="http://schemas.openxmlformats.org/drawingml/2006/main" sz="2150" i="1">
                        <a:solidFill>
                          <a:srgbClr val="000000"/>
                        </a:solidFill>
                        <a:latin typeface="Cambria Math" panose="02040503050406030204" pitchFamily="18" charset="0"/>
                      </a:rPr>
                      <m:t>𝑙</m:t>
                    </m:r>
                    <m:r>
                      <a:rPr xmlns:a="http://schemas.openxmlformats.org/drawingml/2006/main" sz="2150" i="1">
                        <a:solidFill>
                          <a:srgbClr val="000000"/>
                        </a:solidFill>
                        <a:latin typeface="Cambria Math" panose="02040503050406030204" pitchFamily="18" charset="0"/>
                      </a:rPr>
                      <m:t>𝑑</m:t>
                    </m:r>
                  </m:sup>
                </m:sSup>
              </m:oMath>
            </a14:m>
            <a:r>
              <a:t>, </a:t>
            </a:r>
            <a14:m>
              <m:oMath>
                <m:r>
                  <a:rPr xmlns:a="http://schemas.openxmlformats.org/drawingml/2006/main" sz="2150" i="1">
                    <a:solidFill>
                      <a:srgbClr val="000000"/>
                    </a:solidFill>
                    <a:latin typeface="Cambria Math" panose="02040503050406030204" pitchFamily="18" charset="0"/>
                  </a:rPr>
                  <m:t>𝛻</m:t>
                </m:r>
                <m:r>
                  <a:rPr xmlns:a="http://schemas.openxmlformats.org/drawingml/2006/main" sz="2150" i="1">
                    <a:solidFill>
                      <a:srgbClr val="000000"/>
                    </a:solidFill>
                    <a:latin typeface="Cambria Math" panose="02040503050406030204" pitchFamily="18" charset="0"/>
                  </a:rPr>
                  <m:t>ℒ</m:t>
                </m:r>
                <m:d>
                  <m:dPr>
                    <m:ctrlPr>
                      <a:rPr xmlns:a="http://schemas.openxmlformats.org/drawingml/2006/main" sz="2150" i="1">
                        <a:solidFill>
                          <a:srgbClr val="000000"/>
                        </a:solidFill>
                        <a:latin typeface="Cambria Math" panose="02040503050406030204" pitchFamily="18" charset="0"/>
                      </a:rPr>
                    </m:ctrlPr>
                  </m:dPr>
                  <m:e>
                    <m:sSup>
                      <m:e>
                        <m:r>
                          <a:rPr xmlns:a="http://schemas.openxmlformats.org/drawingml/2006/main" sz="2150" i="1">
                            <a:solidFill>
                              <a:srgbClr val="000000"/>
                            </a:solidFill>
                            <a:latin typeface="Cambria Math" panose="02040503050406030204" pitchFamily="18" charset="0"/>
                          </a:rPr>
                          <m:t>𝜃</m:t>
                        </m:r>
                      </m:e>
                      <m:sup>
                        <m:r>
                          <a:rPr xmlns:a="http://schemas.openxmlformats.org/drawingml/2006/main" sz="2150" i="1">
                            <a:solidFill>
                              <a:srgbClr val="000000"/>
                            </a:solidFill>
                            <a:latin typeface="Cambria Math" panose="02040503050406030204" pitchFamily="18" charset="0"/>
                          </a:rPr>
                          <m:t>𝑜</m:t>
                        </m:r>
                        <m:r>
                          <a:rPr xmlns:a="http://schemas.openxmlformats.org/drawingml/2006/main" sz="2150" i="1">
                            <a:solidFill>
                              <a:srgbClr val="000000"/>
                            </a:solidFill>
                            <a:latin typeface="Cambria Math" panose="02040503050406030204" pitchFamily="18" charset="0"/>
                          </a:rPr>
                          <m:t>𝑙</m:t>
                        </m:r>
                        <m:r>
                          <a:rPr xmlns:a="http://schemas.openxmlformats.org/drawingml/2006/main" sz="2150" i="1">
                            <a:solidFill>
                              <a:srgbClr val="000000"/>
                            </a:solidFill>
                            <a:latin typeface="Cambria Math" panose="02040503050406030204" pitchFamily="18" charset="0"/>
                          </a:rPr>
                          <m:t>𝑑</m:t>
                        </m:r>
                      </m:sup>
                    </m:sSup>
                  </m:e>
                </m:d>
              </m:oMath>
            </a14:m>
          </a:p>
        </p:txBody>
      </p:sp>
      <p:sp>
        <p:nvSpPr>
          <p:cNvPr id="1788" name="文字方塊 29"/>
          <p:cNvSpPr txBox="1"/>
          <p:nvPr/>
        </p:nvSpPr>
        <p:spPr>
          <a:xfrm>
            <a:off x="6811218" y="4886761"/>
            <a:ext cx="2939059" cy="110968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r>
              <a:t>3. Times the learning rate </a:t>
            </a:r>
            <a14:m>
              <m:oMath>
                <m:r>
                  <a:rPr xmlns:a="http://schemas.openxmlformats.org/drawingml/2006/main" sz="2150" i="1">
                    <a:solidFill>
                      <a:srgbClr val="000000"/>
                    </a:solidFill>
                    <a:latin typeface="Cambria Math" panose="02040503050406030204" pitchFamily="18" charset="0"/>
                  </a:rPr>
                  <m:t>𝜂</m:t>
                </m:r>
              </m:oMath>
            </a14:m>
            <a:r>
              <a:t>, and update </a:t>
            </a:r>
            <a14:m>
              <m:oMath>
                <m:r>
                  <a:rPr xmlns:a="http://schemas.openxmlformats.org/drawingml/2006/main" sz="2150" i="1">
                    <a:solidFill>
                      <a:srgbClr val="000000"/>
                    </a:solidFill>
                    <a:latin typeface="Cambria Math" panose="02040503050406030204" pitchFamily="18" charset="0"/>
                  </a:rPr>
                  <m:t>𝜃</m:t>
                </m:r>
                <m:r>
                  <a:rPr xmlns:a="http://schemas.openxmlformats.org/drawingml/2006/main" sz="2150" i="1">
                    <a:solidFill>
                      <a:srgbClr val="000000"/>
                    </a:solidFill>
                    <a:latin typeface="Cambria Math" panose="02040503050406030204" pitchFamily="18" charset="0"/>
                  </a:rPr>
                  <m:t>,</m:t>
                </m:r>
              </m:oMath>
            </a14:m>
          </a:p>
          <a:p>
            <a:pPr>
              <a:defRPr>
                <a:latin typeface="Arial"/>
                <a:ea typeface="Arial"/>
                <a:cs typeface="Arial"/>
                <a:sym typeface="Arial"/>
              </a:defRPr>
            </a:pPr>
            <a14:m>
              <m:oMathPara>
                <m:oMathParaPr>
                  <m:jc m:val="left"/>
                </m:oMathParaPr>
                <m:oMath>
                  <m:sSup>
                    <m:e>
                      <m:r>
                        <a:rPr xmlns:a="http://schemas.openxmlformats.org/drawingml/2006/main" sz="2200" i="1">
                          <a:solidFill>
                            <a:srgbClr val="000000"/>
                          </a:solidFill>
                          <a:latin typeface="Cambria Math" panose="02040503050406030204" pitchFamily="18" charset="0"/>
                        </a:rPr>
                        <m:t>𝜃</m:t>
                      </m:r>
                    </m:e>
                    <m:sup>
                      <m:r>
                        <a:rPr xmlns:a="http://schemas.openxmlformats.org/drawingml/2006/main" sz="2200" i="1">
                          <a:solidFill>
                            <a:srgbClr val="000000"/>
                          </a:solidFill>
                          <a:latin typeface="Cambria Math" panose="02040503050406030204" pitchFamily="18" charset="0"/>
                        </a:rPr>
                        <m:t>𝑛</m:t>
                      </m:r>
                      <m:r>
                        <a:rPr xmlns:a="http://schemas.openxmlformats.org/drawingml/2006/main" sz="2200" i="1">
                          <a:solidFill>
                            <a:srgbClr val="000000"/>
                          </a:solidFill>
                          <a:latin typeface="Cambria Math" panose="02040503050406030204" pitchFamily="18" charset="0"/>
                        </a:rPr>
                        <m:t>𝑒</m:t>
                      </m:r>
                      <m:r>
                        <a:rPr xmlns:a="http://schemas.openxmlformats.org/drawingml/2006/main" sz="2200" i="1">
                          <a:solidFill>
                            <a:srgbClr val="000000"/>
                          </a:solidFill>
                          <a:latin typeface="Cambria Math" panose="02040503050406030204" pitchFamily="18" charset="0"/>
                        </a:rPr>
                        <m:t>𝑤</m:t>
                      </m:r>
                    </m:sup>
                  </m:sSup>
                  <m:r>
                    <a:rPr xmlns:a="http://schemas.openxmlformats.org/drawingml/2006/main" sz="2200" i="1">
                      <a:solidFill>
                        <a:srgbClr val="000000"/>
                      </a:solidFill>
                      <a:latin typeface="Cambria Math" panose="02040503050406030204" pitchFamily="18" charset="0"/>
                    </a:rPr>
                    <m:t>=</m:t>
                  </m:r>
                  <m:sSup>
                    <m:e>
                      <m:r>
                        <a:rPr xmlns:a="http://schemas.openxmlformats.org/drawingml/2006/main" sz="2200" i="1">
                          <a:solidFill>
                            <a:srgbClr val="000000"/>
                          </a:solidFill>
                          <a:latin typeface="Cambria Math" panose="02040503050406030204" pitchFamily="18" charset="0"/>
                        </a:rPr>
                        <m:t>𝜃</m:t>
                      </m:r>
                    </m:e>
                    <m:sup>
                      <m:r>
                        <a:rPr xmlns:a="http://schemas.openxmlformats.org/drawingml/2006/main" sz="2200" i="1">
                          <a:solidFill>
                            <a:srgbClr val="000000"/>
                          </a:solidFill>
                          <a:latin typeface="Cambria Math" panose="02040503050406030204" pitchFamily="18" charset="0"/>
                        </a:rPr>
                        <m:t>𝑜</m:t>
                      </m:r>
                      <m:r>
                        <a:rPr xmlns:a="http://schemas.openxmlformats.org/drawingml/2006/main" sz="2200" i="1">
                          <a:solidFill>
                            <a:srgbClr val="000000"/>
                          </a:solidFill>
                          <a:latin typeface="Cambria Math" panose="02040503050406030204" pitchFamily="18" charset="0"/>
                        </a:rPr>
                        <m:t>𝑙</m:t>
                      </m:r>
                      <m:r>
                        <a:rPr xmlns:a="http://schemas.openxmlformats.org/drawingml/2006/main" sz="2200" i="1">
                          <a:solidFill>
                            <a:srgbClr val="000000"/>
                          </a:solidFill>
                          <a:latin typeface="Cambria Math" panose="02040503050406030204" pitchFamily="18" charset="0"/>
                        </a:rPr>
                        <m:t>𝑑</m:t>
                      </m:r>
                    </m:sup>
                  </m:sSup>
                  <m:r>
                    <a:rPr xmlns:a="http://schemas.openxmlformats.org/drawingml/2006/main" sz="2200" i="1">
                      <a:solidFill>
                        <a:srgbClr val="000000"/>
                      </a:solidFill>
                      <a:latin typeface="Cambria Math" panose="02040503050406030204" pitchFamily="18" charset="0"/>
                    </a:rPr>
                    <m:t>−</m:t>
                  </m:r>
                  <m:r>
                    <a:rPr xmlns:a="http://schemas.openxmlformats.org/drawingml/2006/main" sz="2200" i="1">
                      <a:solidFill>
                        <a:srgbClr val="000000"/>
                      </a:solidFill>
                      <a:latin typeface="Cambria Math" panose="02040503050406030204" pitchFamily="18" charset="0"/>
                    </a:rPr>
                    <m:t>𝛼</m:t>
                  </m:r>
                  <m:r>
                    <a:rPr xmlns:a="http://schemas.openxmlformats.org/drawingml/2006/main" sz="2200" i="1">
                      <a:solidFill>
                        <a:srgbClr val="000000"/>
                      </a:solidFill>
                      <a:latin typeface="Cambria Math" panose="02040503050406030204" pitchFamily="18" charset="0"/>
                    </a:rPr>
                    <m:t>𝛻</m:t>
                  </m:r>
                  <m:r>
                    <a:rPr xmlns:a="http://schemas.openxmlformats.org/drawingml/2006/main" sz="2200" i="1">
                      <a:solidFill>
                        <a:srgbClr val="000000"/>
                      </a:solidFill>
                      <a:latin typeface="Cambria Math" panose="02040503050406030204" pitchFamily="18" charset="0"/>
                    </a:rPr>
                    <m:t>ℒ</m:t>
                  </m:r>
                  <m:d>
                    <m:dPr>
                      <m:ctrlPr>
                        <a:rPr xmlns:a="http://schemas.openxmlformats.org/drawingml/2006/main" sz="2200" i="1">
                          <a:solidFill>
                            <a:srgbClr val="000000"/>
                          </a:solidFill>
                          <a:latin typeface="Cambria Math" panose="02040503050406030204" pitchFamily="18" charset="0"/>
                        </a:rPr>
                      </m:ctrlPr>
                    </m:dPr>
                    <m:e>
                      <m:sSup>
                        <m:e>
                          <m:r>
                            <a:rPr xmlns:a="http://schemas.openxmlformats.org/drawingml/2006/main" sz="2200" i="1">
                              <a:solidFill>
                                <a:srgbClr val="000000"/>
                              </a:solidFill>
                              <a:latin typeface="Cambria Math" panose="02040503050406030204" pitchFamily="18" charset="0"/>
                            </a:rPr>
                            <m:t>𝜃</m:t>
                          </m:r>
                        </m:e>
                        <m:sup>
                          <m:r>
                            <a:rPr xmlns:a="http://schemas.openxmlformats.org/drawingml/2006/main" sz="2200" i="1">
                              <a:solidFill>
                                <a:srgbClr val="000000"/>
                              </a:solidFill>
                              <a:latin typeface="Cambria Math" panose="02040503050406030204" pitchFamily="18" charset="0"/>
                            </a:rPr>
                            <m:t>𝑜</m:t>
                          </m:r>
                          <m:r>
                            <a:rPr xmlns:a="http://schemas.openxmlformats.org/drawingml/2006/main" sz="2200" i="1">
                              <a:solidFill>
                                <a:srgbClr val="000000"/>
                              </a:solidFill>
                              <a:latin typeface="Cambria Math" panose="02040503050406030204" pitchFamily="18" charset="0"/>
                            </a:rPr>
                            <m:t>𝑙</m:t>
                          </m:r>
                          <m:r>
                            <a:rPr xmlns:a="http://schemas.openxmlformats.org/drawingml/2006/main" sz="2200" i="1">
                              <a:solidFill>
                                <a:srgbClr val="000000"/>
                              </a:solidFill>
                              <a:latin typeface="Cambria Math" panose="02040503050406030204" pitchFamily="18" charset="0"/>
                            </a:rPr>
                            <m:t>𝑑</m:t>
                          </m:r>
                        </m:sup>
                      </m:sSup>
                    </m:e>
                  </m:d>
                </m:oMath>
              </m:oMathPara>
            </a14:m>
          </a:p>
        </p:txBody>
      </p:sp>
      <p:sp>
        <p:nvSpPr>
          <p:cNvPr id="1789" name="文字方塊 44"/>
          <p:cNvSpPr txBox="1"/>
          <p:nvPr/>
        </p:nvSpPr>
        <p:spPr>
          <a:xfrm>
            <a:off x="6944076" y="6110897"/>
            <a:ext cx="2647917" cy="34018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r>
              <a:t>4. Go to step 2, repeat</a:t>
            </a:r>
          </a:p>
        </p:txBody>
      </p:sp>
      <p:sp>
        <p:nvSpPr>
          <p:cNvPr id="1790" name="Rectangle 35"/>
          <p:cNvSpPr/>
          <p:nvPr/>
        </p:nvSpPr>
        <p:spPr>
          <a:xfrm>
            <a:off x="6738132" y="3814191"/>
            <a:ext cx="3122807" cy="2772767"/>
          </a:xfrm>
          <a:prstGeom prst="rect">
            <a:avLst/>
          </a:prstGeom>
          <a:ln w="25400">
            <a:solidFill>
              <a:srgbClr val="000000"/>
            </a:solidFill>
          </a:ln>
        </p:spPr>
        <p:txBody>
          <a:bodyPr lIns="45719" rIns="45719" anchor="ctr"/>
          <a:lstStyle/>
          <a:p>
            <a:pPr algn="ctr">
              <a:defRPr>
                <a:solidFill>
                  <a:srgbClr val="FFFFFF"/>
                </a:solidFill>
              </a:defRPr>
            </a:pP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778"/>
                                        </p:tgtEl>
                                        <p:attrNameLst>
                                          <p:attrName>style.visibility</p:attrName>
                                        </p:attrNameLst>
                                      </p:cBhvr>
                                      <p:to>
                                        <p:strVal val="visible"/>
                                      </p:to>
                                    </p:set>
                                  </p:childTnLst>
                                </p:cTn>
                              </p:par>
                            </p:childTnLst>
                          </p:cTn>
                        </p:par>
                        <p:par>
                          <p:cTn id="7" fill="hold">
                            <p:stCondLst>
                              <p:cond delay="0"/>
                            </p:stCondLst>
                            <p:childTnLst>
                              <p:par>
                                <p:cTn id="8" presetClass="entr" nodeType="afterEffect" presetSubtype="0" presetID="1" grpId="2" fill="hold">
                                  <p:stCondLst>
                                    <p:cond delay="0"/>
                                  </p:stCondLst>
                                  <p:iterate type="el" backwards="0">
                                    <p:tmAbs val="0"/>
                                  </p:iterate>
                                  <p:childTnLst>
                                    <p:set>
                                      <p:cBhvr>
                                        <p:cTn id="9" fill="hold"/>
                                        <p:tgtEl>
                                          <p:spTgt spid="1777"/>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Class="entr" nodeType="clickEffect" presetSubtype="0" presetID="1" grpId="3" fill="hold">
                                  <p:stCondLst>
                                    <p:cond delay="0"/>
                                  </p:stCondLst>
                                  <p:iterate type="el" backwards="0">
                                    <p:tmAbs val="0"/>
                                  </p:iterate>
                                  <p:childTnLst>
                                    <p:set>
                                      <p:cBhvr>
                                        <p:cTn id="13" fill="hold"/>
                                        <p:tgtEl>
                                          <p:spTgt spid="1779"/>
                                        </p:tgtEl>
                                        <p:attrNameLst>
                                          <p:attrName>style.visibility</p:attrName>
                                        </p:attrNameLst>
                                      </p:cBhvr>
                                      <p:to>
                                        <p:strVal val="visible"/>
                                      </p:to>
                                    </p:set>
                                  </p:childTnLst>
                                </p:cTn>
                              </p:par>
                            </p:childTnLst>
                          </p:cTn>
                        </p:par>
                        <p:par>
                          <p:cTn id="14" fill="hold">
                            <p:stCondLst>
                              <p:cond delay="0"/>
                            </p:stCondLst>
                            <p:childTnLst>
                              <p:par>
                                <p:cTn id="15" presetClass="entr" nodeType="afterEffect" presetSubtype="0" presetID="1" grpId="4" fill="hold">
                                  <p:stCondLst>
                                    <p:cond delay="0"/>
                                  </p:stCondLst>
                                  <p:iterate type="el" backwards="0">
                                    <p:tmAbs val="0"/>
                                  </p:iterate>
                                  <p:childTnLst>
                                    <p:set>
                                      <p:cBhvr>
                                        <p:cTn id="16" fill="hold"/>
                                        <p:tgtEl>
                                          <p:spTgt spid="1781"/>
                                        </p:tgtEl>
                                        <p:attrNameLst>
                                          <p:attrName>style.visibility</p:attrName>
                                        </p:attrNameLst>
                                      </p:cBhvr>
                                      <p:to>
                                        <p:strVal val="visible"/>
                                      </p:to>
                                    </p:set>
                                  </p:childTnLst>
                                </p:cTn>
                              </p:par>
                            </p:childTnLst>
                          </p:cTn>
                        </p:par>
                        <p:par>
                          <p:cTn id="17" fill="hold">
                            <p:stCondLst>
                              <p:cond delay="0"/>
                            </p:stCondLst>
                            <p:childTnLst>
                              <p:par>
                                <p:cTn id="18" presetClass="exit" nodeType="afterEffect" presetSubtype="0" presetID="1" grpId="5" fill="hold">
                                  <p:stCondLst>
                                    <p:cond delay="0"/>
                                  </p:stCondLst>
                                  <p:iterate type="el" backwards="0">
                                    <p:tmAbs val="0"/>
                                  </p:iterate>
                                  <p:childTnLst>
                                    <p:set>
                                      <p:cBhvr>
                                        <p:cTn id="19" fill="hold">
                                          <p:stCondLst>
                                            <p:cond delay="0"/>
                                          </p:stCondLst>
                                        </p:cTn>
                                        <p:tgtEl>
                                          <p:spTgt spid="1777"/>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Class="entr" nodeType="clickEffect" presetSubtype="0" presetID="1" grpId="6" fill="hold">
                                  <p:stCondLst>
                                    <p:cond delay="0"/>
                                  </p:stCondLst>
                                  <p:iterate type="el" backwards="0">
                                    <p:tmAbs val="0"/>
                                  </p:iterate>
                                  <p:childTnLst>
                                    <p:set>
                                      <p:cBhvr>
                                        <p:cTn id="23" fill="hold"/>
                                        <p:tgtEl>
                                          <p:spTgt spid="1782"/>
                                        </p:tgtEl>
                                        <p:attrNameLst>
                                          <p:attrName>style.visibility</p:attrName>
                                        </p:attrNameLst>
                                      </p:cBhvr>
                                      <p:to>
                                        <p:strVal val="visible"/>
                                      </p:to>
                                    </p:set>
                                  </p:childTnLst>
                                </p:cTn>
                              </p:par>
                            </p:childTnLst>
                          </p:cTn>
                        </p:par>
                        <p:par>
                          <p:cTn id="24" fill="hold">
                            <p:stCondLst>
                              <p:cond delay="0"/>
                            </p:stCondLst>
                            <p:childTnLst>
                              <p:par>
                                <p:cTn id="25" presetClass="entr" nodeType="afterEffect" presetSubtype="0" presetID="1" grpId="7" fill="hold">
                                  <p:stCondLst>
                                    <p:cond delay="0"/>
                                  </p:stCondLst>
                                  <p:iterate type="el" backwards="0">
                                    <p:tmAbs val="0"/>
                                  </p:iterate>
                                  <p:childTnLst>
                                    <p:set>
                                      <p:cBhvr>
                                        <p:cTn id="26" fill="hold"/>
                                        <p:tgtEl>
                                          <p:spTgt spid="178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Class="entr" nodeType="clickEffect" presetSubtype="0" presetID="1" grpId="8" fill="hold">
                                  <p:stCondLst>
                                    <p:cond delay="0"/>
                                  </p:stCondLst>
                                  <p:iterate type="el" backwards="0">
                                    <p:tmAbs val="0"/>
                                  </p:iterate>
                                  <p:childTnLst>
                                    <p:set>
                                      <p:cBhvr>
                                        <p:cTn id="30" fill="hold"/>
                                        <p:tgtEl>
                                          <p:spTgt spid="178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777" grpId="5"/>
      <p:bldP build="whole" bldLvl="1" animBg="1" rev="0" advAuto="0" spid="1778" grpId="1"/>
      <p:bldP build="whole" bldLvl="1" animBg="1" rev="0" advAuto="0" spid="1781" grpId="4"/>
      <p:bldP build="whole" bldLvl="1" animBg="1" rev="0" advAuto="0" spid="1780" grpId="7"/>
      <p:bldP build="whole" bldLvl="1" animBg="1" rev="0" advAuto="0" spid="1782" grpId="6"/>
      <p:bldP build="whole" bldLvl="1" animBg="1" rev="0" advAuto="0" spid="1785" grpId="8"/>
      <p:bldP build="whole" bldLvl="1" animBg="1" rev="0" advAuto="0" spid="1777" grpId="2"/>
      <p:bldP build="whole" bldLvl="1" animBg="1" rev="0" advAuto="0" spid="1779" grpId="3"/>
    </p:bldLst>
  </p:timing>
</p:sld>
</file>

<file path=ppt/slides/slide5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92" name="TextBox 3"/>
          <p:cNvSpPr txBox="1"/>
          <p:nvPr>
            <p:ph type="sldNum" sz="quarter" idx="2"/>
          </p:nvPr>
        </p:nvSpPr>
        <p:spPr>
          <a:xfrm>
            <a:off x="9760731" y="7458470"/>
            <a:ext cx="258625" cy="24830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793" name="Title 1"/>
          <p:cNvSpPr txBox="1"/>
          <p:nvPr>
            <p:ph type="title"/>
          </p:nvPr>
        </p:nvSpPr>
        <p:spPr>
          <a:prstGeom prst="rect">
            <a:avLst/>
          </a:prstGeom>
        </p:spPr>
        <p:txBody>
          <a:bodyPr/>
          <a:lstStyle/>
          <a:p>
            <a:pPr/>
            <a:r>
              <a:t>Gradient Descent Algorithm</a:t>
            </a:r>
          </a:p>
        </p:txBody>
      </p:sp>
      <p:sp>
        <p:nvSpPr>
          <p:cNvPr id="1794" name="Content Placeholder 2"/>
          <p:cNvSpPr txBox="1"/>
          <p:nvPr>
            <p:ph type="body" idx="1"/>
          </p:nvPr>
        </p:nvSpPr>
        <p:spPr>
          <a:xfrm>
            <a:off x="276672" y="2090802"/>
            <a:ext cx="9584267" cy="5367668"/>
          </a:xfrm>
          <a:prstGeom prst="rect">
            <a:avLst/>
          </a:prstGeom>
        </p:spPr>
        <p:txBody>
          <a:bodyPr/>
          <a:lstStyle/>
          <a:p>
            <a:pPr/>
            <a:r>
              <a:t>Gradient descent algorithm stops when a </a:t>
            </a:r>
            <a:r>
              <a:rPr>
                <a:solidFill>
                  <a:srgbClr val="FF0000"/>
                </a:solidFill>
              </a:rPr>
              <a:t>local minimum </a:t>
            </a:r>
            <a:r>
              <a:t>of the loss surface is reached</a:t>
            </a:r>
          </a:p>
          <a:p>
            <a:pPr lvl="1" marL="631825" indent="-227013">
              <a:buFontTx/>
              <a:defRPr sz="1800"/>
            </a:pPr>
            <a:r>
              <a:t>GD does not guarantee reaching a </a:t>
            </a:r>
            <a:r>
              <a:rPr>
                <a:solidFill>
                  <a:srgbClr val="FF0000"/>
                </a:solidFill>
              </a:rPr>
              <a:t>global minimum</a:t>
            </a:r>
          </a:p>
          <a:p>
            <a:pPr lvl="1" marL="631825" indent="-227013">
              <a:buFontTx/>
              <a:defRPr sz="1800"/>
            </a:pPr>
            <a:r>
              <a:t>However, empirical evidence suggests that GD works well for NNs</a:t>
            </a:r>
          </a:p>
        </p:txBody>
      </p:sp>
      <p:sp>
        <p:nvSpPr>
          <p:cNvPr id="1795" name="Content Placeholder 6"/>
          <p:cNvSpPr txBox="1"/>
          <p:nvPr/>
        </p:nvSpPr>
        <p:spPr>
          <a:xfrm>
            <a:off x="322392" y="1509936"/>
            <a:ext cx="6101248" cy="350294"/>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defTabSz="914322">
              <a:spcBef>
                <a:spcPts val="300"/>
              </a:spcBef>
              <a:defRPr i="1" sz="1400">
                <a:latin typeface="Arial"/>
                <a:ea typeface="Arial"/>
                <a:cs typeface="Arial"/>
                <a:sym typeface="Arial"/>
              </a:defRPr>
            </a:lvl1pPr>
          </a:lstStyle>
          <a:p>
            <a:pPr/>
            <a:r>
              <a:t>Training Neural Networks</a:t>
            </a:r>
          </a:p>
        </p:txBody>
      </p:sp>
      <p:grpSp>
        <p:nvGrpSpPr>
          <p:cNvPr id="1799" name="Group 7"/>
          <p:cNvGrpSpPr/>
          <p:nvPr/>
        </p:nvGrpSpPr>
        <p:grpSpPr>
          <a:xfrm>
            <a:off x="171383" y="3886199"/>
            <a:ext cx="4857817" cy="3113000"/>
            <a:chOff x="0" y="0"/>
            <a:chExt cx="4857815" cy="3112998"/>
          </a:xfrm>
        </p:grpSpPr>
        <p:pic>
          <p:nvPicPr>
            <p:cNvPr id="1796" name="Picture 3" descr="Picture 3"/>
            <p:cNvPicPr>
              <a:picLocks noChangeAspect="1"/>
            </p:cNvPicPr>
            <p:nvPr/>
          </p:nvPicPr>
          <p:blipFill>
            <a:blip r:embed="rId2">
              <a:extLst/>
            </a:blip>
            <a:stretch>
              <a:fillRect/>
            </a:stretch>
          </p:blipFill>
          <p:spPr>
            <a:xfrm>
              <a:off x="124652" y="0"/>
              <a:ext cx="4733164" cy="2989939"/>
            </a:xfrm>
            <a:prstGeom prst="rect">
              <a:avLst/>
            </a:prstGeom>
            <a:ln w="12700" cap="flat">
              <a:noFill/>
              <a:miter lim="400000"/>
            </a:ln>
            <a:effectLst/>
          </p:spPr>
        </p:pic>
        <p:sp>
          <p:nvSpPr>
            <p:cNvPr id="1797" name="TextBox 4"/>
            <p:cNvSpPr txBox="1"/>
            <p:nvPr/>
          </p:nvSpPr>
          <p:spPr>
            <a:xfrm>
              <a:off x="0" y="196134"/>
              <a:ext cx="609345" cy="384906"/>
            </a:xfrm>
            <a:prstGeom prst="rect">
              <a:avLst/>
            </a:prstGeom>
            <a:solidFill>
              <a:srgbClr val="FFFFFF"/>
            </a:solid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a:defRPr>
                  <a:latin typeface="Arial"/>
                  <a:ea typeface="Arial"/>
                  <a:cs typeface="Arial"/>
                  <a:sym typeface="Arial"/>
                </a:defRPr>
              </a:pPr>
              <a14:m>
                <m:oMath>
                  <m:r>
                    <a:rPr xmlns:a="http://schemas.openxmlformats.org/drawingml/2006/main" sz="1900" i="1">
                      <a:solidFill>
                        <a:srgbClr val="000000"/>
                      </a:solidFill>
                      <a:latin typeface="Cambria Math" panose="02040503050406030204" pitchFamily="18" charset="0"/>
                    </a:rPr>
                    <m:t>ℒ</m:t>
                  </m:r>
                  <m:d>
                    <m:dPr>
                      <m:ctrlPr>
                        <a:rPr xmlns:a="http://schemas.openxmlformats.org/drawingml/2006/main" sz="1900" i="1">
                          <a:solidFill>
                            <a:srgbClr val="000000"/>
                          </a:solidFill>
                          <a:latin typeface="Cambria Math" panose="02040503050406030204" pitchFamily="18" charset="0"/>
                        </a:rPr>
                      </m:ctrlPr>
                    </m:dPr>
                    <m:e>
                      <m:r>
                        <a:rPr xmlns:a="http://schemas.openxmlformats.org/drawingml/2006/main" sz="1900" i="1">
                          <a:solidFill>
                            <a:srgbClr val="000000"/>
                          </a:solidFill>
                          <a:latin typeface="Cambria Math" panose="02040503050406030204" pitchFamily="18" charset="0"/>
                        </a:rPr>
                        <m:t>𝜃</m:t>
                      </m:r>
                    </m:e>
                  </m:d>
                </m:oMath>
              </a14:m>
              <a:r>
                <a:rPr>
                  <a:latin typeface="+mj-lt"/>
                  <a:ea typeface="+mj-ea"/>
                  <a:cs typeface="+mj-cs"/>
                  <a:sym typeface="Calibri"/>
                </a:rPr>
                <a:t> </a:t>
              </a:r>
            </a:p>
          </p:txBody>
        </p:sp>
        <p:sp>
          <p:nvSpPr>
            <p:cNvPr id="1798" name="TextBox 5"/>
            <p:cNvSpPr txBox="1"/>
            <p:nvPr/>
          </p:nvSpPr>
          <p:spPr>
            <a:xfrm>
              <a:off x="4401310" y="2677755"/>
              <a:ext cx="204726" cy="435244"/>
            </a:xfrm>
            <a:prstGeom prst="rect">
              <a:avLst/>
            </a:prstGeom>
            <a:solidFill>
              <a:srgbClr val="FFFFFF"/>
            </a:solid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defRPr>
                  <a:latin typeface="Arial"/>
                  <a:ea typeface="Arial"/>
                  <a:cs typeface="Arial"/>
                  <a:sym typeface="Arial"/>
                </a:defRPr>
              </a:lvl1pPr>
            </a:lstStyle>
            <a:p>
              <a:pPr/>
              <a14:m>
                <m:oMathPara>
                  <m:oMathParaPr>
                    <m:jc m:val="left"/>
                  </m:oMathParaPr>
                  <m:oMath>
                    <m:r>
                      <a:rPr xmlns:a="http://schemas.openxmlformats.org/drawingml/2006/main" sz="2400" i="1">
                        <a:solidFill>
                          <a:srgbClr val="000000"/>
                        </a:solidFill>
                        <a:latin typeface="Cambria Math" panose="02040503050406030204" pitchFamily="18" charset="0"/>
                      </a:rPr>
                      <m:t>𝜃</m:t>
                    </m:r>
                  </m:oMath>
                </m:oMathPara>
              </a14:m>
            </a:p>
          </p:txBody>
        </p:sp>
      </p:grpSp>
      <p:pic>
        <p:nvPicPr>
          <p:cNvPr id="1800" name="Picture 8" descr="Picture 8"/>
          <p:cNvPicPr>
            <a:picLocks noChangeAspect="1"/>
          </p:cNvPicPr>
          <p:nvPr/>
        </p:nvPicPr>
        <p:blipFill>
          <a:blip r:embed="rId3">
            <a:extLst/>
          </a:blip>
          <a:stretch>
            <a:fillRect/>
          </a:stretch>
        </p:blipFill>
        <p:spPr>
          <a:xfrm>
            <a:off x="5289134" y="3454151"/>
            <a:ext cx="4636610" cy="3428803"/>
          </a:xfrm>
          <a:prstGeom prst="rect">
            <a:avLst/>
          </a:prstGeom>
          <a:ln w="12700">
            <a:miter lim="400000"/>
          </a:ln>
        </p:spPr>
      </p:pic>
      <p:sp>
        <p:nvSpPr>
          <p:cNvPr id="1801" name="TextBox 9"/>
          <p:cNvSpPr txBox="1"/>
          <p:nvPr/>
        </p:nvSpPr>
        <p:spPr>
          <a:xfrm>
            <a:off x="898455" y="7526179"/>
            <a:ext cx="8621529" cy="22851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ctr">
              <a:defRPr sz="1000"/>
            </a:pPr>
            <a:r>
              <a:t>Picture from: </a:t>
            </a:r>
            <a:r>
              <a:rPr u="sng">
                <a:solidFill>
                  <a:srgbClr val="0000FF"/>
                </a:solidFill>
                <a:uFill>
                  <a:solidFill>
                    <a:srgbClr val="0000FF"/>
                  </a:solidFill>
                </a:uFill>
                <a:hlinkClick r:id="rId4" invalidUrl="" action="" tgtFrame="" tooltip="" history="1" highlightClick="0" endSnd="0"/>
              </a:rPr>
              <a:t>https://blog.paperspace.com/intro-to-optimization-in-deep-learning-gradient-descent/</a:t>
            </a:r>
          </a:p>
        </p:txBody>
      </p:sp>
    </p:spTree>
  </p:cSld>
  <p:clrMapOvr>
    <a:masterClrMapping/>
  </p:clrMapOvr>
  <p:transition xmlns:p14="http://schemas.microsoft.com/office/powerpoint/2010/main" spd="med" advClick="1"/>
</p:sld>
</file>

<file path=ppt/slides/slide5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03" name="TextBox 3"/>
          <p:cNvSpPr txBox="1"/>
          <p:nvPr>
            <p:ph type="sldNum" sz="quarter" idx="2"/>
          </p:nvPr>
        </p:nvSpPr>
        <p:spPr>
          <a:xfrm>
            <a:off x="9760731" y="7458470"/>
            <a:ext cx="258625" cy="24830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804" name="Title 1"/>
          <p:cNvSpPr txBox="1"/>
          <p:nvPr>
            <p:ph type="title"/>
          </p:nvPr>
        </p:nvSpPr>
        <p:spPr>
          <a:prstGeom prst="rect">
            <a:avLst/>
          </a:prstGeom>
        </p:spPr>
        <p:txBody>
          <a:bodyPr/>
          <a:lstStyle/>
          <a:p>
            <a:pPr/>
            <a:r>
              <a:t>Gradient Descent Algorithm</a:t>
            </a:r>
          </a:p>
        </p:txBody>
      </p:sp>
      <p:sp>
        <p:nvSpPr>
          <p:cNvPr id="1805" name="Content Placeholder 2"/>
          <p:cNvSpPr txBox="1"/>
          <p:nvPr>
            <p:ph type="body" idx="1"/>
          </p:nvPr>
        </p:nvSpPr>
        <p:spPr>
          <a:xfrm>
            <a:off x="276672" y="2090802"/>
            <a:ext cx="9584267" cy="5367668"/>
          </a:xfrm>
          <a:prstGeom prst="rect">
            <a:avLst/>
          </a:prstGeom>
        </p:spPr>
        <p:txBody>
          <a:bodyPr/>
          <a:lstStyle/>
          <a:p>
            <a:pPr/>
            <a:r>
              <a:t>For most tasks, the </a:t>
            </a:r>
            <a:r>
              <a:rPr>
                <a:solidFill>
                  <a:srgbClr val="FF0000"/>
                </a:solidFill>
              </a:rPr>
              <a:t>loss surface </a:t>
            </a:r>
            <a14:m>
              <m:oMath>
                <m:r>
                  <a:rPr xmlns:a="http://schemas.openxmlformats.org/drawingml/2006/main" sz="2400" i="1">
                    <a:solidFill>
                      <a:srgbClr val="000000"/>
                    </a:solidFill>
                    <a:latin typeface="Cambria Math" panose="02040503050406030204" pitchFamily="18" charset="0"/>
                  </a:rPr>
                  <m:t>ℒ</m:t>
                </m:r>
                <m:d>
                  <m:dPr>
                    <m:ctrlPr>
                      <a:rPr xmlns:a="http://schemas.openxmlformats.org/drawingml/2006/main" sz="2400" i="1">
                        <a:solidFill>
                          <a:srgbClr val="000000"/>
                        </a:solidFill>
                        <a:latin typeface="Cambria Math" panose="02040503050406030204" pitchFamily="18" charset="0"/>
                      </a:rPr>
                    </m:ctrlPr>
                  </m:dPr>
                  <m:e>
                    <m:r>
                      <a:rPr xmlns:a="http://schemas.openxmlformats.org/drawingml/2006/main" sz="2400" i="1">
                        <a:solidFill>
                          <a:srgbClr val="000000"/>
                        </a:solidFill>
                        <a:latin typeface="Cambria Math" panose="02040503050406030204" pitchFamily="18" charset="0"/>
                      </a:rPr>
                      <m:t>𝜃</m:t>
                    </m:r>
                  </m:e>
                </m:d>
              </m:oMath>
            </a14:m>
            <a:r>
              <a:t> is highly complex (and non-convex)</a:t>
            </a:r>
            <a:endParaRPr>
              <a:solidFill>
                <a:srgbClr val="FF0000"/>
              </a:solidFill>
            </a:endParaRPr>
          </a:p>
        </p:txBody>
      </p:sp>
      <p:sp>
        <p:nvSpPr>
          <p:cNvPr id="1806" name="Content Placeholder 10"/>
          <p:cNvSpPr txBox="1"/>
          <p:nvPr/>
        </p:nvSpPr>
        <p:spPr>
          <a:xfrm>
            <a:off x="322392" y="1509936"/>
            <a:ext cx="6101248" cy="350294"/>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defTabSz="914322">
              <a:spcBef>
                <a:spcPts val="300"/>
              </a:spcBef>
              <a:defRPr i="1" sz="1400">
                <a:latin typeface="Arial"/>
                <a:ea typeface="Arial"/>
                <a:cs typeface="Arial"/>
                <a:sym typeface="Arial"/>
              </a:defRPr>
            </a:lvl1pPr>
          </a:lstStyle>
          <a:p>
            <a:pPr/>
            <a:r>
              <a:t>Training Neural Networks</a:t>
            </a:r>
          </a:p>
        </p:txBody>
      </p:sp>
      <p:grpSp>
        <p:nvGrpSpPr>
          <p:cNvPr id="1811" name="群組 3"/>
          <p:cNvGrpSpPr/>
          <p:nvPr/>
        </p:nvGrpSpPr>
        <p:grpSpPr>
          <a:xfrm>
            <a:off x="5317232" y="2662064"/>
            <a:ext cx="4562403" cy="3762574"/>
            <a:chOff x="0" y="0"/>
            <a:chExt cx="4562402" cy="3762573"/>
          </a:xfrm>
        </p:grpSpPr>
        <p:pic>
          <p:nvPicPr>
            <p:cNvPr id="1807" name="圖片 4" descr="圖片 4"/>
            <p:cNvPicPr>
              <a:picLocks noChangeAspect="1"/>
            </p:cNvPicPr>
            <p:nvPr/>
          </p:nvPicPr>
          <p:blipFill>
            <a:blip r:embed="rId2">
              <a:extLst/>
            </a:blip>
            <a:stretch>
              <a:fillRect/>
            </a:stretch>
          </p:blipFill>
          <p:spPr>
            <a:xfrm>
              <a:off x="0" y="0"/>
              <a:ext cx="4562403" cy="3762574"/>
            </a:xfrm>
            <a:prstGeom prst="rect">
              <a:avLst/>
            </a:prstGeom>
            <a:ln w="12700" cap="flat">
              <a:noFill/>
              <a:miter lim="400000"/>
            </a:ln>
            <a:effectLst/>
          </p:spPr>
        </p:pic>
        <p:sp>
          <p:nvSpPr>
            <p:cNvPr id="1808" name="文字方塊 5"/>
            <p:cNvSpPr txBox="1"/>
            <p:nvPr/>
          </p:nvSpPr>
          <p:spPr>
            <a:xfrm>
              <a:off x="440634" y="288032"/>
              <a:ext cx="319329" cy="249632"/>
            </a:xfrm>
            <a:prstGeom prst="rect">
              <a:avLst/>
            </a:prstGeom>
            <a:noFill/>
            <a:ln w="12700" cap="flat">
              <a:noFill/>
              <a:miter lim="400000"/>
            </a:ln>
            <a:effectLst/>
          </p:spPr>
          <p:txBody>
            <a:bodyPr wrap="none" lIns="0" tIns="0" rIns="0" bIns="0">
              <a:spAutoFit/>
            </a:bodyPr>
            <a:lstStyle/>
            <a:p>
              <a:pPr defTabSz="914400" latinLnBrk="1">
                <a:defRPr sz="1800"/>
              </a:pPr>
              <a14:m>
                <m:oMathPara>
                  <m:oMathParaPr>
                    <m:jc m:val="centerGroup"/>
                  </m:oMathParaPr>
                  <m:oMath>
                    <m:r>
                      <a:rPr xmlns:a="http://schemas.openxmlformats.org/drawingml/2006/main" sz="2800" i="1">
                        <a:solidFill>
                          <a:srgbClr val="000000"/>
                        </a:solidFill>
                        <a:latin typeface="Cambria Math" panose="02040503050406030204" pitchFamily="18" charset="0"/>
                      </a:rPr>
                      <m:t>ℒ</m:t>
                    </m:r>
                  </m:oMath>
                </m:oMathPara>
              </a14:m>
              <a:endParaRPr sz="2800"/>
            </a:p>
          </p:txBody>
        </p:sp>
        <p:sp>
          <p:nvSpPr>
            <p:cNvPr id="1809" name="文字方塊 6"/>
            <p:cNvSpPr txBox="1"/>
            <p:nvPr/>
          </p:nvSpPr>
          <p:spPr>
            <a:xfrm>
              <a:off x="1025043" y="2992938"/>
              <a:ext cx="336969" cy="252477"/>
            </a:xfrm>
            <a:prstGeom prst="rect">
              <a:avLst/>
            </a:prstGeom>
            <a:noFill/>
            <a:ln w="12700" cap="flat">
              <a:noFill/>
              <a:miter lim="400000"/>
            </a:ln>
            <a:effectLst/>
          </p:spPr>
          <p:txBody>
            <a:bodyPr wrap="none" lIns="0" tIns="0" rIns="0" bIns="0">
              <a:spAutoFit/>
            </a:bodyPr>
            <a:lstStyle/>
            <a:p>
              <a:pPr defTabSz="914400" latinLnBrk="1">
                <a:defRPr sz="1800"/>
              </a:pPr>
              <a14:m>
                <m:oMathPara>
                  <m:oMathParaPr>
                    <m:jc m:val="centerGroup"/>
                  </m:oMathParaPr>
                  <m:oMath>
                    <m:sSub>
                      <m:e>
                        <m:r>
                          <a:rPr xmlns:a="http://schemas.openxmlformats.org/drawingml/2006/main" sz="2800" i="1">
                            <a:solidFill>
                              <a:srgbClr val="000000"/>
                            </a:solidFill>
                            <a:latin typeface="Cambria Math" panose="02040503050406030204" pitchFamily="18" charset="0"/>
                          </a:rPr>
                          <m:t>𝑤</m:t>
                        </m:r>
                      </m:e>
                      <m:sub>
                        <m:r>
                          <a:rPr xmlns:a="http://schemas.openxmlformats.org/drawingml/2006/main" sz="2800" i="1">
                            <a:solidFill>
                              <a:srgbClr val="000000"/>
                            </a:solidFill>
                            <a:latin typeface="Cambria Math" panose="02040503050406030204" pitchFamily="18" charset="0"/>
                          </a:rPr>
                          <m:t>1</m:t>
                        </m:r>
                      </m:sub>
                    </m:sSub>
                  </m:oMath>
                </m:oMathPara>
              </a14:m>
              <a:endParaRPr sz="2800"/>
            </a:p>
          </p:txBody>
        </p:sp>
        <p:sp>
          <p:nvSpPr>
            <p:cNvPr id="1810" name="文字方塊 7"/>
            <p:cNvSpPr txBox="1"/>
            <p:nvPr/>
          </p:nvSpPr>
          <p:spPr>
            <a:xfrm>
              <a:off x="3517629" y="2957493"/>
              <a:ext cx="357167" cy="252477"/>
            </a:xfrm>
            <a:prstGeom prst="rect">
              <a:avLst/>
            </a:prstGeom>
            <a:noFill/>
            <a:ln w="12700" cap="flat">
              <a:noFill/>
              <a:miter lim="400000"/>
            </a:ln>
            <a:effectLst/>
          </p:spPr>
          <p:txBody>
            <a:bodyPr wrap="none" lIns="0" tIns="0" rIns="0" bIns="0">
              <a:spAutoFit/>
            </a:bodyPr>
            <a:lstStyle/>
            <a:p>
              <a:pPr defTabSz="914400" latinLnBrk="1">
                <a:defRPr sz="1800"/>
              </a:pPr>
              <a14:m>
                <m:oMathPara>
                  <m:oMathParaPr>
                    <m:jc m:val="centerGroup"/>
                  </m:oMathParaPr>
                  <m:oMath>
                    <m:sSub>
                      <m:e>
                        <m:r>
                          <a:rPr xmlns:a="http://schemas.openxmlformats.org/drawingml/2006/main" sz="2800" i="1">
                            <a:solidFill>
                              <a:srgbClr val="000000"/>
                            </a:solidFill>
                            <a:latin typeface="Cambria Math" panose="02040503050406030204" pitchFamily="18" charset="0"/>
                          </a:rPr>
                          <m:t>𝑤</m:t>
                        </m:r>
                      </m:e>
                      <m:sub>
                        <m:r>
                          <a:rPr xmlns:a="http://schemas.openxmlformats.org/drawingml/2006/main" sz="2800" i="1">
                            <a:solidFill>
                              <a:srgbClr val="000000"/>
                            </a:solidFill>
                            <a:latin typeface="Cambria Math" panose="02040503050406030204" pitchFamily="18" charset="0"/>
                          </a:rPr>
                          <m:t>2</m:t>
                        </m:r>
                      </m:sub>
                    </m:sSub>
                  </m:oMath>
                </m:oMathPara>
              </a14:m>
              <a:endParaRPr sz="2800"/>
            </a:p>
          </p:txBody>
        </p:sp>
      </p:grpSp>
      <p:sp>
        <p:nvSpPr>
          <p:cNvPr id="1812" name="TextBox 9"/>
          <p:cNvSpPr txBox="1"/>
          <p:nvPr/>
        </p:nvSpPr>
        <p:spPr>
          <a:xfrm>
            <a:off x="1618535" y="7526179"/>
            <a:ext cx="6821329" cy="22851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sz="1000"/>
            </a:lvl1pPr>
          </a:lstStyle>
          <a:p>
            <a:pPr/>
            <a:r>
              <a:t>Slide credit: Hung-yi Lee – Deep Learning Tutorial</a:t>
            </a:r>
          </a:p>
        </p:txBody>
      </p:sp>
      <p:sp>
        <p:nvSpPr>
          <p:cNvPr id="1813" name="Content Placeholder 2"/>
          <p:cNvSpPr txBox="1"/>
          <p:nvPr/>
        </p:nvSpPr>
        <p:spPr>
          <a:xfrm>
            <a:off x="322393" y="2474169"/>
            <a:ext cx="4661087" cy="4364359"/>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marL="288925" indent="-288925" defTabSz="914322">
              <a:spcBef>
                <a:spcPts val="400"/>
              </a:spcBef>
              <a:buClr>
                <a:srgbClr val="1F497D"/>
              </a:buClr>
              <a:buSzPct val="90000"/>
              <a:buFont typeface="Times Roman"/>
              <a:buChar char="•"/>
              <a:defRPr>
                <a:latin typeface="Arial"/>
                <a:ea typeface="Arial"/>
                <a:cs typeface="Arial"/>
                <a:sym typeface="Arial"/>
              </a:defRPr>
            </a:pPr>
            <a:r>
              <a:t>Random initialization in NNs results in different initial parameters </a:t>
            </a:r>
            <a14:m>
              <m:oMath>
                <m:sSup>
                  <m:e>
                    <m:r>
                      <a:rPr xmlns:a="http://schemas.openxmlformats.org/drawingml/2006/main" sz="2400" i="1">
                        <a:solidFill>
                          <a:srgbClr val="000000"/>
                        </a:solidFill>
                        <a:latin typeface="Cambria Math" panose="02040503050406030204" pitchFamily="18" charset="0"/>
                      </a:rPr>
                      <m:t>𝜃</m:t>
                    </m:r>
                  </m:e>
                  <m:sup>
                    <m:r>
                      <a:rPr xmlns:a="http://schemas.openxmlformats.org/drawingml/2006/main" sz="2400" i="1">
                        <a:solidFill>
                          <a:srgbClr val="000000"/>
                        </a:solidFill>
                        <a:latin typeface="Cambria Math" panose="02040503050406030204" pitchFamily="18" charset="0"/>
                      </a:rPr>
                      <m:t>0</m:t>
                    </m:r>
                  </m:sup>
                </m:sSup>
              </m:oMath>
            </a14:m>
            <a:r>
              <a:t> every time the NN is trained</a:t>
            </a:r>
          </a:p>
          <a:p>
            <a:pPr lvl="1" marL="631825" indent="-227013" defTabSz="914322">
              <a:spcBef>
                <a:spcPts val="400"/>
              </a:spcBef>
              <a:buClr>
                <a:srgbClr val="1F497D"/>
              </a:buClr>
              <a:buSzPct val="90000"/>
              <a:buChar char="▪"/>
              <a:defRPr sz="1800">
                <a:latin typeface="Arial"/>
                <a:ea typeface="Arial"/>
                <a:cs typeface="Arial"/>
                <a:sym typeface="Arial"/>
              </a:defRPr>
            </a:pPr>
            <a:r>
              <a:t>Gradient descent may reach different minima at every run</a:t>
            </a:r>
          </a:p>
          <a:p>
            <a:pPr lvl="1" marL="631825" indent="-227013" defTabSz="914322">
              <a:spcBef>
                <a:spcPts val="400"/>
              </a:spcBef>
              <a:buClr>
                <a:srgbClr val="1F497D"/>
              </a:buClr>
              <a:buSzPct val="90000"/>
              <a:buChar char="▪"/>
              <a:defRPr sz="1800">
                <a:latin typeface="Arial"/>
                <a:ea typeface="Arial"/>
                <a:cs typeface="Arial"/>
                <a:sym typeface="Arial"/>
              </a:defRPr>
            </a:pPr>
            <a:r>
              <a:t>Therefore, NN will produce different predicted outputs </a:t>
            </a:r>
          </a:p>
          <a:p>
            <a:pPr marL="288925" indent="-288925" defTabSz="914322">
              <a:spcBef>
                <a:spcPts val="400"/>
              </a:spcBef>
              <a:buClr>
                <a:srgbClr val="1F497D"/>
              </a:buClr>
              <a:buSzPct val="90000"/>
              <a:buFont typeface="Times Roman"/>
              <a:buChar char="•"/>
              <a:defRPr>
                <a:latin typeface="Arial"/>
                <a:ea typeface="Arial"/>
                <a:cs typeface="Arial"/>
                <a:sym typeface="Arial"/>
              </a:defRPr>
            </a:pPr>
            <a:r>
              <a:t>In addition, currently we don’t have algorithms that guarantee reaching a </a:t>
            </a:r>
            <a:r>
              <a:rPr>
                <a:solidFill>
                  <a:srgbClr val="FF0000"/>
                </a:solidFill>
              </a:rPr>
              <a:t>global minimum </a:t>
            </a:r>
            <a:r>
              <a:t>for an arbitrary loss function</a:t>
            </a:r>
          </a:p>
        </p:txBody>
      </p:sp>
    </p:spTree>
  </p:cSld>
  <p:clrMapOvr>
    <a:masterClrMapping/>
  </p:clrMapOvr>
  <p:transition xmlns:p14="http://schemas.microsoft.com/office/powerpoint/2010/main" spd="med" advClick="1"/>
</p:sld>
</file>

<file path=ppt/slides/slide5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15" name="TextBox 3"/>
          <p:cNvSpPr txBox="1"/>
          <p:nvPr>
            <p:ph type="sldNum" sz="quarter" idx="2"/>
          </p:nvPr>
        </p:nvSpPr>
        <p:spPr>
          <a:xfrm>
            <a:off x="9760731" y="7458470"/>
            <a:ext cx="258625" cy="24830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816" name="Title 1"/>
          <p:cNvSpPr txBox="1"/>
          <p:nvPr>
            <p:ph type="title"/>
          </p:nvPr>
        </p:nvSpPr>
        <p:spPr>
          <a:prstGeom prst="rect">
            <a:avLst/>
          </a:prstGeom>
        </p:spPr>
        <p:txBody>
          <a:bodyPr/>
          <a:lstStyle/>
          <a:p>
            <a:pPr/>
            <a:r>
              <a:t>Backpropagation</a:t>
            </a:r>
          </a:p>
        </p:txBody>
      </p:sp>
      <p:sp>
        <p:nvSpPr>
          <p:cNvPr id="1817" name="Content Placeholder 2"/>
          <p:cNvSpPr txBox="1"/>
          <p:nvPr>
            <p:ph type="body" idx="1"/>
          </p:nvPr>
        </p:nvSpPr>
        <p:spPr>
          <a:xfrm>
            <a:off x="276672" y="2090802"/>
            <a:ext cx="9584267" cy="5367668"/>
          </a:xfrm>
          <a:prstGeom prst="rect">
            <a:avLst/>
          </a:prstGeom>
        </p:spPr>
        <p:txBody>
          <a:bodyPr/>
          <a:lstStyle/>
          <a:p>
            <a:pPr marL="271589" indent="-271589" defTabSz="859463">
              <a:defRPr sz="1879"/>
            </a:pPr>
            <a:r>
              <a:t>Modern NNs employ the </a:t>
            </a:r>
            <a:r>
              <a:rPr b="1" i="1">
                <a:solidFill>
                  <a:srgbClr val="0070C0"/>
                </a:solidFill>
              </a:rPr>
              <a:t>backpropagation</a:t>
            </a:r>
            <a:r>
              <a:t> method for calculating the gradients of the loss function </a:t>
            </a:r>
            <a14:m>
              <m:oMath>
                <m:r>
                  <a:rPr xmlns:a="http://schemas.openxmlformats.org/drawingml/2006/main" sz="2250" i="1">
                    <a:solidFill>
                      <a:srgbClr val="000000"/>
                    </a:solidFill>
                    <a:latin typeface="Cambria Math" panose="02040503050406030204" pitchFamily="18" charset="0"/>
                  </a:rPr>
                  <m:t>𝛻</m:t>
                </m:r>
                <m:r>
                  <a:rPr xmlns:a="http://schemas.openxmlformats.org/drawingml/2006/main" sz="2250" i="1">
                    <a:solidFill>
                      <a:srgbClr val="000000"/>
                    </a:solidFill>
                    <a:latin typeface="Cambria Math" panose="02040503050406030204" pitchFamily="18" charset="0"/>
                  </a:rPr>
                  <m:t>ℒ</m:t>
                </m:r>
                <m:d>
                  <m:dPr>
                    <m:ctrlPr>
                      <a:rPr xmlns:a="http://schemas.openxmlformats.org/drawingml/2006/main" sz="2250" i="1">
                        <a:solidFill>
                          <a:srgbClr val="000000"/>
                        </a:solidFill>
                        <a:latin typeface="Cambria Math" panose="02040503050406030204" pitchFamily="18" charset="0"/>
                      </a:rPr>
                    </m:ctrlPr>
                  </m:dPr>
                  <m:e>
                    <m:r>
                      <a:rPr xmlns:a="http://schemas.openxmlformats.org/drawingml/2006/main" sz="2250" i="1">
                        <a:solidFill>
                          <a:srgbClr val="000000"/>
                        </a:solidFill>
                        <a:latin typeface="Cambria Math" panose="02040503050406030204" pitchFamily="18" charset="0"/>
                      </a:rPr>
                      <m:t>𝜃</m:t>
                    </m:r>
                  </m:e>
                </m:d>
                <m:r>
                  <a:rPr xmlns:a="http://schemas.openxmlformats.org/drawingml/2006/main" sz="2250" i="1">
                    <a:solidFill>
                      <a:srgbClr val="000000"/>
                    </a:solidFill>
                    <a:latin typeface="Cambria Math" panose="02040503050406030204" pitchFamily="18" charset="0"/>
                  </a:rPr>
                  <m:t>=</m:t>
                </m:r>
                <m:f>
                  <m:fPr>
                    <m:ctrlPr>
                      <a:rPr xmlns:a="http://schemas.openxmlformats.org/drawingml/2006/main" sz="2250" i="1">
                        <a:solidFill>
                          <a:srgbClr val="000000"/>
                        </a:solidFill>
                        <a:latin typeface="Cambria Math" panose="02040503050406030204" pitchFamily="18" charset="0"/>
                      </a:rPr>
                    </m:ctrlPr>
                    <m:type m:val="lin"/>
                  </m:fPr>
                  <m:num>
                    <m:r>
                      <a:rPr xmlns:a="http://schemas.openxmlformats.org/drawingml/2006/main" sz="2250" i="1">
                        <a:solidFill>
                          <a:srgbClr val="000000"/>
                        </a:solidFill>
                        <a:latin typeface="Cambria Math" panose="02040503050406030204" pitchFamily="18" charset="0"/>
                      </a:rPr>
                      <m:t>𝜕</m:t>
                    </m:r>
                    <m:r>
                      <a:rPr xmlns:a="http://schemas.openxmlformats.org/drawingml/2006/main" sz="2250" i="1">
                        <a:solidFill>
                          <a:srgbClr val="000000"/>
                        </a:solidFill>
                        <a:latin typeface="Cambria Math" panose="02040503050406030204" pitchFamily="18" charset="0"/>
                      </a:rPr>
                      <m:t>ℒ</m:t>
                    </m:r>
                  </m:num>
                  <m:den>
                    <m:r>
                      <a:rPr xmlns:a="http://schemas.openxmlformats.org/drawingml/2006/main" sz="2250" i="1">
                        <a:solidFill>
                          <a:srgbClr val="000000"/>
                        </a:solidFill>
                        <a:latin typeface="Cambria Math" panose="02040503050406030204" pitchFamily="18" charset="0"/>
                      </a:rPr>
                      <m:t>𝜕</m:t>
                    </m:r>
                    <m:sSub>
                      <m:e>
                        <m:r>
                          <a:rPr xmlns:a="http://schemas.openxmlformats.org/drawingml/2006/main" sz="2250" i="1">
                            <a:solidFill>
                              <a:srgbClr val="000000"/>
                            </a:solidFill>
                            <a:latin typeface="Cambria Math" panose="02040503050406030204" pitchFamily="18" charset="0"/>
                          </a:rPr>
                          <m:t>𝜃</m:t>
                        </m:r>
                      </m:e>
                      <m:sub>
                        <m:r>
                          <a:rPr xmlns:a="http://schemas.openxmlformats.org/drawingml/2006/main" sz="2250" i="1">
                            <a:solidFill>
                              <a:srgbClr val="000000"/>
                            </a:solidFill>
                            <a:latin typeface="Cambria Math" panose="02040503050406030204" pitchFamily="18" charset="0"/>
                          </a:rPr>
                          <m:t>𝑖</m:t>
                        </m:r>
                      </m:sub>
                    </m:sSub>
                  </m:den>
                </m:f>
              </m:oMath>
            </a14:m>
          </a:p>
          <a:p>
            <a:pPr lvl="1" marL="593915" indent="-213392" defTabSz="859463">
              <a:buFontTx/>
              <a:defRPr sz="1692"/>
            </a:pPr>
            <a:r>
              <a:t>Backpropagation is short for “backward propagation”</a:t>
            </a:r>
          </a:p>
          <a:p>
            <a:pPr marL="271589" indent="-271589" defTabSz="859463">
              <a:defRPr sz="1879"/>
            </a:pPr>
            <a:r>
              <a:t>For training NNs, </a:t>
            </a:r>
            <a:r>
              <a:rPr>
                <a:solidFill>
                  <a:srgbClr val="FF0000"/>
                </a:solidFill>
              </a:rPr>
              <a:t>forward propagation </a:t>
            </a:r>
            <a:r>
              <a:t>(forward pass) refers to passing the inputs </a:t>
            </a:r>
            <a14:m>
              <m:oMath>
                <m:r>
                  <a:rPr xmlns:a="http://schemas.openxmlformats.org/drawingml/2006/main" sz="2250" i="1">
                    <a:solidFill>
                      <a:srgbClr val="000000"/>
                    </a:solidFill>
                    <a:latin typeface="Cambria Math" panose="02040503050406030204" pitchFamily="18" charset="0"/>
                  </a:rPr>
                  <m:t>𝑥</m:t>
                </m:r>
              </m:oMath>
            </a14:m>
            <a:r>
              <a:t> through the hidden layers to obtain the model outputs (predictions)</a:t>
            </a:r>
            <a:r>
              <a:rPr i="1"/>
              <a:t> </a:t>
            </a:r>
            <a14:m>
              <m:oMath>
                <m:r>
                  <a:rPr xmlns:a="http://schemas.openxmlformats.org/drawingml/2006/main" sz="2250" i="1">
                    <a:solidFill>
                      <a:srgbClr val="000000"/>
                    </a:solidFill>
                    <a:latin typeface="Cambria Math" panose="02040503050406030204" pitchFamily="18" charset="0"/>
                  </a:rPr>
                  <m:t>𝑦</m:t>
                </m:r>
              </m:oMath>
            </a14:m>
          </a:p>
          <a:p>
            <a:pPr lvl="1" marL="593915" indent="-213392" defTabSz="859463">
              <a:buFontTx/>
              <a:defRPr sz="1692"/>
            </a:pPr>
            <a:r>
              <a:t>The loss </a:t>
            </a:r>
            <a14:m>
              <m:oMath>
                <m:r>
                  <a:rPr xmlns:a="http://schemas.openxmlformats.org/drawingml/2006/main" sz="2000" i="1">
                    <a:solidFill>
                      <a:srgbClr val="000000"/>
                    </a:solidFill>
                    <a:latin typeface="Cambria Math" panose="02040503050406030204" pitchFamily="18" charset="0"/>
                  </a:rPr>
                  <m:t>ℒ</m:t>
                </m:r>
                <m:d>
                  <m:dPr>
                    <m:ctrlPr>
                      <a:rPr xmlns:a="http://schemas.openxmlformats.org/drawingml/2006/main" sz="2000" i="1">
                        <a:solidFill>
                          <a:srgbClr val="000000"/>
                        </a:solidFill>
                        <a:latin typeface="Cambria Math" panose="02040503050406030204" pitchFamily="18" charset="0"/>
                      </a:rPr>
                    </m:ctrlPr>
                  </m:dPr>
                  <m:e>
                    <m:r>
                      <a:rPr xmlns:a="http://schemas.openxmlformats.org/drawingml/2006/main" sz="2000" i="1">
                        <a:solidFill>
                          <a:srgbClr val="000000"/>
                        </a:solidFill>
                        <a:latin typeface="Cambria Math" panose="02040503050406030204" pitchFamily="18" charset="0"/>
                      </a:rPr>
                      <m:t>𝑦</m:t>
                    </m:r>
                    <m:r>
                      <a:rPr xmlns:a="http://schemas.openxmlformats.org/drawingml/2006/main" sz="2000" i="1">
                        <a:solidFill>
                          <a:srgbClr val="000000"/>
                        </a:solidFill>
                        <a:latin typeface="Cambria Math" panose="02040503050406030204" pitchFamily="18" charset="0"/>
                      </a:rPr>
                      <m:t>,</m:t>
                    </m:r>
                    <m:limUpp>
                      <m:e>
                        <m:r>
                          <a:rPr xmlns:a="http://schemas.openxmlformats.org/drawingml/2006/main" sz="2000" i="1">
                            <a:solidFill>
                              <a:srgbClr val="000000"/>
                            </a:solidFill>
                            <a:latin typeface="Cambria Math" panose="02040503050406030204" pitchFamily="18" charset="0"/>
                          </a:rPr>
                          <m:t>𝑦</m:t>
                        </m:r>
                      </m:e>
                      <m:lim>
                        <m:r>
                          <m:rPr>
                            <m:sty m:val="p"/>
                          </m:rPr>
                          <a:rPr xmlns:a="http://schemas.openxmlformats.org/drawingml/2006/main" sz="2000" i="1">
                            <a:solidFill>
                              <a:srgbClr val="000000"/>
                            </a:solidFill>
                            <a:latin typeface="Cambria Math" panose="02040503050406030204" pitchFamily="18" charset="0"/>
                          </a:rPr>
                          <m:t>^</m:t>
                        </m:r>
                      </m:lim>
                    </m:limUpp>
                  </m:e>
                </m:d>
              </m:oMath>
            </a14:m>
            <a:r>
              <a:t> function is then calculated </a:t>
            </a:r>
          </a:p>
          <a:p>
            <a:pPr lvl="1" marL="593915" indent="-213392" defTabSz="859463">
              <a:buFontTx/>
              <a:defRPr sz="1692">
                <a:solidFill>
                  <a:srgbClr val="FF0000"/>
                </a:solidFill>
              </a:defRPr>
            </a:pPr>
            <a:r>
              <a:t>Backpropagation</a:t>
            </a:r>
            <a:r>
              <a:rPr>
                <a:solidFill>
                  <a:srgbClr val="000000"/>
                </a:solidFill>
              </a:rPr>
              <a:t> traverses the network in reverse order, from the outputs </a:t>
            </a:r>
            <a14:m>
              <m:oMath>
                <m:r>
                  <a:rPr xmlns:a="http://schemas.openxmlformats.org/drawingml/2006/main" sz="2000" i="1">
                    <a:solidFill>
                      <a:srgbClr val="000000"/>
                    </a:solidFill>
                    <a:latin typeface="Cambria Math" panose="02040503050406030204" pitchFamily="18" charset="0"/>
                  </a:rPr>
                  <m:t>𝑦</m:t>
                </m:r>
              </m:oMath>
            </a14:m>
            <a:r>
              <a:rPr>
                <a:solidFill>
                  <a:srgbClr val="000000"/>
                </a:solidFill>
              </a:rPr>
              <a:t> </a:t>
            </a:r>
            <a:r>
              <a:rPr>
                <a:solidFill>
                  <a:srgbClr val="000000"/>
                </a:solidFill>
              </a:rPr>
              <a:t>backward toward the inputs </a:t>
            </a:r>
            <a14:m>
              <m:oMath>
                <m:r>
                  <a:rPr xmlns:a="http://schemas.openxmlformats.org/drawingml/2006/main" sz="2000" i="1">
                    <a:solidFill>
                      <a:srgbClr val="000000"/>
                    </a:solidFill>
                    <a:latin typeface="Cambria Math" panose="02040503050406030204" pitchFamily="18" charset="0"/>
                  </a:rPr>
                  <m:t>𝑥</m:t>
                </m:r>
              </m:oMath>
            </a14:m>
            <a:r>
              <a:rPr>
                <a:solidFill>
                  <a:srgbClr val="000000"/>
                </a:solidFill>
              </a:rPr>
              <a:t> to calculate the gradients of the loss</a:t>
            </a:r>
            <a14:m>
              <m:oMath>
                <m:r>
                  <a:rPr xmlns:a="http://schemas.openxmlformats.org/drawingml/2006/main" sz="2000" i="1">
                    <a:solidFill>
                      <a:srgbClr val="000000"/>
                    </a:solidFill>
                    <a:latin typeface="Cambria Math" panose="02040503050406030204" pitchFamily="18" charset="0"/>
                  </a:rPr>
                  <m:t/>
                </m:r>
                <m:r>
                  <a:rPr xmlns:a="http://schemas.openxmlformats.org/drawingml/2006/main" sz="2000" i="1">
                    <a:solidFill>
                      <a:srgbClr val="000000"/>
                    </a:solidFill>
                    <a:latin typeface="Cambria Math" panose="02040503050406030204" pitchFamily="18" charset="0"/>
                  </a:rPr>
                  <m:t>𝛻</m:t>
                </m:r>
                <m:r>
                  <a:rPr xmlns:a="http://schemas.openxmlformats.org/drawingml/2006/main" sz="2000" i="1">
                    <a:solidFill>
                      <a:srgbClr val="000000"/>
                    </a:solidFill>
                    <a:latin typeface="Cambria Math" panose="02040503050406030204" pitchFamily="18" charset="0"/>
                  </a:rPr>
                  <m:t>ℒ</m:t>
                </m:r>
                <m:d>
                  <m:dPr>
                    <m:ctrlPr>
                      <a:rPr xmlns:a="http://schemas.openxmlformats.org/drawingml/2006/main" sz="2000" i="1">
                        <a:solidFill>
                          <a:srgbClr val="000000"/>
                        </a:solidFill>
                        <a:latin typeface="Cambria Math" panose="02040503050406030204" pitchFamily="18" charset="0"/>
                      </a:rPr>
                    </m:ctrlPr>
                  </m:dPr>
                  <m:e>
                    <m:r>
                      <a:rPr xmlns:a="http://schemas.openxmlformats.org/drawingml/2006/main" sz="2000" i="1">
                        <a:solidFill>
                          <a:srgbClr val="000000"/>
                        </a:solidFill>
                        <a:latin typeface="Cambria Math" panose="02040503050406030204" pitchFamily="18" charset="0"/>
                      </a:rPr>
                      <m:t>𝜃</m:t>
                    </m:r>
                  </m:e>
                </m:d>
              </m:oMath>
            </a14:m>
          </a:p>
          <a:p>
            <a:pPr lvl="1" marL="593915" indent="-213392" defTabSz="859463">
              <a:buFontTx/>
              <a:defRPr sz="1692"/>
            </a:pPr>
            <a:r>
              <a:t>The chain rule is used for calculating the partial derivatives of the loss function with respect to the parameters</a:t>
            </a:r>
            <a14:m>
              <m:oMath>
                <m:r>
                  <a:rPr xmlns:a="http://schemas.openxmlformats.org/drawingml/2006/main" sz="2000" i="1">
                    <a:solidFill>
                      <a:srgbClr val="000000"/>
                    </a:solidFill>
                    <a:latin typeface="Cambria Math" panose="02040503050406030204" pitchFamily="18" charset="0"/>
                  </a:rPr>
                  <m:t/>
                </m:r>
                <m:r>
                  <a:rPr xmlns:a="http://schemas.openxmlformats.org/drawingml/2006/main" sz="2000" i="1">
                    <a:solidFill>
                      <a:srgbClr val="000000"/>
                    </a:solidFill>
                    <a:latin typeface="Cambria Math" panose="02040503050406030204" pitchFamily="18" charset="0"/>
                  </a:rPr>
                  <m:t>𝜃</m:t>
                </m:r>
              </m:oMath>
            </a14:m>
            <a:r>
              <a:t> in the different layers in the network</a:t>
            </a:r>
          </a:p>
          <a:p>
            <a:pPr marL="271589" indent="-271589" defTabSz="859463">
              <a:defRPr sz="1879"/>
            </a:pPr>
            <a:r>
              <a:t>Each update of the model parameters </a:t>
            </a:r>
            <a14:m>
              <m:oMath>
                <m:r>
                  <a:rPr xmlns:a="http://schemas.openxmlformats.org/drawingml/2006/main" sz="2250" i="1">
                    <a:solidFill>
                      <a:srgbClr val="000000"/>
                    </a:solidFill>
                    <a:latin typeface="Cambria Math" panose="02040503050406030204" pitchFamily="18" charset="0"/>
                  </a:rPr>
                  <m:t>𝜃</m:t>
                </m:r>
              </m:oMath>
            </a14:m>
            <a:r>
              <a:t> during training takes one forward and one backward pass (e.g., of a batch of inputs)</a:t>
            </a:r>
          </a:p>
          <a:p>
            <a:pPr marL="271589" indent="-271589" defTabSz="859463">
              <a:defRPr sz="1879"/>
            </a:pPr>
            <a:r>
              <a:t>Automatic calculation of the gradients (</a:t>
            </a:r>
            <a:r>
              <a:rPr>
                <a:solidFill>
                  <a:srgbClr val="FF0000"/>
                </a:solidFill>
              </a:rPr>
              <a:t>automatic differentiation</a:t>
            </a:r>
            <a:r>
              <a:t>) is available in all current deep learning libraries</a:t>
            </a:r>
          </a:p>
          <a:p>
            <a:pPr lvl="1" marL="593915" indent="-213392" defTabSz="859463">
              <a:buFontTx/>
              <a:defRPr sz="1692"/>
            </a:pPr>
            <a:r>
              <a:t>It significantly simplifies the implementation of deep learning algorithms, since it obviates deriving the partial derivatives of the loss function by hand</a:t>
            </a:r>
          </a:p>
        </p:txBody>
      </p:sp>
      <p:sp>
        <p:nvSpPr>
          <p:cNvPr id="1818" name="Content Placeholder 3"/>
          <p:cNvSpPr txBox="1"/>
          <p:nvPr/>
        </p:nvSpPr>
        <p:spPr>
          <a:xfrm>
            <a:off x="322392" y="1509936"/>
            <a:ext cx="6101248" cy="350294"/>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defTabSz="914322">
              <a:spcBef>
                <a:spcPts val="300"/>
              </a:spcBef>
              <a:defRPr i="1" sz="1400">
                <a:latin typeface="Arial"/>
                <a:ea typeface="Arial"/>
                <a:cs typeface="Arial"/>
                <a:sym typeface="Arial"/>
              </a:defRPr>
            </a:lvl1pPr>
          </a:lstStyle>
          <a:p>
            <a:pPr/>
            <a:r>
              <a:t>Training Neural Networks</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2" name="TextBox 3"/>
          <p:cNvSpPr txBox="1"/>
          <p:nvPr>
            <p:ph type="sldNum" sz="quarter" idx="2"/>
          </p:nvPr>
        </p:nvSpPr>
        <p:spPr>
          <a:xfrm>
            <a:off x="9837973" y="7458470"/>
            <a:ext cx="181383" cy="24830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23" name="Title 1"/>
          <p:cNvSpPr txBox="1"/>
          <p:nvPr>
            <p:ph type="title"/>
          </p:nvPr>
        </p:nvSpPr>
        <p:spPr>
          <a:prstGeom prst="rect">
            <a:avLst/>
          </a:prstGeom>
        </p:spPr>
        <p:txBody>
          <a:bodyPr/>
          <a:lstStyle/>
          <a:p>
            <a:pPr/>
            <a:r>
              <a:t>Unsupervised Learning </a:t>
            </a:r>
          </a:p>
        </p:txBody>
      </p:sp>
      <p:sp>
        <p:nvSpPr>
          <p:cNvPr id="124" name="Content Placeholder 2"/>
          <p:cNvSpPr txBox="1"/>
          <p:nvPr>
            <p:ph type="body" idx="1"/>
          </p:nvPr>
        </p:nvSpPr>
        <p:spPr>
          <a:xfrm>
            <a:off x="276672" y="2090802"/>
            <a:ext cx="9584267" cy="5367668"/>
          </a:xfrm>
          <a:prstGeom prst="rect">
            <a:avLst/>
          </a:prstGeom>
        </p:spPr>
        <p:txBody>
          <a:bodyPr/>
          <a:lstStyle/>
          <a:p>
            <a:pPr>
              <a:defRPr b="1" i="1">
                <a:solidFill>
                  <a:srgbClr val="0070C0"/>
                </a:solidFill>
              </a:defRPr>
            </a:pPr>
            <a:r>
              <a:t>Unsupervised learning </a:t>
            </a:r>
            <a:r>
              <a:rPr b="0" i="0">
                <a:solidFill>
                  <a:srgbClr val="000000"/>
                </a:solidFill>
              </a:rPr>
              <a:t>categories and techniques</a:t>
            </a:r>
            <a:endParaRPr b="0" i="0">
              <a:solidFill>
                <a:srgbClr val="000000"/>
              </a:solidFill>
            </a:endParaRPr>
          </a:p>
          <a:p>
            <a:pPr lvl="1" marL="631825" indent="-227013">
              <a:buFontTx/>
              <a:defRPr b="1" sz="1800"/>
            </a:pPr>
            <a:r>
              <a:t>Clustering</a:t>
            </a:r>
          </a:p>
          <a:p>
            <a:pPr lvl="2" marL="973137" indent="-231775">
              <a:spcBef>
                <a:spcPts val="300"/>
              </a:spcBef>
              <a:buFont typeface="Courier New"/>
              <a:defRPr i="1" sz="1600"/>
            </a:pPr>
            <a:r>
              <a:t>k</a:t>
            </a:r>
            <a:r>
              <a:rPr i="0"/>
              <a:t>-means clustering</a:t>
            </a:r>
          </a:p>
          <a:p>
            <a:pPr lvl="2" marL="973137" indent="-231775">
              <a:spcBef>
                <a:spcPts val="300"/>
              </a:spcBef>
              <a:buFont typeface="Courier New"/>
              <a:defRPr sz="1600"/>
            </a:pPr>
            <a:r>
              <a:t>Mean-shift clustering</a:t>
            </a:r>
          </a:p>
          <a:p>
            <a:pPr lvl="2" marL="973137" indent="-231775">
              <a:spcBef>
                <a:spcPts val="300"/>
              </a:spcBef>
              <a:buFont typeface="Courier New"/>
              <a:defRPr sz="1600"/>
            </a:pPr>
            <a:r>
              <a:t>Spectral clustering 	</a:t>
            </a:r>
          </a:p>
          <a:p>
            <a:pPr lvl="1" marL="631825" indent="-227013">
              <a:buFontTx/>
              <a:defRPr b="1" sz="1800"/>
            </a:pPr>
            <a:r>
              <a:t>Density estimation </a:t>
            </a:r>
            <a:r>
              <a:rPr b="0"/>
              <a:t>	</a:t>
            </a:r>
          </a:p>
          <a:p>
            <a:pPr lvl="2" marL="973137" indent="-231775">
              <a:spcBef>
                <a:spcPts val="300"/>
              </a:spcBef>
              <a:buFont typeface="Courier New"/>
              <a:defRPr sz="1600"/>
            </a:pPr>
            <a:r>
              <a:t>Gaussian mixture model (GMM) 	</a:t>
            </a:r>
          </a:p>
          <a:p>
            <a:pPr lvl="2" marL="973137" indent="-231775">
              <a:spcBef>
                <a:spcPts val="300"/>
              </a:spcBef>
              <a:buFont typeface="Courier New"/>
              <a:defRPr sz="1600"/>
            </a:pPr>
            <a:r>
              <a:t>Graphical models </a:t>
            </a:r>
          </a:p>
          <a:p>
            <a:pPr lvl="1" marL="631825" indent="-227013">
              <a:buFontTx/>
              <a:defRPr b="1" sz="1800"/>
            </a:pPr>
            <a:r>
              <a:t>Dimensionality reduction </a:t>
            </a:r>
            <a:r>
              <a:rPr b="0"/>
              <a:t>	</a:t>
            </a:r>
          </a:p>
          <a:p>
            <a:pPr lvl="2" marL="973137" indent="-231775">
              <a:spcBef>
                <a:spcPts val="300"/>
              </a:spcBef>
              <a:buFont typeface="Courier New"/>
              <a:defRPr sz="1600"/>
            </a:pPr>
            <a:r>
              <a:t>Principal component analysis (PCA) 	</a:t>
            </a:r>
          </a:p>
          <a:p>
            <a:pPr lvl="2" marL="973137" indent="-231775">
              <a:spcBef>
                <a:spcPts val="300"/>
              </a:spcBef>
              <a:buFont typeface="Courier New"/>
              <a:defRPr sz="1600"/>
            </a:pPr>
            <a:r>
              <a:t>Factor analysis 	</a:t>
            </a:r>
          </a:p>
        </p:txBody>
      </p:sp>
      <p:sp>
        <p:nvSpPr>
          <p:cNvPr id="125" name="Content Placeholder 4"/>
          <p:cNvSpPr txBox="1"/>
          <p:nvPr/>
        </p:nvSpPr>
        <p:spPr>
          <a:xfrm>
            <a:off x="322392" y="1509936"/>
            <a:ext cx="6101248" cy="350294"/>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defTabSz="914322">
              <a:spcBef>
                <a:spcPts val="300"/>
              </a:spcBef>
              <a:defRPr i="1" sz="1400">
                <a:latin typeface="Arial"/>
                <a:ea typeface="Arial"/>
                <a:cs typeface="Arial"/>
                <a:sym typeface="Arial"/>
              </a:defRPr>
            </a:lvl1pPr>
          </a:lstStyle>
          <a:p>
            <a:pPr/>
            <a:r>
              <a:t>Machine Learning Basics</a:t>
            </a:r>
          </a:p>
        </p:txBody>
      </p:sp>
      <p:sp>
        <p:nvSpPr>
          <p:cNvPr id="126" name="TextBox 3"/>
          <p:cNvSpPr txBox="1"/>
          <p:nvPr/>
        </p:nvSpPr>
        <p:spPr>
          <a:xfrm>
            <a:off x="1762552" y="7526179"/>
            <a:ext cx="6821328" cy="22851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sz="1000"/>
            </a:lvl1pPr>
          </a:lstStyle>
          <a:p>
            <a:pPr/>
            <a:r>
              <a:t>Slide credit: Y-Fan Chang – An Overview of Machine Learning</a:t>
            </a:r>
          </a:p>
        </p:txBody>
      </p:sp>
    </p:spTree>
  </p:cSld>
  <p:clrMapOvr>
    <a:masterClrMapping/>
  </p:clrMapOvr>
  <p:transition xmlns:p14="http://schemas.microsoft.com/office/powerpoint/2010/main" spd="med" advClick="1"/>
</p:sld>
</file>

<file path=ppt/slides/slide6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20" name="TextBox 3"/>
          <p:cNvSpPr txBox="1"/>
          <p:nvPr>
            <p:ph type="sldNum" sz="quarter" idx="2"/>
          </p:nvPr>
        </p:nvSpPr>
        <p:spPr>
          <a:xfrm>
            <a:off x="9760731" y="7458470"/>
            <a:ext cx="258625" cy="24830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821" name="Title 1"/>
          <p:cNvSpPr txBox="1"/>
          <p:nvPr>
            <p:ph type="title"/>
          </p:nvPr>
        </p:nvSpPr>
        <p:spPr>
          <a:prstGeom prst="rect">
            <a:avLst/>
          </a:prstGeom>
        </p:spPr>
        <p:txBody>
          <a:bodyPr/>
          <a:lstStyle/>
          <a:p>
            <a:pPr/>
            <a:r>
              <a:t>Mini-batch Gradient Descent</a:t>
            </a:r>
          </a:p>
        </p:txBody>
      </p:sp>
      <p:sp>
        <p:nvSpPr>
          <p:cNvPr id="1822" name="Content Placeholder 2"/>
          <p:cNvSpPr txBox="1"/>
          <p:nvPr>
            <p:ph type="body" idx="1"/>
          </p:nvPr>
        </p:nvSpPr>
        <p:spPr>
          <a:xfrm>
            <a:off x="276672" y="2090802"/>
            <a:ext cx="9584267" cy="5367668"/>
          </a:xfrm>
          <a:prstGeom prst="rect">
            <a:avLst/>
          </a:prstGeom>
        </p:spPr>
        <p:txBody>
          <a:bodyPr/>
          <a:lstStyle/>
          <a:p>
            <a:pPr/>
            <a:r>
              <a:t>It is wasteful to compute the loss over the </a:t>
            </a:r>
            <a:r>
              <a:rPr>
                <a:solidFill>
                  <a:srgbClr val="FF0000"/>
                </a:solidFill>
              </a:rPr>
              <a:t>entire training dataset </a:t>
            </a:r>
            <a:r>
              <a:t>to perform a single parameter update for large datasets</a:t>
            </a:r>
          </a:p>
          <a:p>
            <a:pPr lvl="1" marL="631825" indent="-227013">
              <a:buFontTx/>
              <a:defRPr sz="1800"/>
            </a:pPr>
            <a:r>
              <a:t>E.g., ImageNet has 14M images</a:t>
            </a:r>
          </a:p>
          <a:p>
            <a:pPr lvl="1" marL="631825" indent="-227013">
              <a:buFontTx/>
              <a:defRPr sz="1800"/>
            </a:pPr>
            <a:r>
              <a:t>Therefore, GD (a.k.a. vanilla GD) is almost always replaced with mini-batch GD</a:t>
            </a:r>
          </a:p>
          <a:p>
            <a:pPr>
              <a:defRPr b="1" i="1">
                <a:solidFill>
                  <a:srgbClr val="0070C0"/>
                </a:solidFill>
              </a:defRPr>
            </a:pPr>
            <a:r>
              <a:t>Mini-batch gradient descent</a:t>
            </a:r>
          </a:p>
          <a:p>
            <a:pPr lvl="1" marL="631825" indent="-227013">
              <a:buFontTx/>
              <a:defRPr sz="1800"/>
            </a:pPr>
            <a:r>
              <a:t>Approach:</a:t>
            </a:r>
          </a:p>
          <a:p>
            <a:pPr lvl="2" marL="973137" indent="-231775">
              <a:spcBef>
                <a:spcPts val="300"/>
              </a:spcBef>
              <a:buFont typeface="Courier New"/>
              <a:defRPr sz="1600"/>
            </a:pPr>
            <a:r>
              <a:t>Compute the loss </a:t>
            </a:r>
            <a14:m>
              <m:oMath>
                <m:r>
                  <a:rPr xmlns:a="http://schemas.openxmlformats.org/drawingml/2006/main" sz="1900" i="1">
                    <a:solidFill>
                      <a:srgbClr val="000000"/>
                    </a:solidFill>
                    <a:latin typeface="Cambria Math" panose="02040503050406030204" pitchFamily="18" charset="0"/>
                  </a:rPr>
                  <m:t>ℒ</m:t>
                </m:r>
                <m:d>
                  <m:dPr>
                    <m:ctrlPr>
                      <a:rPr xmlns:a="http://schemas.openxmlformats.org/drawingml/2006/main" sz="1900" i="1">
                        <a:solidFill>
                          <a:srgbClr val="000000"/>
                        </a:solidFill>
                        <a:latin typeface="Cambria Math" panose="02040503050406030204" pitchFamily="18" charset="0"/>
                      </a:rPr>
                    </m:ctrlPr>
                  </m:dPr>
                  <m:e>
                    <m:r>
                      <a:rPr xmlns:a="http://schemas.openxmlformats.org/drawingml/2006/main" sz="1900" i="1">
                        <a:solidFill>
                          <a:srgbClr val="000000"/>
                        </a:solidFill>
                        <a:latin typeface="Cambria Math" panose="02040503050406030204" pitchFamily="18" charset="0"/>
                      </a:rPr>
                      <m:t>𝜃</m:t>
                    </m:r>
                  </m:e>
                </m:d>
              </m:oMath>
            </a14:m>
            <a:r>
              <a:t> on a mini-batch of images, update the parameters </a:t>
            </a:r>
            <a14:m>
              <m:oMath>
                <m:r>
                  <a:rPr xmlns:a="http://schemas.openxmlformats.org/drawingml/2006/main" sz="1900" i="1">
                    <a:solidFill>
                      <a:srgbClr val="000000"/>
                    </a:solidFill>
                    <a:latin typeface="Cambria Math" panose="02040503050406030204" pitchFamily="18" charset="0"/>
                  </a:rPr>
                  <m:t>𝜃</m:t>
                </m:r>
              </m:oMath>
            </a14:m>
            <a:r>
              <a:t>, and repeat until all images are used</a:t>
            </a:r>
          </a:p>
          <a:p>
            <a:pPr lvl="2" marL="973137" indent="-231775">
              <a:spcBef>
                <a:spcPts val="300"/>
              </a:spcBef>
              <a:buFont typeface="Courier New"/>
              <a:defRPr sz="1600"/>
            </a:pPr>
            <a:r>
              <a:t>At the next epoch, shuffle the training data, and repeat the above process</a:t>
            </a:r>
          </a:p>
          <a:p>
            <a:pPr lvl="1" marL="631825" indent="-227013">
              <a:buFontTx/>
              <a:defRPr sz="1800"/>
            </a:pPr>
            <a:r>
              <a:t>Mini-batch GD results in much faster training</a:t>
            </a:r>
          </a:p>
          <a:p>
            <a:pPr lvl="1" marL="631825" indent="-227013">
              <a:buFontTx/>
              <a:defRPr sz="1800"/>
            </a:pPr>
            <a:r>
              <a:t>Typical mini-batch size: 32 to 256 images</a:t>
            </a:r>
          </a:p>
          <a:p>
            <a:pPr lvl="1" marL="631825" indent="-227013">
              <a:buFontTx/>
              <a:defRPr sz="1800"/>
            </a:pPr>
            <a:r>
              <a:t>It works because the gradient from a mini-batch is a good approximation of the gradient from the entire training set</a:t>
            </a:r>
          </a:p>
        </p:txBody>
      </p:sp>
      <p:sp>
        <p:nvSpPr>
          <p:cNvPr id="1823" name="Content Placeholder 3"/>
          <p:cNvSpPr txBox="1"/>
          <p:nvPr/>
        </p:nvSpPr>
        <p:spPr>
          <a:xfrm>
            <a:off x="322392" y="1509936"/>
            <a:ext cx="6101248" cy="350294"/>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defTabSz="914322">
              <a:spcBef>
                <a:spcPts val="300"/>
              </a:spcBef>
              <a:defRPr i="1" sz="1400">
                <a:latin typeface="Arial"/>
                <a:ea typeface="Arial"/>
                <a:cs typeface="Arial"/>
                <a:sym typeface="Arial"/>
              </a:defRPr>
            </a:lvl1pPr>
          </a:lstStyle>
          <a:p>
            <a:pPr/>
            <a:r>
              <a:t>Training Neural Networks</a:t>
            </a:r>
          </a:p>
        </p:txBody>
      </p:sp>
    </p:spTree>
  </p:cSld>
  <p:clrMapOvr>
    <a:masterClrMapping/>
  </p:clrMapOvr>
  <p:transition xmlns:p14="http://schemas.microsoft.com/office/powerpoint/2010/main" spd="med" advClick="1"/>
</p:sld>
</file>

<file path=ppt/slides/slide6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25" name="TextBox 3"/>
          <p:cNvSpPr txBox="1"/>
          <p:nvPr>
            <p:ph type="sldNum" sz="quarter" idx="2"/>
          </p:nvPr>
        </p:nvSpPr>
        <p:spPr>
          <a:xfrm>
            <a:off x="9760731" y="7458470"/>
            <a:ext cx="258625" cy="24830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826" name="Title 1"/>
          <p:cNvSpPr txBox="1"/>
          <p:nvPr>
            <p:ph type="title"/>
          </p:nvPr>
        </p:nvSpPr>
        <p:spPr>
          <a:prstGeom prst="rect">
            <a:avLst/>
          </a:prstGeom>
        </p:spPr>
        <p:txBody>
          <a:bodyPr/>
          <a:lstStyle/>
          <a:p>
            <a:pPr/>
            <a:r>
              <a:t>Stochastic Gradient Descent</a:t>
            </a:r>
          </a:p>
        </p:txBody>
      </p:sp>
      <p:sp>
        <p:nvSpPr>
          <p:cNvPr id="1827" name="Content Placeholder 2"/>
          <p:cNvSpPr txBox="1"/>
          <p:nvPr>
            <p:ph type="body" idx="1"/>
          </p:nvPr>
        </p:nvSpPr>
        <p:spPr>
          <a:xfrm>
            <a:off x="276672" y="2090802"/>
            <a:ext cx="9584267" cy="5367668"/>
          </a:xfrm>
          <a:prstGeom prst="rect">
            <a:avLst/>
          </a:prstGeom>
        </p:spPr>
        <p:txBody>
          <a:bodyPr/>
          <a:lstStyle/>
          <a:p>
            <a:pPr>
              <a:defRPr b="1" i="1">
                <a:solidFill>
                  <a:srgbClr val="0070C0"/>
                </a:solidFill>
              </a:defRPr>
            </a:pPr>
            <a:r>
              <a:t>Stochastic gradient descent</a:t>
            </a:r>
          </a:p>
          <a:p>
            <a:pPr lvl="1" marL="631825" indent="-227013">
              <a:buFontTx/>
              <a:defRPr sz="1800"/>
            </a:pPr>
            <a:r>
              <a:t>SGD uses mini-batches that consist of a </a:t>
            </a:r>
            <a:r>
              <a:rPr>
                <a:solidFill>
                  <a:srgbClr val="FF0000"/>
                </a:solidFill>
              </a:rPr>
              <a:t>single input example</a:t>
            </a:r>
          </a:p>
          <a:p>
            <a:pPr lvl="2" marL="973137" indent="-231775">
              <a:spcBef>
                <a:spcPts val="300"/>
              </a:spcBef>
              <a:buFont typeface="Courier New"/>
              <a:defRPr sz="1600"/>
            </a:pPr>
            <a:r>
              <a:t>E.g., one image mini-batch</a:t>
            </a:r>
          </a:p>
          <a:p>
            <a:pPr lvl="1" marL="631825" indent="-227013">
              <a:buFontTx/>
              <a:defRPr sz="1800"/>
            </a:pPr>
            <a:r>
              <a:t>Although this method is very fast, it may cause significant fluctuations in the loss function</a:t>
            </a:r>
          </a:p>
          <a:p>
            <a:pPr lvl="2" marL="973137" indent="-231775">
              <a:spcBef>
                <a:spcPts val="300"/>
              </a:spcBef>
              <a:buFont typeface="Courier New"/>
              <a:defRPr sz="1600"/>
            </a:pPr>
            <a:r>
              <a:t>Therefore, it is less commonly used, and mini-batch GD is preferred</a:t>
            </a:r>
          </a:p>
          <a:p>
            <a:pPr lvl="1" marL="631825" indent="-227013">
              <a:buFontTx/>
              <a:defRPr sz="1800"/>
            </a:pPr>
            <a:r>
              <a:t>In most DL libraries, SGD typically means a mini-batch GD (with an option to add momentum)</a:t>
            </a:r>
          </a:p>
        </p:txBody>
      </p:sp>
      <p:sp>
        <p:nvSpPr>
          <p:cNvPr id="1828" name="Content Placeholder 3"/>
          <p:cNvSpPr txBox="1"/>
          <p:nvPr/>
        </p:nvSpPr>
        <p:spPr>
          <a:xfrm>
            <a:off x="322392" y="1509936"/>
            <a:ext cx="6101248" cy="350294"/>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defTabSz="914322">
              <a:spcBef>
                <a:spcPts val="300"/>
              </a:spcBef>
              <a:defRPr i="1" sz="1400">
                <a:latin typeface="Arial"/>
                <a:ea typeface="Arial"/>
                <a:cs typeface="Arial"/>
                <a:sym typeface="Arial"/>
              </a:defRPr>
            </a:lvl1pPr>
          </a:lstStyle>
          <a:p>
            <a:pPr/>
            <a:r>
              <a:t>Training Neural Networks</a:t>
            </a:r>
          </a:p>
        </p:txBody>
      </p:sp>
      <p:pic>
        <p:nvPicPr>
          <p:cNvPr id="1829" name="Picture 2" descr="Picture 2"/>
          <p:cNvPicPr>
            <a:picLocks noChangeAspect="1"/>
          </p:cNvPicPr>
          <p:nvPr/>
        </p:nvPicPr>
        <p:blipFill>
          <a:blip r:embed="rId2">
            <a:extLst/>
          </a:blip>
          <a:stretch>
            <a:fillRect/>
          </a:stretch>
        </p:blipFill>
        <p:spPr>
          <a:xfrm>
            <a:off x="3264210" y="4717322"/>
            <a:ext cx="3205150" cy="2516441"/>
          </a:xfrm>
          <a:prstGeom prst="rect">
            <a:avLst/>
          </a:prstGeom>
          <a:ln w="12700">
            <a:miter lim="400000"/>
          </a:ln>
        </p:spPr>
      </p:pic>
    </p:spTree>
  </p:cSld>
  <p:clrMapOvr>
    <a:masterClrMapping/>
  </p:clrMapOvr>
  <p:transition xmlns:p14="http://schemas.microsoft.com/office/powerpoint/2010/main" spd="med" advClick="1"/>
</p:sld>
</file>

<file path=ppt/slides/slide6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31" name="TextBox 3"/>
          <p:cNvSpPr txBox="1"/>
          <p:nvPr>
            <p:ph type="sldNum" sz="quarter" idx="2"/>
          </p:nvPr>
        </p:nvSpPr>
        <p:spPr>
          <a:xfrm>
            <a:off x="9760731" y="7458470"/>
            <a:ext cx="258625" cy="24830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832" name="Title 1"/>
          <p:cNvSpPr txBox="1"/>
          <p:nvPr>
            <p:ph type="title"/>
          </p:nvPr>
        </p:nvSpPr>
        <p:spPr>
          <a:prstGeom prst="rect">
            <a:avLst/>
          </a:prstGeom>
        </p:spPr>
        <p:txBody>
          <a:bodyPr/>
          <a:lstStyle/>
          <a:p>
            <a:pPr/>
            <a:r>
              <a:t>Problems with Gradient Descent</a:t>
            </a:r>
          </a:p>
        </p:txBody>
      </p:sp>
      <p:sp>
        <p:nvSpPr>
          <p:cNvPr id="1833" name="Content Placeholder 2"/>
          <p:cNvSpPr txBox="1"/>
          <p:nvPr>
            <p:ph type="body" idx="1"/>
          </p:nvPr>
        </p:nvSpPr>
        <p:spPr>
          <a:xfrm>
            <a:off x="276672" y="2090802"/>
            <a:ext cx="9584267" cy="5367668"/>
          </a:xfrm>
          <a:prstGeom prst="rect">
            <a:avLst/>
          </a:prstGeom>
        </p:spPr>
        <p:txBody>
          <a:bodyPr/>
          <a:lstStyle/>
          <a:p>
            <a:pPr/>
            <a:r>
              <a:t>Besides the local minima problem, the GD algorithm can be very slow at </a:t>
            </a:r>
            <a:r>
              <a:rPr>
                <a:solidFill>
                  <a:srgbClr val="FF0000"/>
                </a:solidFill>
              </a:rPr>
              <a:t>plateaus</a:t>
            </a:r>
            <a:r>
              <a:t>, and it can get stuck at </a:t>
            </a:r>
            <a:r>
              <a:rPr>
                <a:solidFill>
                  <a:srgbClr val="FF0000"/>
                </a:solidFill>
              </a:rPr>
              <a:t>saddle points</a:t>
            </a:r>
          </a:p>
        </p:txBody>
      </p:sp>
      <p:sp>
        <p:nvSpPr>
          <p:cNvPr id="1834" name="Content Placeholder 14"/>
          <p:cNvSpPr txBox="1"/>
          <p:nvPr/>
        </p:nvSpPr>
        <p:spPr>
          <a:xfrm>
            <a:off x="322392" y="1509936"/>
            <a:ext cx="6101248" cy="350294"/>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defTabSz="914322">
              <a:spcBef>
                <a:spcPts val="300"/>
              </a:spcBef>
              <a:defRPr i="1" sz="1400">
                <a:latin typeface="Arial"/>
                <a:ea typeface="Arial"/>
                <a:cs typeface="Arial"/>
                <a:sym typeface="Arial"/>
              </a:defRPr>
            </a:lvl1pPr>
          </a:lstStyle>
          <a:p>
            <a:pPr/>
            <a:r>
              <a:t>Training Neural Networks</a:t>
            </a:r>
          </a:p>
        </p:txBody>
      </p:sp>
      <p:sp>
        <p:nvSpPr>
          <p:cNvPr id="1835" name="直線接點 42"/>
          <p:cNvSpPr/>
          <p:nvPr/>
        </p:nvSpPr>
        <p:spPr>
          <a:xfrm>
            <a:off x="6974192" y="6284697"/>
            <a:ext cx="1" cy="727093"/>
          </a:xfrm>
          <a:prstGeom prst="line">
            <a:avLst/>
          </a:prstGeom>
          <a:ln w="38100">
            <a:solidFill>
              <a:srgbClr val="000000"/>
            </a:solidFill>
            <a:prstDash val="sysDot"/>
          </a:ln>
        </p:spPr>
        <p:txBody>
          <a:bodyPr lIns="45719" rIns="45719"/>
          <a:lstStyle/>
          <a:p>
            <a:pPr/>
          </a:p>
        </p:txBody>
      </p:sp>
      <p:sp>
        <p:nvSpPr>
          <p:cNvPr id="1836" name="橢圓 23"/>
          <p:cNvSpPr/>
          <p:nvPr/>
        </p:nvSpPr>
        <p:spPr>
          <a:xfrm>
            <a:off x="6643155" y="5968174"/>
            <a:ext cx="633047" cy="633047"/>
          </a:xfrm>
          <a:prstGeom prst="ellipse">
            <a:avLst/>
          </a:prstGeom>
          <a:solidFill>
            <a:srgbClr val="4F6228"/>
          </a:solidFill>
          <a:ln w="25400">
            <a:solidFill>
              <a:srgbClr val="3A5E8A"/>
            </a:solidFill>
          </a:ln>
        </p:spPr>
        <p:txBody>
          <a:bodyPr lIns="45719" rIns="45719" anchor="ctr"/>
          <a:lstStyle/>
          <a:p>
            <a:pPr algn="ctr">
              <a:defRPr>
                <a:solidFill>
                  <a:srgbClr val="FFFFFF"/>
                </a:solidFill>
              </a:defRPr>
            </a:pPr>
          </a:p>
        </p:txBody>
      </p:sp>
      <p:sp>
        <p:nvSpPr>
          <p:cNvPr id="1837" name="直線接點 41"/>
          <p:cNvSpPr/>
          <p:nvPr/>
        </p:nvSpPr>
        <p:spPr>
          <a:xfrm>
            <a:off x="5038940" y="5260879"/>
            <a:ext cx="1" cy="1762614"/>
          </a:xfrm>
          <a:prstGeom prst="line">
            <a:avLst/>
          </a:prstGeom>
          <a:ln w="38100">
            <a:solidFill>
              <a:srgbClr val="000000"/>
            </a:solidFill>
            <a:prstDash val="sysDot"/>
          </a:ln>
        </p:spPr>
        <p:txBody>
          <a:bodyPr lIns="45719" rIns="45719"/>
          <a:lstStyle/>
          <a:p>
            <a:pPr/>
          </a:p>
        </p:txBody>
      </p:sp>
      <p:sp>
        <p:nvSpPr>
          <p:cNvPr id="1838" name="直線接點 40"/>
          <p:cNvSpPr/>
          <p:nvPr/>
        </p:nvSpPr>
        <p:spPr>
          <a:xfrm>
            <a:off x="3304073" y="5249177"/>
            <a:ext cx="1" cy="1762614"/>
          </a:xfrm>
          <a:prstGeom prst="line">
            <a:avLst/>
          </a:prstGeom>
          <a:ln w="38100">
            <a:solidFill>
              <a:srgbClr val="000000"/>
            </a:solidFill>
            <a:prstDash val="sysDot"/>
          </a:ln>
        </p:spPr>
        <p:txBody>
          <a:bodyPr lIns="45719" rIns="45719"/>
          <a:lstStyle/>
          <a:p>
            <a:pPr/>
          </a:p>
        </p:txBody>
      </p:sp>
      <p:sp>
        <p:nvSpPr>
          <p:cNvPr id="1839" name="直線接點 6"/>
          <p:cNvSpPr/>
          <p:nvPr/>
        </p:nvSpPr>
        <p:spPr>
          <a:xfrm flipH="1">
            <a:off x="1798547" y="4162957"/>
            <a:ext cx="1" cy="2880061"/>
          </a:xfrm>
          <a:prstGeom prst="line">
            <a:avLst/>
          </a:prstGeom>
          <a:ln w="38100">
            <a:solidFill>
              <a:srgbClr val="000000"/>
            </a:solidFill>
            <a:prstDash val="sysDot"/>
          </a:ln>
        </p:spPr>
        <p:txBody>
          <a:bodyPr lIns="45719" rIns="45719"/>
          <a:lstStyle/>
          <a:p>
            <a:pPr/>
          </a:p>
        </p:txBody>
      </p:sp>
      <p:sp>
        <p:nvSpPr>
          <p:cNvPr id="1840" name="直線單箭頭接點 26"/>
          <p:cNvSpPr/>
          <p:nvPr/>
        </p:nvSpPr>
        <p:spPr>
          <a:xfrm>
            <a:off x="1906605" y="7011789"/>
            <a:ext cx="676978" cy="1"/>
          </a:xfrm>
          <a:prstGeom prst="line">
            <a:avLst/>
          </a:prstGeom>
          <a:ln w="63500">
            <a:solidFill>
              <a:srgbClr val="FF0000"/>
            </a:solidFill>
            <a:tailEnd type="triangle"/>
          </a:ln>
        </p:spPr>
        <p:txBody>
          <a:bodyPr lIns="45719" rIns="45719"/>
          <a:lstStyle/>
          <a:p>
            <a:pPr/>
          </a:p>
        </p:txBody>
      </p:sp>
      <p:sp>
        <p:nvSpPr>
          <p:cNvPr id="1841" name="手繪多邊形 5"/>
          <p:cNvSpPr/>
          <p:nvPr/>
        </p:nvSpPr>
        <p:spPr>
          <a:xfrm>
            <a:off x="1097087" y="3108006"/>
            <a:ext cx="7914544" cy="4208268"/>
          </a:xfrm>
          <a:custGeom>
            <a:avLst/>
            <a:gdLst/>
            <a:ahLst/>
            <a:cxnLst>
              <a:cxn ang="0">
                <a:pos x="wd2" y="hd2"/>
              </a:cxn>
              <a:cxn ang="5400000">
                <a:pos x="wd2" y="hd2"/>
              </a:cxn>
              <a:cxn ang="10800000">
                <a:pos x="wd2" y="hd2"/>
              </a:cxn>
              <a:cxn ang="16200000">
                <a:pos x="wd2" y="hd2"/>
              </a:cxn>
            </a:cxnLst>
            <a:rect l="0" t="0" r="r" b="b"/>
            <a:pathLst>
              <a:path w="21600" h="21214" fill="norm" stroke="1" extrusionOk="0">
                <a:moveTo>
                  <a:pt x="0" y="0"/>
                </a:moveTo>
                <a:cubicBezTo>
                  <a:pt x="608" y="4779"/>
                  <a:pt x="1887" y="8953"/>
                  <a:pt x="3662" y="11220"/>
                </a:cubicBezTo>
                <a:cubicBezTo>
                  <a:pt x="5436" y="13487"/>
                  <a:pt x="8561" y="13619"/>
                  <a:pt x="10649" y="13602"/>
                </a:cubicBezTo>
                <a:cubicBezTo>
                  <a:pt x="12737" y="13584"/>
                  <a:pt x="14822" y="17652"/>
                  <a:pt x="15966" y="17700"/>
                </a:cubicBezTo>
                <a:cubicBezTo>
                  <a:pt x="17111" y="17747"/>
                  <a:pt x="17085" y="14828"/>
                  <a:pt x="17518" y="13888"/>
                </a:cubicBezTo>
                <a:cubicBezTo>
                  <a:pt x="17951" y="12947"/>
                  <a:pt x="17973" y="11017"/>
                  <a:pt x="18563" y="12056"/>
                </a:cubicBezTo>
                <a:cubicBezTo>
                  <a:pt x="19154" y="13095"/>
                  <a:pt x="20555" y="18645"/>
                  <a:pt x="21061" y="20123"/>
                </a:cubicBezTo>
                <a:cubicBezTo>
                  <a:pt x="21567" y="21600"/>
                  <a:pt x="21584" y="21260"/>
                  <a:pt x="21600" y="20920"/>
                </a:cubicBezTo>
              </a:path>
            </a:pathLst>
          </a:custGeom>
          <a:ln w="63500">
            <a:solidFill>
              <a:srgbClr val="403152"/>
            </a:solidFill>
          </a:ln>
        </p:spPr>
        <p:txBody>
          <a:bodyPr lIns="45719" rIns="45719" anchor="ctr"/>
          <a:lstStyle/>
          <a:p>
            <a:pPr algn="ctr">
              <a:defRPr>
                <a:solidFill>
                  <a:srgbClr val="FFFFFF"/>
                </a:solidFill>
              </a:defRPr>
            </a:pPr>
          </a:p>
        </p:txBody>
      </p:sp>
      <p:sp>
        <p:nvSpPr>
          <p:cNvPr id="1842" name="橢圓 8"/>
          <p:cNvSpPr/>
          <p:nvPr/>
        </p:nvSpPr>
        <p:spPr>
          <a:xfrm>
            <a:off x="4722419" y="5170980"/>
            <a:ext cx="633047" cy="633047"/>
          </a:xfrm>
          <a:prstGeom prst="ellipse">
            <a:avLst/>
          </a:prstGeom>
          <a:solidFill>
            <a:srgbClr val="4F6228"/>
          </a:solidFill>
          <a:ln w="25400">
            <a:solidFill>
              <a:srgbClr val="3A5E8A"/>
            </a:solidFill>
          </a:ln>
        </p:spPr>
        <p:txBody>
          <a:bodyPr lIns="45719" rIns="45719" anchor="ctr"/>
          <a:lstStyle/>
          <a:p>
            <a:pPr algn="ctr">
              <a:defRPr>
                <a:solidFill>
                  <a:srgbClr val="FFFFFF"/>
                </a:solidFill>
              </a:defRPr>
            </a:pPr>
          </a:p>
        </p:txBody>
      </p:sp>
      <p:sp>
        <p:nvSpPr>
          <p:cNvPr id="1843" name="直線單箭頭接點 4"/>
          <p:cNvSpPr/>
          <p:nvPr/>
        </p:nvSpPr>
        <p:spPr>
          <a:xfrm>
            <a:off x="907454" y="7153502"/>
            <a:ext cx="8428026" cy="1"/>
          </a:xfrm>
          <a:prstGeom prst="line">
            <a:avLst/>
          </a:prstGeom>
          <a:ln w="57150">
            <a:solidFill>
              <a:srgbClr val="000000"/>
            </a:solidFill>
            <a:tailEnd type="triangle"/>
          </a:ln>
        </p:spPr>
        <p:txBody>
          <a:bodyPr lIns="45719" rIns="45719"/>
          <a:lstStyle/>
          <a:p>
            <a:pPr/>
          </a:p>
        </p:txBody>
      </p:sp>
      <p:sp>
        <p:nvSpPr>
          <p:cNvPr id="1844" name="直線單箭頭接點 13"/>
          <p:cNvSpPr/>
          <p:nvPr/>
        </p:nvSpPr>
        <p:spPr>
          <a:xfrm flipV="1">
            <a:off x="1325686" y="2999859"/>
            <a:ext cx="1" cy="4362810"/>
          </a:xfrm>
          <a:prstGeom prst="line">
            <a:avLst/>
          </a:prstGeom>
          <a:ln w="57150">
            <a:solidFill>
              <a:srgbClr val="000000"/>
            </a:solidFill>
            <a:tailEnd type="triangle"/>
          </a:ln>
        </p:spPr>
        <p:txBody>
          <a:bodyPr lIns="45719" rIns="45719"/>
          <a:lstStyle/>
          <a:p>
            <a:pPr/>
          </a:p>
        </p:txBody>
      </p:sp>
      <p:sp>
        <p:nvSpPr>
          <p:cNvPr id="1845" name="文字方塊 9"/>
          <p:cNvSpPr txBox="1"/>
          <p:nvPr/>
        </p:nvSpPr>
        <p:spPr>
          <a:xfrm>
            <a:off x="1361816" y="2796081"/>
            <a:ext cx="1471238" cy="448984"/>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ctr">
              <a:defRPr sz="2400"/>
            </a:pPr>
            <a:r>
              <a:t>cost </a:t>
            </a:r>
            <a14:m>
              <m:oMath>
                <m:r>
                  <a:rPr xmlns:a="http://schemas.openxmlformats.org/drawingml/2006/main" sz="2600" i="1">
                    <a:solidFill>
                      <a:srgbClr val="000000"/>
                    </a:solidFill>
                    <a:latin typeface="Cambria Math" panose="02040503050406030204" pitchFamily="18" charset="0"/>
                  </a:rPr>
                  <m:t>ℒ</m:t>
                </m:r>
                <m:d>
                  <m:dPr>
                    <m:ctrlPr>
                      <a:rPr xmlns:a="http://schemas.openxmlformats.org/drawingml/2006/main" sz="2600" i="1">
                        <a:solidFill>
                          <a:srgbClr val="000000"/>
                        </a:solidFill>
                        <a:latin typeface="Cambria Math" panose="02040503050406030204" pitchFamily="18" charset="0"/>
                      </a:rPr>
                    </m:ctrlPr>
                  </m:dPr>
                  <m:e>
                    <m:r>
                      <a:rPr xmlns:a="http://schemas.openxmlformats.org/drawingml/2006/main" sz="2600" i="1">
                        <a:solidFill>
                          <a:srgbClr val="000000"/>
                        </a:solidFill>
                        <a:latin typeface="Cambria Math" panose="02040503050406030204" pitchFamily="18" charset="0"/>
                      </a:rPr>
                      <m:t>𝜃</m:t>
                    </m:r>
                  </m:e>
                </m:d>
              </m:oMath>
            </a14:m>
          </a:p>
        </p:txBody>
      </p:sp>
      <p:sp>
        <p:nvSpPr>
          <p:cNvPr id="1846" name="文字方塊 10"/>
          <p:cNvSpPr txBox="1"/>
          <p:nvPr/>
        </p:nvSpPr>
        <p:spPr>
          <a:xfrm>
            <a:off x="2535185" y="3444089"/>
            <a:ext cx="3196449" cy="392470"/>
          </a:xfrm>
          <a:prstGeom prst="rect">
            <a:avLst/>
          </a:prstGeom>
          <a:gradFill>
            <a:gsLst>
              <a:gs pos="0">
                <a:srgbClr val="C96D20"/>
              </a:gs>
              <a:gs pos="80000">
                <a:srgbClr val="FF9034"/>
              </a:gs>
              <a:gs pos="100000">
                <a:srgbClr val="FF9035"/>
              </a:gs>
            </a:gsLst>
            <a:lin ang="16200000"/>
          </a:gradFill>
          <a:ln w="12700">
            <a:miter lim="400000"/>
          </a:ln>
          <a:effectLst>
            <a:outerShdw sx="100000" sy="100000" kx="0" ky="0" algn="b" rotWithShape="0" blurRad="38100" dist="23000" dir="5400000">
              <a:srgbClr val="000000">
                <a:alpha val="35000"/>
              </a:srgbClr>
            </a:outerShdw>
          </a:effectLst>
          <a:extLst>
            <a:ext uri="{C572A759-6A51-4108-AA02-DFA0A04FC94B}">
              <ma14:wrappingTextBoxFlag xmlns:ma14="http://schemas.microsoft.com/office/mac/drawingml/2011/main" val="1"/>
            </a:ext>
          </a:extLst>
        </p:spPr>
        <p:txBody>
          <a:bodyPr lIns="45719" rIns="45719">
            <a:spAutoFit/>
          </a:bodyPr>
          <a:lstStyle>
            <a:lvl1pPr algn="ctr">
              <a:defRPr sz="2400">
                <a:solidFill>
                  <a:srgbClr val="FFFFFF"/>
                </a:solidFill>
              </a:defRPr>
            </a:lvl1pPr>
          </a:lstStyle>
          <a:p>
            <a:pPr/>
            <a:r>
              <a:t>Very slow at the plateau</a:t>
            </a:r>
          </a:p>
        </p:txBody>
      </p:sp>
      <p:sp>
        <p:nvSpPr>
          <p:cNvPr id="1847" name="文字方塊 21"/>
          <p:cNvSpPr txBox="1"/>
          <p:nvPr/>
        </p:nvSpPr>
        <p:spPr>
          <a:xfrm>
            <a:off x="5523900" y="4759088"/>
            <a:ext cx="3336166" cy="392470"/>
          </a:xfrm>
          <a:prstGeom prst="rect">
            <a:avLst/>
          </a:prstGeom>
          <a:gradFill>
            <a:gsLst>
              <a:gs pos="0">
                <a:srgbClr val="2A869F"/>
              </a:gs>
              <a:gs pos="80000">
                <a:srgbClr val="37B1D1"/>
              </a:gs>
              <a:gs pos="100000">
                <a:srgbClr val="34B3D5"/>
              </a:gs>
            </a:gsLst>
            <a:lin ang="16200000"/>
          </a:gradFill>
          <a:ln w="12700">
            <a:miter lim="400000"/>
          </a:ln>
          <a:effectLst>
            <a:outerShdw sx="100000" sy="100000" kx="0" ky="0" algn="b" rotWithShape="0" blurRad="38100" dist="23000" dir="5400000">
              <a:srgbClr val="000000">
                <a:alpha val="35000"/>
              </a:srgbClr>
            </a:outerShdw>
          </a:effectLst>
          <a:extLst>
            <a:ext uri="{C572A759-6A51-4108-AA02-DFA0A04FC94B}">
              <ma14:wrappingTextBoxFlag xmlns:ma14="http://schemas.microsoft.com/office/mac/drawingml/2011/main" val="1"/>
            </a:ext>
          </a:extLst>
        </p:spPr>
        <p:txBody>
          <a:bodyPr lIns="45719" rIns="45719">
            <a:spAutoFit/>
          </a:bodyPr>
          <a:lstStyle>
            <a:lvl1pPr>
              <a:defRPr sz="2400">
                <a:solidFill>
                  <a:srgbClr val="FFFFFF"/>
                </a:solidFill>
              </a:defRPr>
            </a:lvl1pPr>
          </a:lstStyle>
          <a:p>
            <a:pPr/>
            <a:r>
              <a:t>Stuck at a local minimum</a:t>
            </a:r>
          </a:p>
        </p:txBody>
      </p:sp>
      <p:sp>
        <p:nvSpPr>
          <p:cNvPr id="1848" name="橢圓 20"/>
          <p:cNvSpPr/>
          <p:nvPr/>
        </p:nvSpPr>
        <p:spPr>
          <a:xfrm>
            <a:off x="1505750" y="3846433"/>
            <a:ext cx="633047" cy="633047"/>
          </a:xfrm>
          <a:prstGeom prst="ellipse">
            <a:avLst/>
          </a:prstGeom>
          <a:solidFill>
            <a:srgbClr val="4F6228"/>
          </a:solidFill>
          <a:ln w="25400">
            <a:solidFill>
              <a:srgbClr val="3A5E8A"/>
            </a:solidFill>
          </a:ln>
        </p:spPr>
        <p:txBody>
          <a:bodyPr lIns="45719" rIns="45719" anchor="ctr"/>
          <a:lstStyle/>
          <a:p>
            <a:pPr algn="ctr">
              <a:defRPr>
                <a:solidFill>
                  <a:srgbClr val="FFFFFF"/>
                </a:solidFill>
              </a:defRPr>
            </a:pPr>
          </a:p>
        </p:txBody>
      </p:sp>
      <p:sp>
        <p:nvSpPr>
          <p:cNvPr id="1849" name="文字方塊 27"/>
          <p:cNvSpPr txBox="1"/>
          <p:nvPr/>
        </p:nvSpPr>
        <p:spPr>
          <a:xfrm>
            <a:off x="7183494" y="6586607"/>
            <a:ext cx="1676571" cy="495325"/>
          </a:xfrm>
          <a:prstGeom prst="rect">
            <a:avLst/>
          </a:prstGeom>
          <a:gradFill>
            <a:gsLst>
              <a:gs pos="0">
                <a:schemeClr val="accent4">
                  <a:hueOff val="-206663"/>
                  <a:satOff val="29896"/>
                  <a:lumOff val="29240"/>
                </a:schemeClr>
              </a:gs>
              <a:gs pos="35000">
                <a:srgbClr val="D8C9EE"/>
              </a:gs>
              <a:gs pos="100000">
                <a:schemeClr val="accent4">
                  <a:hueOff val="-242556"/>
                  <a:satOff val="32941"/>
                  <a:lumOff val="43328"/>
                </a:schemeClr>
              </a:gs>
            </a:gsLst>
            <a:lin ang="16200000"/>
          </a:gradFill>
          <a:ln>
            <a:solidFill>
              <a:srgbClr val="7D60A0"/>
            </a:solidFill>
          </a:ln>
          <a:effectLst>
            <a:outerShdw sx="100000" sy="100000" kx="0" ky="0" algn="b" rotWithShape="0" blurRad="38100" dist="20000" dir="5400000">
              <a:srgbClr val="000000">
                <a:alpha val="38000"/>
              </a:srgbClr>
            </a:outerShdw>
          </a:effectLst>
          <a:extLst>
            <a:ext uri="{C572A759-6A51-4108-AA02-DFA0A04FC94B}">
              <ma14:wrappingTextBoxFlag xmlns:ma14="http://schemas.microsoft.com/office/mac/drawingml/2011/main" val="1"/>
            </a:ext>
          </a:extLst>
        </p:spPr>
        <p:txBody>
          <a:bodyPr lIns="45719" rIns="45719">
            <a:spAutoFit/>
          </a:bodyPr>
          <a:lstStyle>
            <a:lvl1pPr>
              <a:defRPr sz="2400">
                <a:latin typeface="Arial"/>
                <a:ea typeface="Arial"/>
                <a:cs typeface="Arial"/>
                <a:sym typeface="Arial"/>
              </a:defRPr>
            </a:lvl1pPr>
          </a:lstStyle>
          <a:p>
            <a:pPr/>
            <a14:m>
              <m:oMathPara>
                <m:oMathParaPr>
                  <m:jc m:val="left"/>
                </m:oMathParaPr>
                <m:oMath>
                  <m:r>
                    <a:rPr xmlns:a="http://schemas.openxmlformats.org/drawingml/2006/main" sz="2750" i="1">
                      <a:solidFill>
                        <a:srgbClr val="000000"/>
                      </a:solidFill>
                      <a:latin typeface="Cambria Math" panose="02040503050406030204" pitchFamily="18" charset="0"/>
                    </a:rPr>
                    <m:t>𝛻</m:t>
                  </m:r>
                  <m:r>
                    <a:rPr xmlns:a="http://schemas.openxmlformats.org/drawingml/2006/main" sz="2750" i="1">
                      <a:solidFill>
                        <a:srgbClr val="000000"/>
                      </a:solidFill>
                      <a:latin typeface="Cambria Math" panose="02040503050406030204" pitchFamily="18" charset="0"/>
                    </a:rPr>
                    <m:t>ℒ</m:t>
                  </m:r>
                  <m:d>
                    <m:dPr>
                      <m:ctrlPr>
                        <a:rPr xmlns:a="http://schemas.openxmlformats.org/drawingml/2006/main" sz="2750" i="1">
                          <a:solidFill>
                            <a:srgbClr val="000000"/>
                          </a:solidFill>
                          <a:latin typeface="Cambria Math" panose="02040503050406030204" pitchFamily="18" charset="0"/>
                        </a:rPr>
                      </m:ctrlPr>
                    </m:dPr>
                    <m:e>
                      <m:r>
                        <a:rPr xmlns:a="http://schemas.openxmlformats.org/drawingml/2006/main" sz="2750" i="1">
                          <a:solidFill>
                            <a:srgbClr val="000000"/>
                          </a:solidFill>
                          <a:latin typeface="Cambria Math" panose="02040503050406030204" pitchFamily="18" charset="0"/>
                        </a:rPr>
                        <m:t>𝜃</m:t>
                      </m:r>
                    </m:e>
                  </m:d>
                  <m:r>
                    <a:rPr xmlns:a="http://schemas.openxmlformats.org/drawingml/2006/main" sz="2750" i="1">
                      <a:solidFill>
                        <a:srgbClr val="000000"/>
                      </a:solidFill>
                      <a:latin typeface="Cambria Math" panose="02040503050406030204" pitchFamily="18" charset="0"/>
                    </a:rPr>
                    <m:t>=</m:t>
                  </m:r>
                  <m:r>
                    <a:rPr xmlns:a="http://schemas.openxmlformats.org/drawingml/2006/main" sz="2750" i="1">
                      <a:solidFill>
                        <a:srgbClr val="000000"/>
                      </a:solidFill>
                      <a:latin typeface="Cambria Math" panose="02040503050406030204" pitchFamily="18" charset="0"/>
                    </a:rPr>
                    <m:t>0</m:t>
                  </m:r>
                </m:oMath>
              </m:oMathPara>
            </a14:m>
          </a:p>
        </p:txBody>
      </p:sp>
      <p:sp>
        <p:nvSpPr>
          <p:cNvPr id="1850" name="橢圓 29"/>
          <p:cNvSpPr/>
          <p:nvPr/>
        </p:nvSpPr>
        <p:spPr>
          <a:xfrm>
            <a:off x="2987550" y="5045783"/>
            <a:ext cx="633047" cy="633047"/>
          </a:xfrm>
          <a:prstGeom prst="ellipse">
            <a:avLst/>
          </a:prstGeom>
          <a:solidFill>
            <a:srgbClr val="4F6228"/>
          </a:solidFill>
          <a:ln w="25400">
            <a:solidFill>
              <a:srgbClr val="3A5E8A"/>
            </a:solidFill>
          </a:ln>
        </p:spPr>
        <p:txBody>
          <a:bodyPr lIns="45719" rIns="45719" anchor="ctr"/>
          <a:lstStyle/>
          <a:p>
            <a:pPr algn="ctr">
              <a:defRPr>
                <a:solidFill>
                  <a:srgbClr val="FFFFFF"/>
                </a:solidFill>
              </a:defRPr>
            </a:pPr>
          </a:p>
        </p:txBody>
      </p:sp>
      <p:sp>
        <p:nvSpPr>
          <p:cNvPr id="1851" name="文字方塊 32"/>
          <p:cNvSpPr txBox="1"/>
          <p:nvPr/>
        </p:nvSpPr>
        <p:spPr>
          <a:xfrm>
            <a:off x="4381127" y="4057448"/>
            <a:ext cx="3196449" cy="392471"/>
          </a:xfrm>
          <a:prstGeom prst="rect">
            <a:avLst/>
          </a:prstGeom>
          <a:gradFill>
            <a:gsLst>
              <a:gs pos="0">
                <a:srgbClr val="2E5E97"/>
              </a:gs>
              <a:gs pos="80000">
                <a:srgbClr val="3C7BC7"/>
              </a:gs>
              <a:gs pos="100000">
                <a:srgbClr val="3A7CCA"/>
              </a:gs>
            </a:gsLst>
            <a:lin ang="16200000"/>
          </a:gradFill>
          <a:ln w="12700">
            <a:miter lim="400000"/>
          </a:ln>
          <a:effectLst>
            <a:outerShdw sx="100000" sy="100000" kx="0" ky="0" algn="b" rotWithShape="0" blurRad="38100" dist="23000" dir="5400000">
              <a:srgbClr val="000000">
                <a:alpha val="35000"/>
              </a:srgbClr>
            </a:outerShdw>
          </a:effectLst>
          <a:extLst>
            <a:ext uri="{C572A759-6A51-4108-AA02-DFA0A04FC94B}">
              <ma14:wrappingTextBoxFlag xmlns:ma14="http://schemas.microsoft.com/office/mac/drawingml/2011/main" val="1"/>
            </a:ext>
          </a:extLst>
        </p:spPr>
        <p:txBody>
          <a:bodyPr lIns="45719" rIns="45719">
            <a:spAutoFit/>
          </a:bodyPr>
          <a:lstStyle>
            <a:lvl1pPr algn="ctr">
              <a:defRPr sz="2400">
                <a:solidFill>
                  <a:srgbClr val="FFFFFF"/>
                </a:solidFill>
              </a:defRPr>
            </a:lvl1pPr>
          </a:lstStyle>
          <a:p>
            <a:pPr/>
            <a:r>
              <a:t>Stuck at a saddle point</a:t>
            </a:r>
          </a:p>
        </p:txBody>
      </p:sp>
      <p:sp>
        <p:nvSpPr>
          <p:cNvPr id="1852" name="直線單箭頭接點 33"/>
          <p:cNvSpPr/>
          <p:nvPr/>
        </p:nvSpPr>
        <p:spPr>
          <a:xfrm flipV="1">
            <a:off x="6959678" y="5220753"/>
            <a:ext cx="14515" cy="747422"/>
          </a:xfrm>
          <a:prstGeom prst="line">
            <a:avLst/>
          </a:prstGeom>
          <a:ln w="38100">
            <a:solidFill>
              <a:srgbClr val="0000FF"/>
            </a:solidFill>
            <a:tailEnd type="triangle"/>
          </a:ln>
        </p:spPr>
        <p:txBody>
          <a:bodyPr lIns="45719" rIns="45719"/>
          <a:lstStyle/>
          <a:p>
            <a:pPr/>
          </a:p>
        </p:txBody>
      </p:sp>
      <p:sp>
        <p:nvSpPr>
          <p:cNvPr id="1853" name="直線單箭頭接點 35"/>
          <p:cNvSpPr/>
          <p:nvPr/>
        </p:nvSpPr>
        <p:spPr>
          <a:xfrm flipH="1" flipV="1">
            <a:off x="5038941" y="4519114"/>
            <a:ext cx="2" cy="651868"/>
          </a:xfrm>
          <a:prstGeom prst="line">
            <a:avLst/>
          </a:prstGeom>
          <a:ln w="38100">
            <a:solidFill>
              <a:srgbClr val="0000FF"/>
            </a:solidFill>
            <a:tailEnd type="triangle"/>
          </a:ln>
        </p:spPr>
        <p:txBody>
          <a:bodyPr lIns="45719" rIns="45719"/>
          <a:lstStyle/>
          <a:p>
            <a:pPr/>
          </a:p>
        </p:txBody>
      </p:sp>
      <p:sp>
        <p:nvSpPr>
          <p:cNvPr id="1854" name="直線單箭頭接點 36"/>
          <p:cNvSpPr/>
          <p:nvPr/>
        </p:nvSpPr>
        <p:spPr>
          <a:xfrm flipV="1">
            <a:off x="3304073" y="3905754"/>
            <a:ext cx="23625" cy="1140031"/>
          </a:xfrm>
          <a:prstGeom prst="line">
            <a:avLst/>
          </a:prstGeom>
          <a:ln w="38100">
            <a:solidFill>
              <a:srgbClr val="0000FF"/>
            </a:solidFill>
            <a:tailEnd type="triangle"/>
          </a:ln>
        </p:spPr>
        <p:txBody>
          <a:bodyPr lIns="45719" rIns="45719"/>
          <a:lstStyle/>
          <a:p>
            <a:pPr/>
          </a:p>
        </p:txBody>
      </p:sp>
      <p:sp>
        <p:nvSpPr>
          <p:cNvPr id="1855" name="文字方塊 25"/>
          <p:cNvSpPr txBox="1"/>
          <p:nvPr/>
        </p:nvSpPr>
        <p:spPr>
          <a:xfrm>
            <a:off x="4286994" y="6207735"/>
            <a:ext cx="1582832" cy="471863"/>
          </a:xfrm>
          <a:prstGeom prst="rect">
            <a:avLst/>
          </a:prstGeom>
          <a:gradFill>
            <a:gsLst>
              <a:gs pos="0">
                <a:schemeClr val="accent4">
                  <a:hueOff val="-206663"/>
                  <a:satOff val="29896"/>
                  <a:lumOff val="29240"/>
                </a:schemeClr>
              </a:gs>
              <a:gs pos="35000">
                <a:srgbClr val="D8C9EE"/>
              </a:gs>
              <a:gs pos="100000">
                <a:schemeClr val="accent4">
                  <a:hueOff val="-242556"/>
                  <a:satOff val="32941"/>
                  <a:lumOff val="43328"/>
                </a:schemeClr>
              </a:gs>
            </a:gsLst>
            <a:lin ang="16200000"/>
          </a:gradFill>
          <a:ln>
            <a:solidFill>
              <a:srgbClr val="7D60A0"/>
            </a:solidFill>
          </a:ln>
          <a:effectLst>
            <a:outerShdw sx="100000" sy="100000" kx="0" ky="0" algn="b" rotWithShape="0" blurRad="38100" dist="20000" dir="5400000">
              <a:srgbClr val="000000">
                <a:alpha val="38000"/>
              </a:srgbClr>
            </a:outerShdw>
          </a:effectLst>
          <a:extLst>
            <a:ext uri="{C572A759-6A51-4108-AA02-DFA0A04FC94B}">
              <ma14:wrappingTextBoxFlag xmlns:ma14="http://schemas.microsoft.com/office/mac/drawingml/2011/main" val="1"/>
            </a:ext>
          </a:extLst>
        </p:spPr>
        <p:txBody>
          <a:bodyPr lIns="45719" rIns="45719">
            <a:spAutoFit/>
          </a:bodyPr>
          <a:lstStyle>
            <a:lvl1pPr>
              <a:defRPr sz="2400">
                <a:latin typeface="Arial"/>
                <a:ea typeface="Arial"/>
                <a:cs typeface="Arial"/>
                <a:sym typeface="Arial"/>
              </a:defRPr>
            </a:lvl1pPr>
          </a:lstStyle>
          <a:p>
            <a:pPr/>
            <a14:m>
              <m:oMathPara>
                <m:oMathParaPr>
                  <m:jc m:val="left"/>
                </m:oMathParaPr>
                <m:oMath>
                  <m:r>
                    <a:rPr xmlns:a="http://schemas.openxmlformats.org/drawingml/2006/main" sz="2600" i="1">
                      <a:solidFill>
                        <a:srgbClr val="000000"/>
                      </a:solidFill>
                      <a:latin typeface="Cambria Math" panose="02040503050406030204" pitchFamily="18" charset="0"/>
                    </a:rPr>
                    <m:t>𝛻</m:t>
                  </m:r>
                  <m:r>
                    <a:rPr xmlns:a="http://schemas.openxmlformats.org/drawingml/2006/main" sz="2600" i="1">
                      <a:solidFill>
                        <a:srgbClr val="000000"/>
                      </a:solidFill>
                      <a:latin typeface="Cambria Math" panose="02040503050406030204" pitchFamily="18" charset="0"/>
                    </a:rPr>
                    <m:t>ℒ</m:t>
                  </m:r>
                  <m:d>
                    <m:dPr>
                      <m:ctrlPr>
                        <a:rPr xmlns:a="http://schemas.openxmlformats.org/drawingml/2006/main" sz="2600" i="1">
                          <a:solidFill>
                            <a:srgbClr val="000000"/>
                          </a:solidFill>
                          <a:latin typeface="Cambria Math" panose="02040503050406030204" pitchFamily="18" charset="0"/>
                        </a:rPr>
                      </m:ctrlPr>
                    </m:dPr>
                    <m:e>
                      <m:r>
                        <a:rPr xmlns:a="http://schemas.openxmlformats.org/drawingml/2006/main" sz="2600" i="1">
                          <a:solidFill>
                            <a:srgbClr val="000000"/>
                          </a:solidFill>
                          <a:latin typeface="Cambria Math" panose="02040503050406030204" pitchFamily="18" charset="0"/>
                        </a:rPr>
                        <m:t>𝜃</m:t>
                      </m:r>
                    </m:e>
                  </m:d>
                  <m:r>
                    <a:rPr xmlns:a="http://schemas.openxmlformats.org/drawingml/2006/main" sz="2600" i="1">
                      <a:solidFill>
                        <a:srgbClr val="000000"/>
                      </a:solidFill>
                      <a:latin typeface="Cambria Math" panose="02040503050406030204" pitchFamily="18" charset="0"/>
                    </a:rPr>
                    <m:t>=</m:t>
                  </m:r>
                  <m:r>
                    <a:rPr xmlns:a="http://schemas.openxmlformats.org/drawingml/2006/main" sz="2600" i="1">
                      <a:solidFill>
                        <a:srgbClr val="000000"/>
                      </a:solidFill>
                      <a:latin typeface="Cambria Math" panose="02040503050406030204" pitchFamily="18" charset="0"/>
                    </a:rPr>
                    <m:t>0</m:t>
                  </m:r>
                </m:oMath>
              </m:oMathPara>
            </a14:m>
          </a:p>
        </p:txBody>
      </p:sp>
      <p:sp>
        <p:nvSpPr>
          <p:cNvPr id="1856" name="文字方塊 28"/>
          <p:cNvSpPr txBox="1"/>
          <p:nvPr/>
        </p:nvSpPr>
        <p:spPr>
          <a:xfrm>
            <a:off x="2348651" y="6222779"/>
            <a:ext cx="1678134" cy="495717"/>
          </a:xfrm>
          <a:prstGeom prst="rect">
            <a:avLst/>
          </a:prstGeom>
          <a:gradFill>
            <a:gsLst>
              <a:gs pos="0">
                <a:schemeClr val="accent4">
                  <a:hueOff val="-206663"/>
                  <a:satOff val="29896"/>
                  <a:lumOff val="29240"/>
                </a:schemeClr>
              </a:gs>
              <a:gs pos="35000">
                <a:srgbClr val="D8C9EE"/>
              </a:gs>
              <a:gs pos="100000">
                <a:schemeClr val="accent4">
                  <a:hueOff val="-242556"/>
                  <a:satOff val="32941"/>
                  <a:lumOff val="43328"/>
                </a:schemeClr>
              </a:gs>
            </a:gsLst>
            <a:lin ang="16200000"/>
          </a:gradFill>
          <a:ln>
            <a:solidFill>
              <a:srgbClr val="7D60A0"/>
            </a:solidFill>
          </a:ln>
          <a:effectLst>
            <a:outerShdw sx="100000" sy="100000" kx="0" ky="0" algn="b" rotWithShape="0" blurRad="38100" dist="20000" dir="5400000">
              <a:srgbClr val="000000">
                <a:alpha val="38000"/>
              </a:srgbClr>
            </a:outerShdw>
          </a:effectLst>
          <a:extLst>
            <a:ext uri="{C572A759-6A51-4108-AA02-DFA0A04FC94B}">
              <ma14:wrappingTextBoxFlag xmlns:ma14="http://schemas.microsoft.com/office/mac/drawingml/2011/main" val="1"/>
            </a:ext>
          </a:extLst>
        </p:spPr>
        <p:txBody>
          <a:bodyPr lIns="45719" rIns="45719">
            <a:spAutoFit/>
          </a:bodyPr>
          <a:lstStyle>
            <a:lvl1pPr>
              <a:defRPr sz="2400">
                <a:latin typeface="Arial"/>
                <a:ea typeface="Arial"/>
                <a:cs typeface="Arial"/>
                <a:sym typeface="Arial"/>
              </a:defRPr>
            </a:lvl1pPr>
          </a:lstStyle>
          <a:p>
            <a:pPr/>
            <a14:m>
              <m:oMathPara>
                <m:oMathParaPr>
                  <m:jc m:val="left"/>
                </m:oMathParaPr>
                <m:oMath>
                  <m:r>
                    <a:rPr xmlns:a="http://schemas.openxmlformats.org/drawingml/2006/main" sz="2750" i="1">
                      <a:solidFill>
                        <a:srgbClr val="000000"/>
                      </a:solidFill>
                      <a:latin typeface="Cambria Math" panose="02040503050406030204" pitchFamily="18" charset="0"/>
                    </a:rPr>
                    <m:t>𝛻</m:t>
                  </m:r>
                  <m:r>
                    <a:rPr xmlns:a="http://schemas.openxmlformats.org/drawingml/2006/main" sz="2750" i="1">
                      <a:solidFill>
                        <a:srgbClr val="000000"/>
                      </a:solidFill>
                      <a:latin typeface="Cambria Math" panose="02040503050406030204" pitchFamily="18" charset="0"/>
                    </a:rPr>
                    <m:t>ℒ</m:t>
                  </m:r>
                  <m:d>
                    <m:dPr>
                      <m:ctrlPr>
                        <a:rPr xmlns:a="http://schemas.openxmlformats.org/drawingml/2006/main" sz="2750" i="1">
                          <a:solidFill>
                            <a:srgbClr val="000000"/>
                          </a:solidFill>
                          <a:latin typeface="Cambria Math" panose="02040503050406030204" pitchFamily="18" charset="0"/>
                        </a:rPr>
                      </m:ctrlPr>
                    </m:dPr>
                    <m:e>
                      <m:r>
                        <a:rPr xmlns:a="http://schemas.openxmlformats.org/drawingml/2006/main" sz="2750" i="1">
                          <a:solidFill>
                            <a:srgbClr val="000000"/>
                          </a:solidFill>
                          <a:latin typeface="Cambria Math" panose="02040503050406030204" pitchFamily="18" charset="0"/>
                        </a:rPr>
                        <m:t>𝜃</m:t>
                      </m:r>
                    </m:e>
                  </m:d>
                  <m:r>
                    <a:rPr xmlns:a="http://schemas.openxmlformats.org/drawingml/2006/main" sz="2750" i="1">
                      <a:solidFill>
                        <a:srgbClr val="000000"/>
                      </a:solidFill>
                      <a:latin typeface="Cambria Math" panose="02040503050406030204" pitchFamily="18" charset="0"/>
                    </a:rPr>
                    <m:t>≈</m:t>
                  </m:r>
                  <m:r>
                    <a:rPr xmlns:a="http://schemas.openxmlformats.org/drawingml/2006/main" sz="2750" i="1">
                      <a:solidFill>
                        <a:srgbClr val="000000"/>
                      </a:solidFill>
                      <a:latin typeface="Cambria Math" panose="02040503050406030204" pitchFamily="18" charset="0"/>
                    </a:rPr>
                    <m:t>0</m:t>
                  </m:r>
                </m:oMath>
              </m:oMathPara>
            </a14:m>
          </a:p>
        </p:txBody>
      </p:sp>
      <p:sp>
        <p:nvSpPr>
          <p:cNvPr id="1857" name="橢圓 34"/>
          <p:cNvSpPr/>
          <p:nvPr/>
        </p:nvSpPr>
        <p:spPr>
          <a:xfrm>
            <a:off x="1690489" y="7045442"/>
            <a:ext cx="216119" cy="216119"/>
          </a:xfrm>
          <a:prstGeom prst="ellipse">
            <a:avLst/>
          </a:prstGeom>
          <a:solidFill>
            <a:srgbClr val="FF0000"/>
          </a:solidFill>
          <a:ln w="12700">
            <a:miter lim="400000"/>
          </a:ln>
        </p:spPr>
        <p:txBody>
          <a:bodyPr lIns="45719" rIns="45719" anchor="ctr"/>
          <a:lstStyle/>
          <a:p>
            <a:pPr algn="ctr">
              <a:defRPr>
                <a:solidFill>
                  <a:srgbClr val="FFFFFF"/>
                </a:solidFill>
              </a:defRPr>
            </a:pPr>
          </a:p>
        </p:txBody>
      </p:sp>
      <p:sp>
        <p:nvSpPr>
          <p:cNvPr id="1858" name="橢圓 37"/>
          <p:cNvSpPr/>
          <p:nvPr/>
        </p:nvSpPr>
        <p:spPr>
          <a:xfrm>
            <a:off x="3202416" y="7039743"/>
            <a:ext cx="216119" cy="216119"/>
          </a:xfrm>
          <a:prstGeom prst="ellipse">
            <a:avLst/>
          </a:prstGeom>
          <a:solidFill>
            <a:srgbClr val="FF0000"/>
          </a:solidFill>
          <a:ln w="12700">
            <a:miter lim="400000"/>
          </a:ln>
        </p:spPr>
        <p:txBody>
          <a:bodyPr lIns="45719" rIns="45719" anchor="ctr"/>
          <a:lstStyle/>
          <a:p>
            <a:pPr algn="ctr">
              <a:defRPr>
                <a:solidFill>
                  <a:srgbClr val="FFFFFF"/>
                </a:solidFill>
              </a:defRPr>
            </a:pPr>
          </a:p>
        </p:txBody>
      </p:sp>
      <p:sp>
        <p:nvSpPr>
          <p:cNvPr id="1859" name="橢圓 38"/>
          <p:cNvSpPr/>
          <p:nvPr/>
        </p:nvSpPr>
        <p:spPr>
          <a:xfrm>
            <a:off x="4930883" y="7015295"/>
            <a:ext cx="216119" cy="216119"/>
          </a:xfrm>
          <a:prstGeom prst="ellipse">
            <a:avLst/>
          </a:prstGeom>
          <a:solidFill>
            <a:srgbClr val="FF0000"/>
          </a:solidFill>
          <a:ln w="12700">
            <a:miter lim="400000"/>
          </a:ln>
        </p:spPr>
        <p:txBody>
          <a:bodyPr lIns="45719" rIns="45719" anchor="ctr"/>
          <a:lstStyle/>
          <a:p>
            <a:pPr algn="ctr">
              <a:defRPr>
                <a:solidFill>
                  <a:srgbClr val="FFFFFF"/>
                </a:solidFill>
              </a:defRPr>
            </a:pPr>
          </a:p>
        </p:txBody>
      </p:sp>
      <p:sp>
        <p:nvSpPr>
          <p:cNvPr id="1860" name="橢圓 39"/>
          <p:cNvSpPr/>
          <p:nvPr/>
        </p:nvSpPr>
        <p:spPr>
          <a:xfrm>
            <a:off x="6872127" y="7023492"/>
            <a:ext cx="216119" cy="216119"/>
          </a:xfrm>
          <a:prstGeom prst="ellipse">
            <a:avLst/>
          </a:prstGeom>
          <a:solidFill>
            <a:srgbClr val="FF0000"/>
          </a:solidFill>
          <a:ln w="12700">
            <a:miter lim="400000"/>
          </a:ln>
        </p:spPr>
        <p:txBody>
          <a:bodyPr lIns="45719" rIns="45719" anchor="ctr"/>
          <a:lstStyle/>
          <a:p>
            <a:pPr algn="ctr">
              <a:defRPr>
                <a:solidFill>
                  <a:srgbClr val="FFFFFF"/>
                </a:solidFill>
              </a:defRPr>
            </a:pPr>
          </a:p>
        </p:txBody>
      </p:sp>
      <p:sp>
        <p:nvSpPr>
          <p:cNvPr id="1861" name="文字方塊 9"/>
          <p:cNvSpPr txBox="1"/>
          <p:nvPr/>
        </p:nvSpPr>
        <p:spPr>
          <a:xfrm>
            <a:off x="9433778" y="7096942"/>
            <a:ext cx="132284" cy="206960"/>
          </a:xfrm>
          <a:prstGeom prst="rect">
            <a:avLst/>
          </a:prstGeom>
          <a:ln w="12700">
            <a:miter lim="400000"/>
          </a:ln>
        </p:spPr>
        <p:txBody>
          <a:bodyPr wrap="none" lIns="0" tIns="0" rIns="0" bIns="0">
            <a:spAutoFit/>
          </a:bodyPr>
          <a:lstStyle/>
          <a:p>
            <a:pPr defTabSz="914400" latinLnBrk="1">
              <a:defRPr sz="1800"/>
            </a:pPr>
            <a14:m>
              <m:oMathPara>
                <m:oMathParaPr>
                  <m:jc m:val="centerGroup"/>
                </m:oMathParaPr>
                <m:oMath>
                  <m:r>
                    <a:rPr xmlns:a="http://schemas.openxmlformats.org/drawingml/2006/main" sz="2400" i="1">
                      <a:solidFill>
                        <a:srgbClr val="000000"/>
                      </a:solidFill>
                      <a:latin typeface="Cambria Math" panose="02040503050406030204" pitchFamily="18" charset="0"/>
                    </a:rPr>
                    <m:t>𝜃</m:t>
                  </m:r>
                </m:oMath>
              </m:oMathPara>
            </a14:m>
            <a:endParaRPr sz="2400"/>
          </a:p>
        </p:txBody>
      </p:sp>
      <p:sp>
        <p:nvSpPr>
          <p:cNvPr id="1862" name="TextBox 30"/>
          <p:cNvSpPr txBox="1"/>
          <p:nvPr/>
        </p:nvSpPr>
        <p:spPr>
          <a:xfrm>
            <a:off x="1618535" y="7526179"/>
            <a:ext cx="6821329" cy="22851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sz="1000"/>
            </a:lvl1pPr>
          </a:lstStyle>
          <a:p>
            <a:pPr/>
            <a:r>
              <a:t>Slide credit: Hung-yi Lee – Deep Learning Tutorial</a:t>
            </a:r>
          </a:p>
        </p:txBody>
      </p:sp>
    </p:spTree>
  </p:cSld>
  <p:clrMapOvr>
    <a:masterClrMapping/>
  </p:clrMapOvr>
  <p:transition xmlns:p14="http://schemas.microsoft.com/office/powerpoint/2010/main" spd="med" advClick="1"/>
</p:sld>
</file>

<file path=ppt/slides/slide6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64" name="TextBox 3"/>
          <p:cNvSpPr txBox="1"/>
          <p:nvPr>
            <p:ph type="sldNum" sz="quarter" idx="2"/>
          </p:nvPr>
        </p:nvSpPr>
        <p:spPr>
          <a:xfrm>
            <a:off x="9760731" y="7458470"/>
            <a:ext cx="258625" cy="24830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865" name="Title 1"/>
          <p:cNvSpPr txBox="1"/>
          <p:nvPr>
            <p:ph type="title"/>
          </p:nvPr>
        </p:nvSpPr>
        <p:spPr>
          <a:prstGeom prst="rect">
            <a:avLst/>
          </a:prstGeom>
        </p:spPr>
        <p:txBody>
          <a:bodyPr/>
          <a:lstStyle/>
          <a:p>
            <a:pPr/>
            <a:r>
              <a:t>Gradient Descent with Momentum</a:t>
            </a:r>
          </a:p>
        </p:txBody>
      </p:sp>
      <p:sp>
        <p:nvSpPr>
          <p:cNvPr id="1866" name="Content Placeholder 2"/>
          <p:cNvSpPr txBox="1"/>
          <p:nvPr>
            <p:ph type="body" idx="1"/>
          </p:nvPr>
        </p:nvSpPr>
        <p:spPr>
          <a:xfrm>
            <a:off x="276672" y="2090802"/>
            <a:ext cx="9584267" cy="5367668"/>
          </a:xfrm>
          <a:prstGeom prst="rect">
            <a:avLst/>
          </a:prstGeom>
        </p:spPr>
        <p:txBody>
          <a:bodyPr/>
          <a:lstStyle/>
          <a:p>
            <a:pPr>
              <a:defRPr b="1" i="1">
                <a:solidFill>
                  <a:srgbClr val="0070C0"/>
                </a:solidFill>
              </a:defRPr>
            </a:pPr>
            <a:r>
              <a:t>Gradient descent with momentum </a:t>
            </a:r>
            <a:r>
              <a:rPr b="0" i="0">
                <a:solidFill>
                  <a:srgbClr val="000000"/>
                </a:solidFill>
              </a:rPr>
              <a:t>uses the momentum of the gradient for parameter optimization</a:t>
            </a:r>
          </a:p>
        </p:txBody>
      </p:sp>
      <p:sp>
        <p:nvSpPr>
          <p:cNvPr id="1867" name="Content Placeholder 3"/>
          <p:cNvSpPr txBox="1"/>
          <p:nvPr/>
        </p:nvSpPr>
        <p:spPr>
          <a:xfrm>
            <a:off x="322392" y="1509936"/>
            <a:ext cx="6101248" cy="350294"/>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defTabSz="914322">
              <a:spcBef>
                <a:spcPts val="300"/>
              </a:spcBef>
              <a:defRPr i="1" sz="1400">
                <a:latin typeface="Arial"/>
                <a:ea typeface="Arial"/>
                <a:cs typeface="Arial"/>
                <a:sym typeface="Arial"/>
              </a:defRPr>
            </a:lvl1pPr>
          </a:lstStyle>
          <a:p>
            <a:pPr/>
            <a:r>
              <a:t>Training Neural Networks</a:t>
            </a:r>
          </a:p>
        </p:txBody>
      </p:sp>
      <p:sp>
        <p:nvSpPr>
          <p:cNvPr id="1868" name="直線接點 51"/>
          <p:cNvSpPr/>
          <p:nvPr/>
        </p:nvSpPr>
        <p:spPr>
          <a:xfrm>
            <a:off x="7753954" y="5476170"/>
            <a:ext cx="1" cy="1320417"/>
          </a:xfrm>
          <a:prstGeom prst="line">
            <a:avLst/>
          </a:prstGeom>
          <a:ln w="38100">
            <a:solidFill>
              <a:srgbClr val="000000"/>
            </a:solidFill>
            <a:prstDash val="sysDot"/>
          </a:ln>
        </p:spPr>
        <p:txBody>
          <a:bodyPr lIns="45719" rIns="45719"/>
          <a:lstStyle/>
          <a:p>
            <a:pPr/>
          </a:p>
        </p:txBody>
      </p:sp>
      <p:sp>
        <p:nvSpPr>
          <p:cNvPr id="1869" name="直線接點 58"/>
          <p:cNvSpPr/>
          <p:nvPr/>
        </p:nvSpPr>
        <p:spPr>
          <a:xfrm>
            <a:off x="3856339" y="5476170"/>
            <a:ext cx="1" cy="1332363"/>
          </a:xfrm>
          <a:prstGeom prst="line">
            <a:avLst/>
          </a:prstGeom>
          <a:ln w="38100">
            <a:solidFill>
              <a:srgbClr val="000000"/>
            </a:solidFill>
            <a:prstDash val="sysDot"/>
          </a:ln>
        </p:spPr>
        <p:txBody>
          <a:bodyPr lIns="45719" rIns="45719"/>
          <a:lstStyle/>
          <a:p>
            <a:pPr/>
          </a:p>
        </p:txBody>
      </p:sp>
      <p:sp>
        <p:nvSpPr>
          <p:cNvPr id="1870" name="直線接點 40"/>
          <p:cNvSpPr/>
          <p:nvPr/>
        </p:nvSpPr>
        <p:spPr>
          <a:xfrm>
            <a:off x="5953879" y="6203415"/>
            <a:ext cx="1" cy="605119"/>
          </a:xfrm>
          <a:prstGeom prst="line">
            <a:avLst/>
          </a:prstGeom>
          <a:ln w="38100">
            <a:solidFill>
              <a:srgbClr val="000000"/>
            </a:solidFill>
            <a:prstDash val="sysDot"/>
          </a:ln>
        </p:spPr>
        <p:txBody>
          <a:bodyPr lIns="45719" rIns="45719"/>
          <a:lstStyle/>
          <a:p>
            <a:pPr/>
          </a:p>
        </p:txBody>
      </p:sp>
      <p:sp>
        <p:nvSpPr>
          <p:cNvPr id="1871" name="手繪多邊形 3"/>
          <p:cNvSpPr/>
          <p:nvPr/>
        </p:nvSpPr>
        <p:spPr>
          <a:xfrm>
            <a:off x="1666871" y="3281067"/>
            <a:ext cx="7754816" cy="4208268"/>
          </a:xfrm>
          <a:custGeom>
            <a:avLst/>
            <a:gdLst/>
            <a:ahLst/>
            <a:cxnLst>
              <a:cxn ang="0">
                <a:pos x="wd2" y="hd2"/>
              </a:cxn>
              <a:cxn ang="5400000">
                <a:pos x="wd2" y="hd2"/>
              </a:cxn>
              <a:cxn ang="10800000">
                <a:pos x="wd2" y="hd2"/>
              </a:cxn>
              <a:cxn ang="16200000">
                <a:pos x="wd2" y="hd2"/>
              </a:cxn>
            </a:cxnLst>
            <a:rect l="0" t="0" r="r" b="b"/>
            <a:pathLst>
              <a:path w="21600" h="21214" fill="norm" stroke="1" extrusionOk="0">
                <a:moveTo>
                  <a:pt x="0" y="0"/>
                </a:moveTo>
                <a:cubicBezTo>
                  <a:pt x="608" y="4779"/>
                  <a:pt x="1311" y="9522"/>
                  <a:pt x="2841" y="11879"/>
                </a:cubicBezTo>
                <a:cubicBezTo>
                  <a:pt x="4371" y="14235"/>
                  <a:pt x="7656" y="13426"/>
                  <a:pt x="9181" y="14137"/>
                </a:cubicBezTo>
                <a:cubicBezTo>
                  <a:pt x="10706" y="14848"/>
                  <a:pt x="10533" y="16095"/>
                  <a:pt x="11988" y="16145"/>
                </a:cubicBezTo>
                <a:cubicBezTo>
                  <a:pt x="13443" y="16195"/>
                  <a:pt x="15116" y="13801"/>
                  <a:pt x="16212" y="13120"/>
                </a:cubicBezTo>
                <a:cubicBezTo>
                  <a:pt x="17308" y="12438"/>
                  <a:pt x="17755" y="10889"/>
                  <a:pt x="18563" y="12056"/>
                </a:cubicBezTo>
                <a:cubicBezTo>
                  <a:pt x="19371" y="13223"/>
                  <a:pt x="20555" y="18645"/>
                  <a:pt x="21061" y="20123"/>
                </a:cubicBezTo>
                <a:cubicBezTo>
                  <a:pt x="21567" y="21600"/>
                  <a:pt x="21584" y="21260"/>
                  <a:pt x="21600" y="20920"/>
                </a:cubicBezTo>
              </a:path>
            </a:pathLst>
          </a:custGeom>
          <a:ln w="63500">
            <a:solidFill>
              <a:srgbClr val="403152"/>
            </a:solidFill>
          </a:ln>
        </p:spPr>
        <p:txBody>
          <a:bodyPr lIns="45719" rIns="45719" anchor="ctr"/>
          <a:lstStyle/>
          <a:p>
            <a:pPr algn="ctr">
              <a:defRPr>
                <a:solidFill>
                  <a:srgbClr val="FFFFFF"/>
                </a:solidFill>
              </a:defRPr>
            </a:pPr>
          </a:p>
        </p:txBody>
      </p:sp>
      <p:sp>
        <p:nvSpPr>
          <p:cNvPr id="1872" name="直線單箭頭接點 6"/>
          <p:cNvSpPr/>
          <p:nvPr/>
        </p:nvSpPr>
        <p:spPr>
          <a:xfrm>
            <a:off x="1370863" y="6823610"/>
            <a:ext cx="8050826" cy="1"/>
          </a:xfrm>
          <a:prstGeom prst="line">
            <a:avLst/>
          </a:prstGeom>
          <a:ln w="57150">
            <a:solidFill>
              <a:srgbClr val="000000"/>
            </a:solidFill>
            <a:tailEnd type="triangle"/>
          </a:ln>
        </p:spPr>
        <p:txBody>
          <a:bodyPr lIns="45719" rIns="45719"/>
          <a:lstStyle/>
          <a:p>
            <a:pPr/>
          </a:p>
        </p:txBody>
      </p:sp>
      <p:sp>
        <p:nvSpPr>
          <p:cNvPr id="1873" name="直線單箭頭接點 7"/>
          <p:cNvSpPr/>
          <p:nvPr/>
        </p:nvSpPr>
        <p:spPr>
          <a:xfrm flipV="1">
            <a:off x="1370864" y="3312564"/>
            <a:ext cx="1" cy="3511048"/>
          </a:xfrm>
          <a:prstGeom prst="line">
            <a:avLst/>
          </a:prstGeom>
          <a:ln w="57150">
            <a:solidFill>
              <a:srgbClr val="000000"/>
            </a:solidFill>
            <a:tailEnd type="triangle"/>
          </a:ln>
        </p:spPr>
        <p:txBody>
          <a:bodyPr lIns="45719" rIns="45719"/>
          <a:lstStyle/>
          <a:p>
            <a:pPr/>
          </a:p>
        </p:txBody>
      </p:sp>
      <p:sp>
        <p:nvSpPr>
          <p:cNvPr id="1874" name="橢圓 14"/>
          <p:cNvSpPr/>
          <p:nvPr/>
        </p:nvSpPr>
        <p:spPr>
          <a:xfrm>
            <a:off x="5642564" y="5886891"/>
            <a:ext cx="633047" cy="633047"/>
          </a:xfrm>
          <a:prstGeom prst="ellipse">
            <a:avLst/>
          </a:prstGeom>
          <a:solidFill>
            <a:srgbClr val="4F6228"/>
          </a:solidFill>
          <a:ln w="25400">
            <a:solidFill>
              <a:srgbClr val="3A5E8A"/>
            </a:solidFill>
          </a:ln>
        </p:spPr>
        <p:txBody>
          <a:bodyPr lIns="45719" rIns="45719" anchor="ctr"/>
          <a:lstStyle/>
          <a:p>
            <a:pPr algn="ctr">
              <a:defRPr>
                <a:solidFill>
                  <a:srgbClr val="FFFFFF"/>
                </a:solidFill>
              </a:defRPr>
            </a:pPr>
          </a:p>
        </p:txBody>
      </p:sp>
      <p:sp>
        <p:nvSpPr>
          <p:cNvPr id="1875" name="橢圓 17"/>
          <p:cNvSpPr/>
          <p:nvPr/>
        </p:nvSpPr>
        <p:spPr>
          <a:xfrm>
            <a:off x="1771930" y="3312564"/>
            <a:ext cx="633047" cy="633047"/>
          </a:xfrm>
          <a:prstGeom prst="ellipse">
            <a:avLst/>
          </a:prstGeom>
          <a:solidFill>
            <a:srgbClr val="4F6228"/>
          </a:solidFill>
          <a:ln w="25400">
            <a:solidFill>
              <a:srgbClr val="3A5E8A"/>
            </a:solidFill>
          </a:ln>
        </p:spPr>
        <p:txBody>
          <a:bodyPr lIns="45719" rIns="45719" anchor="ctr"/>
          <a:lstStyle/>
          <a:p>
            <a:pPr algn="ctr">
              <a:defRPr>
                <a:solidFill>
                  <a:srgbClr val="FFFFFF"/>
                </a:solidFill>
              </a:defRPr>
            </a:pPr>
          </a:p>
        </p:txBody>
      </p:sp>
      <p:sp>
        <p:nvSpPr>
          <p:cNvPr id="1876" name="文字方塊 29"/>
          <p:cNvSpPr txBox="1"/>
          <p:nvPr/>
        </p:nvSpPr>
        <p:spPr>
          <a:xfrm>
            <a:off x="3353301" y="3098930"/>
            <a:ext cx="6267568" cy="39247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2400"/>
            </a:lvl1pPr>
          </a:lstStyle>
          <a:p>
            <a:pPr/>
            <a:r>
              <a:t>Movement = Negative of Gradient + Momentum </a:t>
            </a:r>
          </a:p>
        </p:txBody>
      </p:sp>
      <p:sp>
        <p:nvSpPr>
          <p:cNvPr id="1877" name="直線單箭頭接點 33"/>
          <p:cNvSpPr/>
          <p:nvPr/>
        </p:nvSpPr>
        <p:spPr>
          <a:xfrm>
            <a:off x="2199537" y="6988392"/>
            <a:ext cx="591708" cy="1"/>
          </a:xfrm>
          <a:prstGeom prst="line">
            <a:avLst/>
          </a:prstGeom>
          <a:ln w="63500">
            <a:solidFill>
              <a:srgbClr val="0070C0"/>
            </a:solidFill>
            <a:tailEnd type="triangle"/>
          </a:ln>
        </p:spPr>
        <p:txBody>
          <a:bodyPr lIns="45719" rIns="45719"/>
          <a:lstStyle/>
          <a:p>
            <a:pPr/>
          </a:p>
        </p:txBody>
      </p:sp>
      <p:sp>
        <p:nvSpPr>
          <p:cNvPr id="1878" name="直線單箭頭接點 34"/>
          <p:cNvSpPr/>
          <p:nvPr/>
        </p:nvSpPr>
        <p:spPr>
          <a:xfrm>
            <a:off x="2199537" y="6666838"/>
            <a:ext cx="618999" cy="1"/>
          </a:xfrm>
          <a:prstGeom prst="line">
            <a:avLst/>
          </a:prstGeom>
          <a:ln w="63500">
            <a:solidFill>
              <a:srgbClr val="FF0000"/>
            </a:solidFill>
            <a:tailEnd type="triangle"/>
          </a:ln>
        </p:spPr>
        <p:txBody>
          <a:bodyPr lIns="45719" rIns="45719"/>
          <a:lstStyle/>
          <a:p>
            <a:pPr/>
          </a:p>
        </p:txBody>
      </p:sp>
      <p:sp>
        <p:nvSpPr>
          <p:cNvPr id="1879" name="橢圓 54"/>
          <p:cNvSpPr/>
          <p:nvPr/>
        </p:nvSpPr>
        <p:spPr>
          <a:xfrm>
            <a:off x="7428661" y="5078010"/>
            <a:ext cx="633047" cy="633047"/>
          </a:xfrm>
          <a:prstGeom prst="ellipse">
            <a:avLst/>
          </a:prstGeom>
          <a:solidFill>
            <a:srgbClr val="4F6228"/>
          </a:solidFill>
          <a:ln w="25400">
            <a:solidFill>
              <a:srgbClr val="3A5E8A"/>
            </a:solidFill>
          </a:ln>
        </p:spPr>
        <p:txBody>
          <a:bodyPr lIns="45719" rIns="45719" anchor="ctr"/>
          <a:lstStyle/>
          <a:p>
            <a:pPr algn="ctr">
              <a:defRPr>
                <a:solidFill>
                  <a:srgbClr val="FFFFFF"/>
                </a:solidFill>
              </a:defRPr>
            </a:pPr>
          </a:p>
        </p:txBody>
      </p:sp>
      <p:sp>
        <p:nvSpPr>
          <p:cNvPr id="1880" name="直線單箭頭接點 57"/>
          <p:cNvSpPr/>
          <p:nvPr/>
        </p:nvSpPr>
        <p:spPr>
          <a:xfrm flipH="1">
            <a:off x="7258039" y="6647833"/>
            <a:ext cx="459123" cy="1"/>
          </a:xfrm>
          <a:prstGeom prst="line">
            <a:avLst/>
          </a:prstGeom>
          <a:ln w="63500">
            <a:solidFill>
              <a:srgbClr val="FF0000"/>
            </a:solidFill>
            <a:tailEnd type="triangle"/>
          </a:ln>
        </p:spPr>
        <p:txBody>
          <a:bodyPr lIns="45719" rIns="45719"/>
          <a:lstStyle/>
          <a:p>
            <a:pPr/>
          </a:p>
        </p:txBody>
      </p:sp>
      <p:sp>
        <p:nvSpPr>
          <p:cNvPr id="1881" name="直線單箭頭接點 63"/>
          <p:cNvSpPr/>
          <p:nvPr/>
        </p:nvSpPr>
        <p:spPr>
          <a:xfrm>
            <a:off x="7823189" y="6969725"/>
            <a:ext cx="342709" cy="4199"/>
          </a:xfrm>
          <a:prstGeom prst="line">
            <a:avLst/>
          </a:prstGeom>
          <a:ln w="63500">
            <a:solidFill>
              <a:srgbClr val="0070C0"/>
            </a:solidFill>
            <a:tailEnd type="triangle"/>
          </a:ln>
        </p:spPr>
        <p:txBody>
          <a:bodyPr lIns="45719" rIns="45719"/>
          <a:lstStyle/>
          <a:p>
            <a:pPr/>
          </a:p>
        </p:txBody>
      </p:sp>
      <p:sp>
        <p:nvSpPr>
          <p:cNvPr id="1882" name="文字方塊 67"/>
          <p:cNvSpPr txBox="1"/>
          <p:nvPr/>
        </p:nvSpPr>
        <p:spPr>
          <a:xfrm>
            <a:off x="5146928" y="6982544"/>
            <a:ext cx="1824266" cy="39247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sz="2400">
                <a:solidFill>
                  <a:srgbClr val="FF0000"/>
                </a:solidFill>
              </a:defRPr>
            </a:lvl1pPr>
          </a:lstStyle>
          <a:p>
            <a:pPr/>
            <a:r>
              <a:t>Gradient = 0</a:t>
            </a:r>
          </a:p>
        </p:txBody>
      </p:sp>
      <p:sp>
        <p:nvSpPr>
          <p:cNvPr id="1883" name="橢圓 36"/>
          <p:cNvSpPr/>
          <p:nvPr/>
        </p:nvSpPr>
        <p:spPr>
          <a:xfrm>
            <a:off x="3525120" y="5317757"/>
            <a:ext cx="633047" cy="633047"/>
          </a:xfrm>
          <a:prstGeom prst="ellipse">
            <a:avLst/>
          </a:prstGeom>
          <a:solidFill>
            <a:srgbClr val="4F6228"/>
          </a:solidFill>
          <a:ln w="25400">
            <a:solidFill>
              <a:srgbClr val="3A5E8A"/>
            </a:solidFill>
          </a:ln>
        </p:spPr>
        <p:txBody>
          <a:bodyPr lIns="45719" rIns="45719" anchor="ctr"/>
          <a:lstStyle/>
          <a:p>
            <a:pPr algn="ctr">
              <a:defRPr>
                <a:solidFill>
                  <a:srgbClr val="FFFFFF"/>
                </a:solidFill>
              </a:defRPr>
            </a:pPr>
          </a:p>
        </p:txBody>
      </p:sp>
      <p:sp>
        <p:nvSpPr>
          <p:cNvPr id="1884" name="直線單箭頭接點 37"/>
          <p:cNvSpPr/>
          <p:nvPr/>
        </p:nvSpPr>
        <p:spPr>
          <a:xfrm>
            <a:off x="3992321" y="6650552"/>
            <a:ext cx="339831" cy="1"/>
          </a:xfrm>
          <a:prstGeom prst="line">
            <a:avLst/>
          </a:prstGeom>
          <a:ln w="63500">
            <a:solidFill>
              <a:srgbClr val="FF0000"/>
            </a:solidFill>
            <a:tailEnd type="triangle"/>
          </a:ln>
        </p:spPr>
        <p:txBody>
          <a:bodyPr lIns="45719" rIns="45719"/>
          <a:lstStyle/>
          <a:p>
            <a:pPr/>
          </a:p>
        </p:txBody>
      </p:sp>
      <p:sp>
        <p:nvSpPr>
          <p:cNvPr id="1885" name="直線單箭頭接點 38"/>
          <p:cNvSpPr/>
          <p:nvPr/>
        </p:nvSpPr>
        <p:spPr>
          <a:xfrm flipV="1">
            <a:off x="4332151" y="6647835"/>
            <a:ext cx="848453" cy="15695"/>
          </a:xfrm>
          <a:prstGeom prst="line">
            <a:avLst/>
          </a:prstGeom>
          <a:ln w="63500">
            <a:solidFill>
              <a:srgbClr val="00B050"/>
            </a:solidFill>
            <a:prstDash val="sysDot"/>
            <a:tailEnd type="triangle"/>
          </a:ln>
        </p:spPr>
        <p:txBody>
          <a:bodyPr lIns="45719" rIns="45719"/>
          <a:lstStyle/>
          <a:p>
            <a:pPr/>
          </a:p>
        </p:txBody>
      </p:sp>
      <p:sp>
        <p:nvSpPr>
          <p:cNvPr id="1886" name="直線單箭頭接點 39"/>
          <p:cNvSpPr/>
          <p:nvPr/>
        </p:nvSpPr>
        <p:spPr>
          <a:xfrm>
            <a:off x="6084799" y="7002032"/>
            <a:ext cx="777247" cy="1"/>
          </a:xfrm>
          <a:prstGeom prst="line">
            <a:avLst/>
          </a:prstGeom>
          <a:ln w="63500">
            <a:solidFill>
              <a:srgbClr val="0070C0"/>
            </a:solidFill>
            <a:tailEnd type="triangle"/>
          </a:ln>
        </p:spPr>
        <p:txBody>
          <a:bodyPr lIns="45719" rIns="45719"/>
          <a:lstStyle/>
          <a:p>
            <a:pPr/>
          </a:p>
        </p:txBody>
      </p:sp>
      <p:sp>
        <p:nvSpPr>
          <p:cNvPr id="1887" name="直線接點 42"/>
          <p:cNvSpPr/>
          <p:nvPr/>
        </p:nvSpPr>
        <p:spPr>
          <a:xfrm flipH="1">
            <a:off x="2069295" y="3900103"/>
            <a:ext cx="1" cy="3038792"/>
          </a:xfrm>
          <a:prstGeom prst="line">
            <a:avLst/>
          </a:prstGeom>
          <a:ln w="38100">
            <a:solidFill>
              <a:srgbClr val="000000"/>
            </a:solidFill>
            <a:prstDash val="sysDot"/>
          </a:ln>
        </p:spPr>
        <p:txBody>
          <a:bodyPr lIns="45719" rIns="45719"/>
          <a:lstStyle/>
          <a:p>
            <a:pPr/>
          </a:p>
        </p:txBody>
      </p:sp>
      <p:sp>
        <p:nvSpPr>
          <p:cNvPr id="1888" name="橢圓 45"/>
          <p:cNvSpPr/>
          <p:nvPr/>
        </p:nvSpPr>
        <p:spPr>
          <a:xfrm>
            <a:off x="1983420" y="6720774"/>
            <a:ext cx="216119" cy="216119"/>
          </a:xfrm>
          <a:prstGeom prst="ellipse">
            <a:avLst/>
          </a:prstGeom>
          <a:solidFill>
            <a:srgbClr val="FF0000"/>
          </a:solidFill>
          <a:ln w="12700">
            <a:miter lim="400000"/>
          </a:ln>
        </p:spPr>
        <p:txBody>
          <a:bodyPr lIns="45719" rIns="45719" anchor="ctr"/>
          <a:lstStyle/>
          <a:p>
            <a:pPr algn="ctr">
              <a:defRPr>
                <a:solidFill>
                  <a:srgbClr val="FFFFFF"/>
                </a:solidFill>
              </a:defRPr>
            </a:pPr>
          </a:p>
        </p:txBody>
      </p:sp>
      <p:sp>
        <p:nvSpPr>
          <p:cNvPr id="1889" name="橢圓 46"/>
          <p:cNvSpPr/>
          <p:nvPr/>
        </p:nvSpPr>
        <p:spPr>
          <a:xfrm>
            <a:off x="3748282" y="6720440"/>
            <a:ext cx="216119" cy="216119"/>
          </a:xfrm>
          <a:prstGeom prst="ellipse">
            <a:avLst/>
          </a:prstGeom>
          <a:solidFill>
            <a:srgbClr val="FF0000"/>
          </a:solidFill>
          <a:ln w="12700">
            <a:miter lim="400000"/>
          </a:ln>
        </p:spPr>
        <p:txBody>
          <a:bodyPr lIns="45719" rIns="45719" anchor="ctr"/>
          <a:lstStyle/>
          <a:p>
            <a:pPr algn="ctr">
              <a:defRPr>
                <a:solidFill>
                  <a:srgbClr val="FFFFFF"/>
                </a:solidFill>
              </a:defRPr>
            </a:pPr>
          </a:p>
        </p:txBody>
      </p:sp>
      <p:sp>
        <p:nvSpPr>
          <p:cNvPr id="1890" name="橢圓 48"/>
          <p:cNvSpPr/>
          <p:nvPr/>
        </p:nvSpPr>
        <p:spPr>
          <a:xfrm>
            <a:off x="5868682" y="6737732"/>
            <a:ext cx="216119" cy="216119"/>
          </a:xfrm>
          <a:prstGeom prst="ellipse">
            <a:avLst/>
          </a:prstGeom>
          <a:solidFill>
            <a:srgbClr val="FF0000"/>
          </a:solidFill>
          <a:ln w="12700">
            <a:miter lim="400000"/>
          </a:ln>
        </p:spPr>
        <p:txBody>
          <a:bodyPr lIns="45719" rIns="45719" anchor="ctr"/>
          <a:lstStyle/>
          <a:p>
            <a:pPr algn="ctr">
              <a:defRPr>
                <a:solidFill>
                  <a:srgbClr val="FFFFFF"/>
                </a:solidFill>
              </a:defRPr>
            </a:pPr>
          </a:p>
        </p:txBody>
      </p:sp>
      <p:sp>
        <p:nvSpPr>
          <p:cNvPr id="1891" name="橢圓 49"/>
          <p:cNvSpPr/>
          <p:nvPr/>
        </p:nvSpPr>
        <p:spPr>
          <a:xfrm>
            <a:off x="7655237" y="6702107"/>
            <a:ext cx="216119" cy="216119"/>
          </a:xfrm>
          <a:prstGeom prst="ellipse">
            <a:avLst/>
          </a:prstGeom>
          <a:solidFill>
            <a:srgbClr val="FF0000"/>
          </a:solidFill>
          <a:ln w="12700">
            <a:miter lim="400000"/>
          </a:ln>
        </p:spPr>
        <p:txBody>
          <a:bodyPr lIns="45719" rIns="45719" anchor="ctr"/>
          <a:lstStyle/>
          <a:p>
            <a:pPr algn="ctr">
              <a:defRPr>
                <a:solidFill>
                  <a:srgbClr val="FFFFFF"/>
                </a:solidFill>
              </a:defRPr>
            </a:pPr>
          </a:p>
        </p:txBody>
      </p:sp>
      <p:grpSp>
        <p:nvGrpSpPr>
          <p:cNvPr id="1898" name="群組 77"/>
          <p:cNvGrpSpPr/>
          <p:nvPr/>
        </p:nvGrpSpPr>
        <p:grpSpPr>
          <a:xfrm>
            <a:off x="4282983" y="4043584"/>
            <a:ext cx="3922767" cy="1294585"/>
            <a:chOff x="0" y="0"/>
            <a:chExt cx="3922766" cy="1294584"/>
          </a:xfrm>
        </p:grpSpPr>
        <p:sp>
          <p:nvSpPr>
            <p:cNvPr id="1892" name="直線單箭頭接點 27"/>
            <p:cNvSpPr/>
            <p:nvPr/>
          </p:nvSpPr>
          <p:spPr>
            <a:xfrm>
              <a:off x="13049" y="1173982"/>
              <a:ext cx="690197" cy="1"/>
            </a:xfrm>
            <a:prstGeom prst="line">
              <a:avLst/>
            </a:prstGeom>
            <a:noFill/>
            <a:ln w="63500" cap="flat">
              <a:solidFill>
                <a:srgbClr val="0070C0"/>
              </a:solidFill>
              <a:prstDash val="solid"/>
              <a:round/>
              <a:tailEnd type="triangle" w="med" len="med"/>
            </a:ln>
            <a:effectLst/>
          </p:spPr>
          <p:txBody>
            <a:bodyPr wrap="square" lIns="45719" tIns="45719" rIns="45719" bIns="45719" numCol="1" anchor="t">
              <a:noAutofit/>
            </a:bodyPr>
            <a:lstStyle/>
            <a:p>
              <a:pPr/>
            </a:p>
          </p:txBody>
        </p:sp>
        <p:sp>
          <p:nvSpPr>
            <p:cNvPr id="1893" name="直線單箭頭接點 28"/>
            <p:cNvSpPr/>
            <p:nvPr/>
          </p:nvSpPr>
          <p:spPr>
            <a:xfrm>
              <a:off x="0" y="252492"/>
              <a:ext cx="690197" cy="1"/>
            </a:xfrm>
            <a:prstGeom prst="line">
              <a:avLst/>
            </a:prstGeom>
            <a:noFill/>
            <a:ln w="63500" cap="flat">
              <a:solidFill>
                <a:srgbClr val="FF0000"/>
              </a:solidFill>
              <a:prstDash val="solid"/>
              <a:round/>
              <a:tailEnd type="triangle" w="med" len="med"/>
            </a:ln>
            <a:effectLst/>
          </p:spPr>
          <p:txBody>
            <a:bodyPr wrap="square" lIns="45719" tIns="45719" rIns="45719" bIns="45719" numCol="1" anchor="t">
              <a:noAutofit/>
            </a:bodyPr>
            <a:lstStyle/>
            <a:p>
              <a:pPr/>
            </a:p>
          </p:txBody>
        </p:sp>
        <p:sp>
          <p:nvSpPr>
            <p:cNvPr id="1894" name="文字方塊 30"/>
            <p:cNvSpPr txBox="1"/>
            <p:nvPr/>
          </p:nvSpPr>
          <p:spPr>
            <a:xfrm>
              <a:off x="748965" y="0"/>
              <a:ext cx="3173802" cy="39247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defRPr sz="2400"/>
              </a:lvl1pPr>
            </a:lstStyle>
            <a:p>
              <a:pPr/>
              <a:r>
                <a:t>Negative of Gradient</a:t>
              </a:r>
            </a:p>
          </p:txBody>
        </p:sp>
        <p:sp>
          <p:nvSpPr>
            <p:cNvPr id="1895" name="直線單箭頭接點 31"/>
            <p:cNvSpPr/>
            <p:nvPr/>
          </p:nvSpPr>
          <p:spPr>
            <a:xfrm>
              <a:off x="13049" y="730117"/>
              <a:ext cx="690197" cy="1"/>
            </a:xfrm>
            <a:prstGeom prst="line">
              <a:avLst/>
            </a:prstGeom>
            <a:noFill/>
            <a:ln w="63500" cap="flat">
              <a:solidFill>
                <a:srgbClr val="00B050"/>
              </a:solidFill>
              <a:prstDash val="sysDot"/>
              <a:round/>
              <a:tailEnd type="triangle" w="med" len="med"/>
            </a:ln>
            <a:effectLst/>
          </p:spPr>
          <p:txBody>
            <a:bodyPr wrap="square" lIns="45719" tIns="45719" rIns="45719" bIns="45719" numCol="1" anchor="t">
              <a:noAutofit/>
            </a:bodyPr>
            <a:lstStyle/>
            <a:p>
              <a:pPr/>
            </a:p>
          </p:txBody>
        </p:sp>
        <p:sp>
          <p:nvSpPr>
            <p:cNvPr id="1896" name="文字方塊 32"/>
            <p:cNvSpPr txBox="1"/>
            <p:nvPr/>
          </p:nvSpPr>
          <p:spPr>
            <a:xfrm>
              <a:off x="756173" y="445686"/>
              <a:ext cx="2470107" cy="39247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defRPr sz="2400"/>
              </a:lvl1pPr>
            </a:lstStyle>
            <a:p>
              <a:pPr/>
              <a:r>
                <a:t>Momentum</a:t>
              </a:r>
            </a:p>
          </p:txBody>
        </p:sp>
        <p:sp>
          <p:nvSpPr>
            <p:cNvPr id="1897" name="文字方塊 53"/>
            <p:cNvSpPr txBox="1"/>
            <p:nvPr/>
          </p:nvSpPr>
          <p:spPr>
            <a:xfrm>
              <a:off x="748965" y="902114"/>
              <a:ext cx="2470106" cy="39247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defRPr sz="2400"/>
              </a:lvl1pPr>
            </a:lstStyle>
            <a:p>
              <a:pPr/>
              <a:r>
                <a:t>Real Movement</a:t>
              </a:r>
            </a:p>
          </p:txBody>
        </p:sp>
      </p:grpSp>
      <p:sp>
        <p:nvSpPr>
          <p:cNvPr id="1899" name="直線單箭頭接點 61"/>
          <p:cNvSpPr/>
          <p:nvPr/>
        </p:nvSpPr>
        <p:spPr>
          <a:xfrm>
            <a:off x="6084799" y="6694313"/>
            <a:ext cx="777247" cy="1"/>
          </a:xfrm>
          <a:prstGeom prst="line">
            <a:avLst/>
          </a:prstGeom>
          <a:ln w="63500">
            <a:solidFill>
              <a:srgbClr val="00B050"/>
            </a:solidFill>
            <a:prstDash val="sysDot"/>
            <a:tailEnd type="triangle"/>
          </a:ln>
        </p:spPr>
        <p:txBody>
          <a:bodyPr lIns="45719" rIns="45719"/>
          <a:lstStyle/>
          <a:p>
            <a:pPr/>
          </a:p>
        </p:txBody>
      </p:sp>
      <p:sp>
        <p:nvSpPr>
          <p:cNvPr id="1900" name="直線單箭頭接點 66"/>
          <p:cNvSpPr/>
          <p:nvPr/>
        </p:nvSpPr>
        <p:spPr>
          <a:xfrm>
            <a:off x="7799120" y="6644922"/>
            <a:ext cx="652425" cy="11199"/>
          </a:xfrm>
          <a:prstGeom prst="line">
            <a:avLst/>
          </a:prstGeom>
          <a:ln w="63500">
            <a:solidFill>
              <a:srgbClr val="00B050"/>
            </a:solidFill>
            <a:prstDash val="sysDot"/>
            <a:tailEnd type="triangle"/>
          </a:ln>
        </p:spPr>
        <p:txBody>
          <a:bodyPr lIns="45719" rIns="45719"/>
          <a:lstStyle/>
          <a:p>
            <a:pPr/>
          </a:p>
        </p:txBody>
      </p:sp>
      <p:sp>
        <p:nvSpPr>
          <p:cNvPr id="1901" name="直線單箭頭接點 68"/>
          <p:cNvSpPr/>
          <p:nvPr/>
        </p:nvSpPr>
        <p:spPr>
          <a:xfrm>
            <a:off x="4023076" y="6991869"/>
            <a:ext cx="1157529" cy="1"/>
          </a:xfrm>
          <a:prstGeom prst="line">
            <a:avLst/>
          </a:prstGeom>
          <a:ln w="63500">
            <a:solidFill>
              <a:srgbClr val="0070C0"/>
            </a:solidFill>
            <a:tailEnd type="triangle"/>
          </a:ln>
        </p:spPr>
        <p:txBody>
          <a:bodyPr lIns="45719" rIns="45719"/>
          <a:lstStyle/>
          <a:p>
            <a:pPr/>
          </a:p>
        </p:txBody>
      </p:sp>
      <p:sp>
        <p:nvSpPr>
          <p:cNvPr id="1902" name="文字方塊 9"/>
          <p:cNvSpPr txBox="1"/>
          <p:nvPr/>
        </p:nvSpPr>
        <p:spPr>
          <a:xfrm>
            <a:off x="300548" y="2878088"/>
            <a:ext cx="1471238" cy="448984"/>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ctr">
              <a:defRPr sz="2400"/>
            </a:pPr>
            <a:r>
              <a:t>cost </a:t>
            </a:r>
            <a14:m>
              <m:oMath>
                <m:r>
                  <a:rPr xmlns:a="http://schemas.openxmlformats.org/drawingml/2006/main" sz="2600" i="1">
                    <a:solidFill>
                      <a:srgbClr val="000000"/>
                    </a:solidFill>
                    <a:latin typeface="Cambria Math" panose="02040503050406030204" pitchFamily="18" charset="0"/>
                  </a:rPr>
                  <m:t>ℒ</m:t>
                </m:r>
                <m:d>
                  <m:dPr>
                    <m:ctrlPr>
                      <a:rPr xmlns:a="http://schemas.openxmlformats.org/drawingml/2006/main" sz="2600" i="1">
                        <a:solidFill>
                          <a:srgbClr val="000000"/>
                        </a:solidFill>
                        <a:latin typeface="Cambria Math" panose="02040503050406030204" pitchFamily="18" charset="0"/>
                      </a:rPr>
                    </m:ctrlPr>
                  </m:dPr>
                  <m:e>
                    <m:r>
                      <a:rPr xmlns:a="http://schemas.openxmlformats.org/drawingml/2006/main" sz="2600" i="1">
                        <a:solidFill>
                          <a:srgbClr val="000000"/>
                        </a:solidFill>
                        <a:latin typeface="Cambria Math" panose="02040503050406030204" pitchFamily="18" charset="0"/>
                      </a:rPr>
                      <m:t>𝜃</m:t>
                    </m:r>
                  </m:e>
                </m:d>
              </m:oMath>
            </a14:m>
          </a:p>
        </p:txBody>
      </p:sp>
      <p:sp>
        <p:nvSpPr>
          <p:cNvPr id="1903" name="文字方塊 9"/>
          <p:cNvSpPr txBox="1"/>
          <p:nvPr/>
        </p:nvSpPr>
        <p:spPr>
          <a:xfrm>
            <a:off x="9571594" y="6561532"/>
            <a:ext cx="132284" cy="206960"/>
          </a:xfrm>
          <a:prstGeom prst="rect">
            <a:avLst/>
          </a:prstGeom>
          <a:ln w="12700">
            <a:miter lim="400000"/>
          </a:ln>
        </p:spPr>
        <p:txBody>
          <a:bodyPr wrap="none" lIns="0" tIns="0" rIns="0" bIns="0">
            <a:spAutoFit/>
          </a:bodyPr>
          <a:lstStyle/>
          <a:p>
            <a:pPr defTabSz="914400" latinLnBrk="1">
              <a:defRPr sz="1800"/>
            </a:pPr>
            <a14:m>
              <m:oMathPara>
                <m:oMathParaPr>
                  <m:jc m:val="centerGroup"/>
                </m:oMathParaPr>
                <m:oMath>
                  <m:r>
                    <a:rPr xmlns:a="http://schemas.openxmlformats.org/drawingml/2006/main" sz="2400" i="1">
                      <a:solidFill>
                        <a:srgbClr val="000000"/>
                      </a:solidFill>
                      <a:latin typeface="Cambria Math" panose="02040503050406030204" pitchFamily="18" charset="0"/>
                    </a:rPr>
                    <m:t>𝜃</m:t>
                  </m:r>
                </m:oMath>
              </m:oMathPara>
            </a14:m>
            <a:endParaRPr sz="2400"/>
          </a:p>
        </p:txBody>
      </p:sp>
      <p:sp>
        <p:nvSpPr>
          <p:cNvPr id="1904" name="TextBox 41"/>
          <p:cNvSpPr txBox="1"/>
          <p:nvPr/>
        </p:nvSpPr>
        <p:spPr>
          <a:xfrm>
            <a:off x="1618535" y="7526179"/>
            <a:ext cx="6821329" cy="22851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sz="1000"/>
            </a:lvl1pPr>
          </a:lstStyle>
          <a:p>
            <a:pPr/>
            <a:r>
              <a:t>Slide credit: Hung-yi Lee – Deep Learning Tutorial</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888"/>
                                        </p:tgtEl>
                                        <p:attrNameLst>
                                          <p:attrName>style.visibility</p:attrName>
                                        </p:attrNameLst>
                                      </p:cBhvr>
                                      <p:to>
                                        <p:strVal val="visible"/>
                                      </p:to>
                                    </p:set>
                                  </p:childTnLst>
                                </p:cTn>
                              </p:par>
                            </p:childTnLst>
                          </p:cTn>
                        </p:par>
                        <p:par>
                          <p:cTn id="7" fill="hold">
                            <p:stCondLst>
                              <p:cond delay="0"/>
                            </p:stCondLst>
                            <p:childTnLst>
                              <p:par>
                                <p:cTn id="8" presetClass="entr" nodeType="afterEffect" presetSubtype="0" presetID="1" grpId="2" fill="hold">
                                  <p:stCondLst>
                                    <p:cond delay="0"/>
                                  </p:stCondLst>
                                  <p:iterate type="el" backwards="0">
                                    <p:tmAbs val="0"/>
                                  </p:iterate>
                                  <p:childTnLst>
                                    <p:set>
                                      <p:cBhvr>
                                        <p:cTn id="9" fill="hold"/>
                                        <p:tgtEl>
                                          <p:spTgt spid="1887"/>
                                        </p:tgtEl>
                                        <p:attrNameLst>
                                          <p:attrName>style.visibility</p:attrName>
                                        </p:attrNameLst>
                                      </p:cBhvr>
                                      <p:to>
                                        <p:strVal val="visible"/>
                                      </p:to>
                                    </p:set>
                                  </p:childTnLst>
                                </p:cTn>
                              </p:par>
                            </p:childTnLst>
                          </p:cTn>
                        </p:par>
                        <p:par>
                          <p:cTn id="10" fill="hold">
                            <p:stCondLst>
                              <p:cond delay="0"/>
                            </p:stCondLst>
                            <p:childTnLst>
                              <p:par>
                                <p:cTn id="11" presetClass="entr" nodeType="afterEffect" presetSubtype="0" presetID="1" grpId="3" fill="hold">
                                  <p:stCondLst>
                                    <p:cond delay="0"/>
                                  </p:stCondLst>
                                  <p:iterate type="el" backwards="0">
                                    <p:tmAbs val="0"/>
                                  </p:iterate>
                                  <p:childTnLst>
                                    <p:set>
                                      <p:cBhvr>
                                        <p:cTn id="12" fill="hold"/>
                                        <p:tgtEl>
                                          <p:spTgt spid="187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0" presetID="1" grpId="4" fill="hold">
                                  <p:stCondLst>
                                    <p:cond delay="0"/>
                                  </p:stCondLst>
                                  <p:iterate type="el" backwards="0">
                                    <p:tmAbs val="0"/>
                                  </p:iterate>
                                  <p:childTnLst>
                                    <p:set>
                                      <p:cBhvr>
                                        <p:cTn id="16" fill="hold"/>
                                        <p:tgtEl>
                                          <p:spTgt spid="187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Class="entr" nodeType="clickEffect" presetSubtype="0" presetID="1" grpId="5" fill="hold">
                                  <p:stCondLst>
                                    <p:cond delay="0"/>
                                  </p:stCondLst>
                                  <p:iterate type="el" backwards="0">
                                    <p:tmAbs val="0"/>
                                  </p:iterate>
                                  <p:childTnLst>
                                    <p:set>
                                      <p:cBhvr>
                                        <p:cTn id="20" fill="hold"/>
                                        <p:tgtEl>
                                          <p:spTgt spid="187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Class="entr" nodeType="clickEffect" presetSubtype="0" presetID="1" grpId="6" fill="hold">
                                  <p:stCondLst>
                                    <p:cond delay="0"/>
                                  </p:stCondLst>
                                  <p:iterate type="el" backwards="0">
                                    <p:tmAbs val="0"/>
                                  </p:iterate>
                                  <p:childTnLst>
                                    <p:set>
                                      <p:cBhvr>
                                        <p:cTn id="24" fill="hold"/>
                                        <p:tgtEl>
                                          <p:spTgt spid="1889"/>
                                        </p:tgtEl>
                                        <p:attrNameLst>
                                          <p:attrName>style.visibility</p:attrName>
                                        </p:attrNameLst>
                                      </p:cBhvr>
                                      <p:to>
                                        <p:strVal val="visible"/>
                                      </p:to>
                                    </p:set>
                                  </p:childTnLst>
                                </p:cTn>
                              </p:par>
                            </p:childTnLst>
                          </p:cTn>
                        </p:par>
                        <p:par>
                          <p:cTn id="25" fill="hold">
                            <p:stCondLst>
                              <p:cond delay="0"/>
                            </p:stCondLst>
                            <p:childTnLst>
                              <p:par>
                                <p:cTn id="26" presetClass="entr" nodeType="afterEffect" presetSubtype="0" presetID="1" grpId="7" fill="hold">
                                  <p:stCondLst>
                                    <p:cond delay="0"/>
                                  </p:stCondLst>
                                  <p:iterate type="el" backwards="0">
                                    <p:tmAbs val="0"/>
                                  </p:iterate>
                                  <p:childTnLst>
                                    <p:set>
                                      <p:cBhvr>
                                        <p:cTn id="27" fill="hold"/>
                                        <p:tgtEl>
                                          <p:spTgt spid="1869"/>
                                        </p:tgtEl>
                                        <p:attrNameLst>
                                          <p:attrName>style.visibility</p:attrName>
                                        </p:attrNameLst>
                                      </p:cBhvr>
                                      <p:to>
                                        <p:strVal val="visible"/>
                                      </p:to>
                                    </p:set>
                                  </p:childTnLst>
                                </p:cTn>
                              </p:par>
                            </p:childTnLst>
                          </p:cTn>
                        </p:par>
                        <p:par>
                          <p:cTn id="28" fill="hold">
                            <p:stCondLst>
                              <p:cond delay="0"/>
                            </p:stCondLst>
                            <p:childTnLst>
                              <p:par>
                                <p:cTn id="29" presetClass="entr" nodeType="afterEffect" presetSubtype="0" presetID="1" grpId="8" fill="hold">
                                  <p:stCondLst>
                                    <p:cond delay="0"/>
                                  </p:stCondLst>
                                  <p:iterate type="el" backwards="0">
                                    <p:tmAbs val="0"/>
                                  </p:iterate>
                                  <p:childTnLst>
                                    <p:set>
                                      <p:cBhvr>
                                        <p:cTn id="30" fill="hold"/>
                                        <p:tgtEl>
                                          <p:spTgt spid="188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Class="entr" nodeType="clickEffect" presetSubtype="0" presetID="1" grpId="9" fill="hold">
                                  <p:stCondLst>
                                    <p:cond delay="0"/>
                                  </p:stCondLst>
                                  <p:iterate type="el" backwards="0">
                                    <p:tmAbs val="0"/>
                                  </p:iterate>
                                  <p:childTnLst>
                                    <p:set>
                                      <p:cBhvr>
                                        <p:cTn id="34" fill="hold"/>
                                        <p:tgtEl>
                                          <p:spTgt spid="188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Class="entr" nodeType="clickEffect" presetSubtype="0" presetID="1" grpId="10" fill="hold">
                                  <p:stCondLst>
                                    <p:cond delay="0"/>
                                  </p:stCondLst>
                                  <p:iterate type="el" backwards="0">
                                    <p:tmAbs val="0"/>
                                  </p:iterate>
                                  <p:childTnLst>
                                    <p:set>
                                      <p:cBhvr>
                                        <p:cTn id="38" fill="hold"/>
                                        <p:tgtEl>
                                          <p:spTgt spid="188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Class="entr" nodeType="clickEffect" presetSubtype="0" presetID="1" grpId="11" fill="hold">
                                  <p:stCondLst>
                                    <p:cond delay="0"/>
                                  </p:stCondLst>
                                  <p:iterate type="el" backwards="0">
                                    <p:tmAbs val="0"/>
                                  </p:iterate>
                                  <p:childTnLst>
                                    <p:set>
                                      <p:cBhvr>
                                        <p:cTn id="42" fill="hold"/>
                                        <p:tgtEl>
                                          <p:spTgt spid="190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Class="entr" nodeType="clickEffect" presetSubtype="0" presetID="1" grpId="12" fill="hold">
                                  <p:stCondLst>
                                    <p:cond delay="0"/>
                                  </p:stCondLst>
                                  <p:iterate type="el" backwards="0">
                                    <p:tmAbs val="0"/>
                                  </p:iterate>
                                  <p:childTnLst>
                                    <p:set>
                                      <p:cBhvr>
                                        <p:cTn id="46" fill="hold"/>
                                        <p:tgtEl>
                                          <p:spTgt spid="1890"/>
                                        </p:tgtEl>
                                        <p:attrNameLst>
                                          <p:attrName>style.visibility</p:attrName>
                                        </p:attrNameLst>
                                      </p:cBhvr>
                                      <p:to>
                                        <p:strVal val="visible"/>
                                      </p:to>
                                    </p:set>
                                  </p:childTnLst>
                                </p:cTn>
                              </p:par>
                            </p:childTnLst>
                          </p:cTn>
                        </p:par>
                        <p:par>
                          <p:cTn id="47" fill="hold">
                            <p:stCondLst>
                              <p:cond delay="0"/>
                            </p:stCondLst>
                            <p:childTnLst>
                              <p:par>
                                <p:cTn id="48" presetClass="entr" nodeType="afterEffect" presetSubtype="0" presetID="1" grpId="13" fill="hold">
                                  <p:stCondLst>
                                    <p:cond delay="0"/>
                                  </p:stCondLst>
                                  <p:iterate type="el" backwards="0">
                                    <p:tmAbs val="0"/>
                                  </p:iterate>
                                  <p:childTnLst>
                                    <p:set>
                                      <p:cBhvr>
                                        <p:cTn id="49" fill="hold"/>
                                        <p:tgtEl>
                                          <p:spTgt spid="1870"/>
                                        </p:tgtEl>
                                        <p:attrNameLst>
                                          <p:attrName>style.visibility</p:attrName>
                                        </p:attrNameLst>
                                      </p:cBhvr>
                                      <p:to>
                                        <p:strVal val="visible"/>
                                      </p:to>
                                    </p:set>
                                  </p:childTnLst>
                                </p:cTn>
                              </p:par>
                            </p:childTnLst>
                          </p:cTn>
                        </p:par>
                        <p:par>
                          <p:cTn id="50" fill="hold">
                            <p:stCondLst>
                              <p:cond delay="0"/>
                            </p:stCondLst>
                            <p:childTnLst>
                              <p:par>
                                <p:cTn id="51" presetClass="entr" nodeType="afterEffect" presetSubtype="0" presetID="1" grpId="14" fill="hold">
                                  <p:stCondLst>
                                    <p:cond delay="0"/>
                                  </p:stCondLst>
                                  <p:iterate type="el" backwards="0">
                                    <p:tmAbs val="0"/>
                                  </p:iterate>
                                  <p:childTnLst>
                                    <p:set>
                                      <p:cBhvr>
                                        <p:cTn id="52" fill="hold"/>
                                        <p:tgtEl>
                                          <p:spTgt spid="1874"/>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Class="entr" nodeType="clickEffect" presetSubtype="0" presetID="1" grpId="15" fill="hold">
                                  <p:stCondLst>
                                    <p:cond delay="0"/>
                                  </p:stCondLst>
                                  <p:iterate type="el" backwards="0">
                                    <p:tmAbs val="0"/>
                                  </p:iterate>
                                  <p:childTnLst>
                                    <p:set>
                                      <p:cBhvr>
                                        <p:cTn id="56" fill="hold"/>
                                        <p:tgtEl>
                                          <p:spTgt spid="1882"/>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Class="entr" nodeType="clickEffect" presetSubtype="0" presetID="1" grpId="16" fill="hold">
                                  <p:stCondLst>
                                    <p:cond delay="0"/>
                                  </p:stCondLst>
                                  <p:iterate type="el" backwards="0">
                                    <p:tmAbs val="0"/>
                                  </p:iterate>
                                  <p:childTnLst>
                                    <p:set>
                                      <p:cBhvr>
                                        <p:cTn id="60" fill="hold"/>
                                        <p:tgtEl>
                                          <p:spTgt spid="1899"/>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Class="entr" nodeType="clickEffect" presetSubtype="0" presetID="1" grpId="17" fill="hold">
                                  <p:stCondLst>
                                    <p:cond delay="0"/>
                                  </p:stCondLst>
                                  <p:iterate type="el" backwards="0">
                                    <p:tmAbs val="0"/>
                                  </p:iterate>
                                  <p:childTnLst>
                                    <p:set>
                                      <p:cBhvr>
                                        <p:cTn id="64" fill="hold"/>
                                        <p:tgtEl>
                                          <p:spTgt spid="1886"/>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Class="entr" nodeType="clickEffect" presetSubtype="0" presetID="1" grpId="18" fill="hold">
                                  <p:stCondLst>
                                    <p:cond delay="0"/>
                                  </p:stCondLst>
                                  <p:iterate type="el" backwards="0">
                                    <p:tmAbs val="0"/>
                                  </p:iterate>
                                  <p:childTnLst>
                                    <p:set>
                                      <p:cBhvr>
                                        <p:cTn id="68" fill="hold"/>
                                        <p:tgtEl>
                                          <p:spTgt spid="1891"/>
                                        </p:tgtEl>
                                        <p:attrNameLst>
                                          <p:attrName>style.visibility</p:attrName>
                                        </p:attrNameLst>
                                      </p:cBhvr>
                                      <p:to>
                                        <p:strVal val="visible"/>
                                      </p:to>
                                    </p:set>
                                  </p:childTnLst>
                                </p:cTn>
                              </p:par>
                            </p:childTnLst>
                          </p:cTn>
                        </p:par>
                        <p:par>
                          <p:cTn id="69" fill="hold">
                            <p:stCondLst>
                              <p:cond delay="0"/>
                            </p:stCondLst>
                            <p:childTnLst>
                              <p:par>
                                <p:cTn id="70" presetClass="entr" nodeType="afterEffect" presetSubtype="0" presetID="1" grpId="19" fill="hold">
                                  <p:stCondLst>
                                    <p:cond delay="0"/>
                                  </p:stCondLst>
                                  <p:iterate type="el" backwards="0">
                                    <p:tmAbs val="0"/>
                                  </p:iterate>
                                  <p:childTnLst>
                                    <p:set>
                                      <p:cBhvr>
                                        <p:cTn id="71" fill="hold"/>
                                        <p:tgtEl>
                                          <p:spTgt spid="1868"/>
                                        </p:tgtEl>
                                        <p:attrNameLst>
                                          <p:attrName>style.visibility</p:attrName>
                                        </p:attrNameLst>
                                      </p:cBhvr>
                                      <p:to>
                                        <p:strVal val="visible"/>
                                      </p:to>
                                    </p:set>
                                  </p:childTnLst>
                                </p:cTn>
                              </p:par>
                            </p:childTnLst>
                          </p:cTn>
                        </p:par>
                        <p:par>
                          <p:cTn id="72" fill="hold">
                            <p:stCondLst>
                              <p:cond delay="0"/>
                            </p:stCondLst>
                            <p:childTnLst>
                              <p:par>
                                <p:cTn id="73" presetClass="entr" nodeType="afterEffect" presetSubtype="0" presetID="1" grpId="20" fill="hold">
                                  <p:stCondLst>
                                    <p:cond delay="0"/>
                                  </p:stCondLst>
                                  <p:iterate type="el" backwards="0">
                                    <p:tmAbs val="0"/>
                                  </p:iterate>
                                  <p:childTnLst>
                                    <p:set>
                                      <p:cBhvr>
                                        <p:cTn id="74" fill="hold"/>
                                        <p:tgtEl>
                                          <p:spTgt spid="1879"/>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Class="entr" nodeType="clickEffect" presetSubtype="0" presetID="1" grpId="21" fill="hold">
                                  <p:stCondLst>
                                    <p:cond delay="0"/>
                                  </p:stCondLst>
                                  <p:iterate type="el" backwards="0">
                                    <p:tmAbs val="0"/>
                                  </p:iterate>
                                  <p:childTnLst>
                                    <p:set>
                                      <p:cBhvr>
                                        <p:cTn id="78" fill="hold"/>
                                        <p:tgtEl>
                                          <p:spTgt spid="1880"/>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Class="entr" nodeType="clickEffect" presetSubtype="0" presetID="1" grpId="22" fill="hold">
                                  <p:stCondLst>
                                    <p:cond delay="0"/>
                                  </p:stCondLst>
                                  <p:iterate type="el" backwards="0">
                                    <p:tmAbs val="0"/>
                                  </p:iterate>
                                  <p:childTnLst>
                                    <p:set>
                                      <p:cBhvr>
                                        <p:cTn id="82" fill="hold"/>
                                        <p:tgtEl>
                                          <p:spTgt spid="1900"/>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Class="entr" nodeType="clickEffect" presetSubtype="0" presetID="1" grpId="23" fill="hold">
                                  <p:stCondLst>
                                    <p:cond delay="0"/>
                                  </p:stCondLst>
                                  <p:iterate type="el" backwards="0">
                                    <p:tmAbs val="0"/>
                                  </p:iterate>
                                  <p:childTnLst>
                                    <p:set>
                                      <p:cBhvr>
                                        <p:cTn id="86" fill="hold"/>
                                        <p:tgtEl>
                                          <p:spTgt spid="188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879" grpId="20"/>
      <p:bldP build="whole" bldLvl="1" animBg="1" rev="0" advAuto="0" spid="1880" grpId="21"/>
      <p:bldP build="whole" bldLvl="1" animBg="1" rev="0" advAuto="0" spid="1881" grpId="23"/>
      <p:bldP build="whole" bldLvl="1" animBg="1" rev="0" advAuto="0" spid="1900" grpId="22"/>
      <p:bldP build="whole" bldLvl="1" animBg="1" rev="0" advAuto="0" spid="1888" grpId="1"/>
      <p:bldP build="whole" bldLvl="1" animBg="1" rev="0" advAuto="0" spid="1874" grpId="14"/>
      <p:bldP build="whole" bldLvl="1" animBg="1" rev="0" advAuto="0" spid="1887" grpId="2"/>
      <p:bldP build="whole" bldLvl="1" animBg="1" rev="0" advAuto="0" spid="1889" grpId="6"/>
      <p:bldP build="whole" bldLvl="1" animBg="1" rev="0" advAuto="0" spid="1890" grpId="12"/>
      <p:bldP build="whole" bldLvl="1" animBg="1" rev="0" advAuto="0" spid="1870" grpId="13"/>
      <p:bldP build="whole" bldLvl="1" animBg="1" rev="0" advAuto="0" spid="1869" grpId="7"/>
      <p:bldP build="whole" bldLvl="1" animBg="1" rev="0" advAuto="0" spid="1891" grpId="18"/>
      <p:bldP build="whole" bldLvl="1" animBg="1" rev="0" advAuto="0" spid="1885" grpId="10"/>
      <p:bldP build="whole" bldLvl="1" animBg="1" rev="0" advAuto="0" spid="1884" grpId="9"/>
      <p:bldP build="whole" bldLvl="1" animBg="1" rev="0" advAuto="0" spid="1883" grpId="8"/>
      <p:bldP build="whole" bldLvl="1" animBg="1" rev="0" advAuto="0" spid="1868" grpId="19"/>
      <p:bldP build="whole" bldLvl="1" animBg="1" rev="0" advAuto="0" spid="1886" grpId="17"/>
      <p:bldP build="whole" bldLvl="1" animBg="1" rev="0" advAuto="0" spid="1878" grpId="4"/>
      <p:bldP build="whole" bldLvl="1" animBg="1" rev="0" advAuto="0" spid="1882" grpId="15"/>
      <p:bldP build="whole" bldLvl="1" animBg="1" rev="0" advAuto="0" spid="1877" grpId="5"/>
      <p:bldP build="whole" bldLvl="1" animBg="1" rev="0" advAuto="0" spid="1875" grpId="3"/>
      <p:bldP build="whole" bldLvl="1" animBg="1" rev="0" advAuto="0" spid="1901" grpId="11"/>
      <p:bldP build="whole" bldLvl="1" animBg="1" rev="0" advAuto="0" spid="1899" grpId="16"/>
    </p:bldLst>
  </p:timing>
</p:sld>
</file>

<file path=ppt/slides/slide6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06" name="TextBox 3"/>
          <p:cNvSpPr txBox="1"/>
          <p:nvPr>
            <p:ph type="sldNum" sz="quarter" idx="2"/>
          </p:nvPr>
        </p:nvSpPr>
        <p:spPr>
          <a:xfrm>
            <a:off x="9760731" y="7458470"/>
            <a:ext cx="258625" cy="24830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907" name="Title 1"/>
          <p:cNvSpPr txBox="1"/>
          <p:nvPr>
            <p:ph type="title"/>
          </p:nvPr>
        </p:nvSpPr>
        <p:spPr>
          <a:prstGeom prst="rect">
            <a:avLst/>
          </a:prstGeom>
        </p:spPr>
        <p:txBody>
          <a:bodyPr/>
          <a:lstStyle/>
          <a:p>
            <a:pPr/>
            <a:r>
              <a:t>Gradient Descent with Momentum</a:t>
            </a:r>
          </a:p>
        </p:txBody>
      </p:sp>
      <p:sp>
        <p:nvSpPr>
          <p:cNvPr id="1908" name="Content Placeholder 2"/>
          <p:cNvSpPr txBox="1"/>
          <p:nvPr>
            <p:ph type="body" idx="1"/>
          </p:nvPr>
        </p:nvSpPr>
        <p:spPr>
          <a:xfrm>
            <a:off x="276672" y="2090802"/>
            <a:ext cx="9584267" cy="5367668"/>
          </a:xfrm>
          <a:prstGeom prst="rect">
            <a:avLst/>
          </a:prstGeom>
        </p:spPr>
        <p:txBody>
          <a:bodyPr/>
          <a:lstStyle/>
          <a:p>
            <a:pPr marL="248475" indent="-248475" defTabSz="786317">
              <a:defRPr sz="1720"/>
            </a:pPr>
            <a:r>
              <a:t>Parameters update in </a:t>
            </a:r>
            <a:r>
              <a:rPr b="1" i="1">
                <a:solidFill>
                  <a:srgbClr val="0070C0"/>
                </a:solidFill>
              </a:rPr>
              <a:t>GD with momentum </a:t>
            </a:r>
            <a:r>
              <a:t>at iteration </a:t>
            </a:r>
            <a14:m>
              <m:oMath>
                <m:r>
                  <a:rPr xmlns:a="http://schemas.openxmlformats.org/drawingml/2006/main" sz="2050" i="1">
                    <a:solidFill>
                      <a:srgbClr val="000000"/>
                    </a:solidFill>
                    <a:latin typeface="Cambria Math" panose="02040503050406030204" pitchFamily="18" charset="0"/>
                  </a:rPr>
                  <m:t>𝑡</m:t>
                </m:r>
              </m:oMath>
            </a14:m>
            <a:r>
              <a:t>: </a:t>
            </a:r>
            <a14:m>
              <m:oMath>
                <m:sSup>
                  <m:e>
                    <m:r>
                      <a:rPr xmlns:a="http://schemas.openxmlformats.org/drawingml/2006/main" sz="2050" i="1">
                        <a:solidFill>
                          <a:srgbClr val="000000"/>
                        </a:solidFill>
                        <a:latin typeface="Cambria Math" panose="02040503050406030204" pitchFamily="18" charset="0"/>
                      </a:rPr>
                      <m:t>𝜃</m:t>
                    </m:r>
                  </m:e>
                  <m:sup>
                    <m:r>
                      <a:rPr xmlns:a="http://schemas.openxmlformats.org/drawingml/2006/main" sz="2050" i="1">
                        <a:solidFill>
                          <a:srgbClr val="000000"/>
                        </a:solidFill>
                        <a:latin typeface="Cambria Math" panose="02040503050406030204" pitchFamily="18" charset="0"/>
                      </a:rPr>
                      <m:t>𝑡</m:t>
                    </m:r>
                  </m:sup>
                </m:sSup>
                <m:r>
                  <a:rPr xmlns:a="http://schemas.openxmlformats.org/drawingml/2006/main" sz="2050" i="1">
                    <a:solidFill>
                      <a:srgbClr val="000000"/>
                    </a:solidFill>
                    <a:latin typeface="Cambria Math" panose="02040503050406030204" pitchFamily="18" charset="0"/>
                  </a:rPr>
                  <m:t>=</m:t>
                </m:r>
                <m:sSup>
                  <m:e>
                    <m:r>
                      <a:rPr xmlns:a="http://schemas.openxmlformats.org/drawingml/2006/main" sz="2050" i="1">
                        <a:solidFill>
                          <a:srgbClr val="000000"/>
                        </a:solidFill>
                        <a:latin typeface="Cambria Math" panose="02040503050406030204" pitchFamily="18" charset="0"/>
                      </a:rPr>
                      <m:t>𝜃</m:t>
                    </m:r>
                  </m:e>
                  <m:sup>
                    <m:r>
                      <a:rPr xmlns:a="http://schemas.openxmlformats.org/drawingml/2006/main" sz="2050" i="1">
                        <a:solidFill>
                          <a:srgbClr val="000000"/>
                        </a:solidFill>
                        <a:latin typeface="Cambria Math" panose="02040503050406030204" pitchFamily="18" charset="0"/>
                      </a:rPr>
                      <m:t>𝑡</m:t>
                    </m:r>
                    <m:r>
                      <a:rPr xmlns:a="http://schemas.openxmlformats.org/drawingml/2006/main" sz="2050" i="1">
                        <a:solidFill>
                          <a:srgbClr val="000000"/>
                        </a:solidFill>
                        <a:latin typeface="Cambria Math" panose="02040503050406030204" pitchFamily="18" charset="0"/>
                      </a:rPr>
                      <m:t>−</m:t>
                    </m:r>
                    <m:r>
                      <a:rPr xmlns:a="http://schemas.openxmlformats.org/drawingml/2006/main" sz="2050" i="1">
                        <a:solidFill>
                          <a:srgbClr val="000000"/>
                        </a:solidFill>
                        <a:latin typeface="Cambria Math" panose="02040503050406030204" pitchFamily="18" charset="0"/>
                      </a:rPr>
                      <m:t>1</m:t>
                    </m:r>
                  </m:sup>
                </m:sSup>
                <m:r>
                  <a:rPr xmlns:a="http://schemas.openxmlformats.org/drawingml/2006/main" sz="2050" i="1">
                    <a:solidFill>
                      <a:srgbClr val="000000"/>
                    </a:solidFill>
                    <a:latin typeface="Cambria Math" panose="02040503050406030204" pitchFamily="18" charset="0"/>
                  </a:rPr>
                  <m:t>−</m:t>
                </m:r>
                <m:sSup>
                  <m:e>
                    <m:r>
                      <a:rPr xmlns:a="http://schemas.openxmlformats.org/drawingml/2006/main" sz="2050" i="1">
                        <a:solidFill>
                          <a:srgbClr val="000000"/>
                        </a:solidFill>
                        <a:latin typeface="Cambria Math" panose="02040503050406030204" pitchFamily="18" charset="0"/>
                      </a:rPr>
                      <m:t>𝑉</m:t>
                    </m:r>
                  </m:e>
                  <m:sup>
                    <m:r>
                      <a:rPr xmlns:a="http://schemas.openxmlformats.org/drawingml/2006/main" sz="2050" i="1">
                        <a:solidFill>
                          <a:srgbClr val="000000"/>
                        </a:solidFill>
                        <a:latin typeface="Cambria Math" panose="02040503050406030204" pitchFamily="18" charset="0"/>
                      </a:rPr>
                      <m:t>𝑡</m:t>
                    </m:r>
                  </m:sup>
                </m:sSup>
              </m:oMath>
            </a14:m>
          </a:p>
          <a:p>
            <a:pPr lvl="2" marL="836898" indent="-199326" defTabSz="786317">
              <a:spcBef>
                <a:spcPts val="300"/>
              </a:spcBef>
              <a:buFont typeface="Courier New"/>
              <a:defRPr sz="1376"/>
            </a:pPr>
            <a:r>
              <a:t>Where: </a:t>
            </a:r>
            <a14:m>
              <m:oMath>
                <m:sSup>
                  <m:e>
                    <m:r>
                      <a:rPr xmlns:a="http://schemas.openxmlformats.org/drawingml/2006/main" sz="1650" i="1">
                        <a:solidFill>
                          <a:srgbClr val="000000"/>
                        </a:solidFill>
                        <a:latin typeface="Cambria Math" panose="02040503050406030204" pitchFamily="18" charset="0"/>
                      </a:rPr>
                      <m:t>𝑉</m:t>
                    </m:r>
                  </m:e>
                  <m:sup>
                    <m:r>
                      <a:rPr xmlns:a="http://schemas.openxmlformats.org/drawingml/2006/main" sz="1650" i="1">
                        <a:solidFill>
                          <a:srgbClr val="000000"/>
                        </a:solidFill>
                        <a:latin typeface="Cambria Math" panose="02040503050406030204" pitchFamily="18" charset="0"/>
                      </a:rPr>
                      <m:t>𝑡</m:t>
                    </m:r>
                  </m:sup>
                </m:sSup>
              </m:oMath>
            </a14:m>
            <a:r>
              <a:t>= </a:t>
            </a:r>
            <a14:m>
              <m:oMath>
                <m:r>
                  <a:rPr xmlns:a="http://schemas.openxmlformats.org/drawingml/2006/main" sz="1650" i="1">
                    <a:solidFill>
                      <a:srgbClr val="000000"/>
                    </a:solidFill>
                    <a:latin typeface="Cambria Math" panose="02040503050406030204" pitchFamily="18" charset="0"/>
                  </a:rPr>
                  <m:t>𝛽</m:t>
                </m:r>
                <m:sSup>
                  <m:e>
                    <m:r>
                      <a:rPr xmlns:a="http://schemas.openxmlformats.org/drawingml/2006/main" sz="1650" i="1">
                        <a:solidFill>
                          <a:srgbClr val="000000"/>
                        </a:solidFill>
                        <a:latin typeface="Cambria Math" panose="02040503050406030204" pitchFamily="18" charset="0"/>
                      </a:rPr>
                      <m:t>𝑉</m:t>
                    </m:r>
                  </m:e>
                  <m:sup>
                    <m:r>
                      <a:rPr xmlns:a="http://schemas.openxmlformats.org/drawingml/2006/main" sz="1650" i="1">
                        <a:solidFill>
                          <a:srgbClr val="000000"/>
                        </a:solidFill>
                        <a:latin typeface="Cambria Math" panose="02040503050406030204" pitchFamily="18" charset="0"/>
                      </a:rPr>
                      <m:t>𝑡</m:t>
                    </m:r>
                    <m:r>
                      <a:rPr xmlns:a="http://schemas.openxmlformats.org/drawingml/2006/main" sz="1650" i="1">
                        <a:solidFill>
                          <a:srgbClr val="000000"/>
                        </a:solidFill>
                        <a:latin typeface="Cambria Math" panose="02040503050406030204" pitchFamily="18" charset="0"/>
                      </a:rPr>
                      <m:t>−</m:t>
                    </m:r>
                    <m:r>
                      <a:rPr xmlns:a="http://schemas.openxmlformats.org/drawingml/2006/main" sz="1650" i="1">
                        <a:solidFill>
                          <a:srgbClr val="000000"/>
                        </a:solidFill>
                        <a:latin typeface="Cambria Math" panose="02040503050406030204" pitchFamily="18" charset="0"/>
                      </a:rPr>
                      <m:t>1</m:t>
                    </m:r>
                  </m:sup>
                </m:sSup>
                <m:r>
                  <a:rPr xmlns:a="http://schemas.openxmlformats.org/drawingml/2006/main" sz="1650" i="1">
                    <a:solidFill>
                      <a:srgbClr val="000000"/>
                    </a:solidFill>
                    <a:latin typeface="Cambria Math" panose="02040503050406030204" pitchFamily="18" charset="0"/>
                  </a:rPr>
                  <m:t>+</m:t>
                </m:r>
                <m:r>
                  <a:rPr xmlns:a="http://schemas.openxmlformats.org/drawingml/2006/main" sz="1650" i="1">
                    <a:solidFill>
                      <a:srgbClr val="000000"/>
                    </a:solidFill>
                    <a:latin typeface="Cambria Math" panose="02040503050406030204" pitchFamily="18" charset="0"/>
                  </a:rPr>
                  <m:t>𝛼</m:t>
                </m:r>
                <m:r>
                  <a:rPr xmlns:a="http://schemas.openxmlformats.org/drawingml/2006/main" sz="1650" i="1">
                    <a:solidFill>
                      <a:srgbClr val="000000"/>
                    </a:solidFill>
                    <a:latin typeface="Cambria Math" panose="02040503050406030204" pitchFamily="18" charset="0"/>
                  </a:rPr>
                  <m:t>𝛻</m:t>
                </m:r>
                <m:r>
                  <a:rPr xmlns:a="http://schemas.openxmlformats.org/drawingml/2006/main" sz="1650" i="1">
                    <a:solidFill>
                      <a:srgbClr val="000000"/>
                    </a:solidFill>
                    <a:latin typeface="Cambria Math" panose="02040503050406030204" pitchFamily="18" charset="0"/>
                  </a:rPr>
                  <m:t>ℒ</m:t>
                </m:r>
                <m:d>
                  <m:dPr>
                    <m:ctrlPr>
                      <a:rPr xmlns:a="http://schemas.openxmlformats.org/drawingml/2006/main" sz="1650" i="1">
                        <a:solidFill>
                          <a:srgbClr val="000000"/>
                        </a:solidFill>
                        <a:latin typeface="Cambria Math" panose="02040503050406030204" pitchFamily="18" charset="0"/>
                      </a:rPr>
                    </m:ctrlPr>
                  </m:dPr>
                  <m:e>
                    <m:sSup>
                      <m:e>
                        <m:r>
                          <a:rPr xmlns:a="http://schemas.openxmlformats.org/drawingml/2006/main" sz="1650" i="1">
                            <a:solidFill>
                              <a:srgbClr val="000000"/>
                            </a:solidFill>
                            <a:latin typeface="Cambria Math" panose="02040503050406030204" pitchFamily="18" charset="0"/>
                          </a:rPr>
                          <m:t>𝜃</m:t>
                        </m:r>
                      </m:e>
                      <m:sup>
                        <m:r>
                          <a:rPr xmlns:a="http://schemas.openxmlformats.org/drawingml/2006/main" sz="1650" i="1">
                            <a:solidFill>
                              <a:srgbClr val="000000"/>
                            </a:solidFill>
                            <a:latin typeface="Cambria Math" panose="02040503050406030204" pitchFamily="18" charset="0"/>
                          </a:rPr>
                          <m:t>𝑡</m:t>
                        </m:r>
                        <m:r>
                          <a:rPr xmlns:a="http://schemas.openxmlformats.org/drawingml/2006/main" sz="1650" i="1">
                            <a:solidFill>
                              <a:srgbClr val="000000"/>
                            </a:solidFill>
                            <a:latin typeface="Cambria Math" panose="02040503050406030204" pitchFamily="18" charset="0"/>
                          </a:rPr>
                          <m:t>−</m:t>
                        </m:r>
                        <m:r>
                          <a:rPr xmlns:a="http://schemas.openxmlformats.org/drawingml/2006/main" sz="1650" i="1">
                            <a:solidFill>
                              <a:srgbClr val="000000"/>
                            </a:solidFill>
                            <a:latin typeface="Cambria Math" panose="02040503050406030204" pitchFamily="18" charset="0"/>
                          </a:rPr>
                          <m:t>1</m:t>
                        </m:r>
                      </m:sup>
                    </m:sSup>
                  </m:e>
                </m:d>
              </m:oMath>
            </a14:m>
          </a:p>
          <a:p>
            <a:pPr lvl="2" marL="836898" indent="-199326" defTabSz="786317">
              <a:spcBef>
                <a:spcPts val="300"/>
              </a:spcBef>
              <a:buFont typeface="Courier New"/>
              <a:defRPr sz="1376"/>
            </a:pPr>
            <a:r>
              <a:t>I.e., </a:t>
            </a:r>
            <a14:m>
              <m:oMath>
                <m:sSup>
                  <m:e>
                    <m:r>
                      <a:rPr xmlns:a="http://schemas.openxmlformats.org/drawingml/2006/main" sz="1650" i="1">
                        <a:solidFill>
                          <a:srgbClr val="000000"/>
                        </a:solidFill>
                        <a:latin typeface="Cambria Math" panose="02040503050406030204" pitchFamily="18" charset="0"/>
                      </a:rPr>
                      <m:t>𝜃</m:t>
                    </m:r>
                  </m:e>
                  <m:sup>
                    <m:r>
                      <a:rPr xmlns:a="http://schemas.openxmlformats.org/drawingml/2006/main" sz="1650" i="1">
                        <a:solidFill>
                          <a:srgbClr val="000000"/>
                        </a:solidFill>
                        <a:latin typeface="Cambria Math" panose="02040503050406030204" pitchFamily="18" charset="0"/>
                      </a:rPr>
                      <m:t>𝑡</m:t>
                    </m:r>
                  </m:sup>
                </m:sSup>
                <m:r>
                  <a:rPr xmlns:a="http://schemas.openxmlformats.org/drawingml/2006/main" sz="1650" i="1">
                    <a:solidFill>
                      <a:srgbClr val="000000"/>
                    </a:solidFill>
                    <a:latin typeface="Cambria Math" panose="02040503050406030204" pitchFamily="18" charset="0"/>
                  </a:rPr>
                  <m:t>=</m:t>
                </m:r>
                <m:sSup>
                  <m:e>
                    <m:r>
                      <a:rPr xmlns:a="http://schemas.openxmlformats.org/drawingml/2006/main" sz="1650" i="1">
                        <a:solidFill>
                          <a:srgbClr val="000000"/>
                        </a:solidFill>
                        <a:latin typeface="Cambria Math" panose="02040503050406030204" pitchFamily="18" charset="0"/>
                      </a:rPr>
                      <m:t>𝜃</m:t>
                    </m:r>
                  </m:e>
                  <m:sup>
                    <m:r>
                      <a:rPr xmlns:a="http://schemas.openxmlformats.org/drawingml/2006/main" sz="1650" i="1">
                        <a:solidFill>
                          <a:srgbClr val="000000"/>
                        </a:solidFill>
                        <a:latin typeface="Cambria Math" panose="02040503050406030204" pitchFamily="18" charset="0"/>
                      </a:rPr>
                      <m:t>𝑡</m:t>
                    </m:r>
                    <m:r>
                      <a:rPr xmlns:a="http://schemas.openxmlformats.org/drawingml/2006/main" sz="1650" i="1">
                        <a:solidFill>
                          <a:srgbClr val="000000"/>
                        </a:solidFill>
                        <a:latin typeface="Cambria Math" panose="02040503050406030204" pitchFamily="18" charset="0"/>
                      </a:rPr>
                      <m:t>−</m:t>
                    </m:r>
                    <m:r>
                      <a:rPr xmlns:a="http://schemas.openxmlformats.org/drawingml/2006/main" sz="1650" i="1">
                        <a:solidFill>
                          <a:srgbClr val="000000"/>
                        </a:solidFill>
                        <a:latin typeface="Cambria Math" panose="02040503050406030204" pitchFamily="18" charset="0"/>
                      </a:rPr>
                      <m:t>1</m:t>
                    </m:r>
                  </m:sup>
                </m:sSup>
                <m:r>
                  <a:rPr xmlns:a="http://schemas.openxmlformats.org/drawingml/2006/main" sz="1650" i="1">
                    <a:solidFill>
                      <a:srgbClr val="000000"/>
                    </a:solidFill>
                    <a:latin typeface="Cambria Math" panose="02040503050406030204" pitchFamily="18" charset="0"/>
                  </a:rPr>
                  <m:t>−</m:t>
                </m:r>
                <m:r>
                  <a:rPr xmlns:a="http://schemas.openxmlformats.org/drawingml/2006/main" sz="1650" i="1">
                    <a:solidFill>
                      <a:srgbClr val="000000"/>
                    </a:solidFill>
                    <a:latin typeface="Cambria Math" panose="02040503050406030204" pitchFamily="18" charset="0"/>
                  </a:rPr>
                  <m:t>𝛼</m:t>
                </m:r>
                <m:r>
                  <a:rPr xmlns:a="http://schemas.openxmlformats.org/drawingml/2006/main" sz="1650" i="1">
                    <a:solidFill>
                      <a:srgbClr val="000000"/>
                    </a:solidFill>
                    <a:latin typeface="Cambria Math" panose="02040503050406030204" pitchFamily="18" charset="0"/>
                  </a:rPr>
                  <m:t>𝛻</m:t>
                </m:r>
                <m:r>
                  <a:rPr xmlns:a="http://schemas.openxmlformats.org/drawingml/2006/main" sz="1650" i="1">
                    <a:solidFill>
                      <a:srgbClr val="000000"/>
                    </a:solidFill>
                    <a:latin typeface="Cambria Math" panose="02040503050406030204" pitchFamily="18" charset="0"/>
                  </a:rPr>
                  <m:t>ℒ</m:t>
                </m:r>
                <m:d>
                  <m:dPr>
                    <m:ctrlPr>
                      <a:rPr xmlns:a="http://schemas.openxmlformats.org/drawingml/2006/main" sz="1650" i="1">
                        <a:solidFill>
                          <a:srgbClr val="000000"/>
                        </a:solidFill>
                        <a:latin typeface="Cambria Math" panose="02040503050406030204" pitchFamily="18" charset="0"/>
                      </a:rPr>
                    </m:ctrlPr>
                  </m:dPr>
                  <m:e>
                    <m:sSup>
                      <m:e>
                        <m:r>
                          <a:rPr xmlns:a="http://schemas.openxmlformats.org/drawingml/2006/main" sz="1650" i="1">
                            <a:solidFill>
                              <a:srgbClr val="000000"/>
                            </a:solidFill>
                            <a:latin typeface="Cambria Math" panose="02040503050406030204" pitchFamily="18" charset="0"/>
                          </a:rPr>
                          <m:t>𝜃</m:t>
                        </m:r>
                      </m:e>
                      <m:sup>
                        <m:r>
                          <a:rPr xmlns:a="http://schemas.openxmlformats.org/drawingml/2006/main" sz="1650" i="1">
                            <a:solidFill>
                              <a:srgbClr val="000000"/>
                            </a:solidFill>
                            <a:latin typeface="Cambria Math" panose="02040503050406030204" pitchFamily="18" charset="0"/>
                          </a:rPr>
                          <m:t>𝑡</m:t>
                        </m:r>
                        <m:r>
                          <a:rPr xmlns:a="http://schemas.openxmlformats.org/drawingml/2006/main" sz="1650" i="1">
                            <a:solidFill>
                              <a:srgbClr val="000000"/>
                            </a:solidFill>
                            <a:latin typeface="Cambria Math" panose="02040503050406030204" pitchFamily="18" charset="0"/>
                          </a:rPr>
                          <m:t>−</m:t>
                        </m:r>
                        <m:r>
                          <a:rPr xmlns:a="http://schemas.openxmlformats.org/drawingml/2006/main" sz="1650" i="1">
                            <a:solidFill>
                              <a:srgbClr val="000000"/>
                            </a:solidFill>
                            <a:latin typeface="Cambria Math" panose="02040503050406030204" pitchFamily="18" charset="0"/>
                          </a:rPr>
                          <m:t>1</m:t>
                        </m:r>
                      </m:sup>
                    </m:sSup>
                  </m:e>
                </m:d>
                <m:r>
                  <a:rPr xmlns:a="http://schemas.openxmlformats.org/drawingml/2006/main" sz="1650" i="1">
                    <a:solidFill>
                      <a:srgbClr val="000000"/>
                    </a:solidFill>
                    <a:latin typeface="Cambria Math" panose="02040503050406030204" pitchFamily="18" charset="0"/>
                  </a:rPr>
                  <m:t>−</m:t>
                </m:r>
                <m:r>
                  <a:rPr xmlns:a="http://schemas.openxmlformats.org/drawingml/2006/main" sz="1650" i="1">
                    <a:solidFill>
                      <a:srgbClr val="000000"/>
                    </a:solidFill>
                    <a:latin typeface="Cambria Math" panose="02040503050406030204" pitchFamily="18" charset="0"/>
                  </a:rPr>
                  <m:t>𝛽</m:t>
                </m:r>
                <m:sSup>
                  <m:e>
                    <m:r>
                      <a:rPr xmlns:a="http://schemas.openxmlformats.org/drawingml/2006/main" sz="1650" i="1">
                        <a:solidFill>
                          <a:srgbClr val="000000"/>
                        </a:solidFill>
                        <a:latin typeface="Cambria Math" panose="02040503050406030204" pitchFamily="18" charset="0"/>
                      </a:rPr>
                      <m:t>𝑉</m:t>
                    </m:r>
                  </m:e>
                  <m:sup>
                    <m:r>
                      <a:rPr xmlns:a="http://schemas.openxmlformats.org/drawingml/2006/main" sz="1650" i="1">
                        <a:solidFill>
                          <a:srgbClr val="000000"/>
                        </a:solidFill>
                        <a:latin typeface="Cambria Math" panose="02040503050406030204" pitchFamily="18" charset="0"/>
                      </a:rPr>
                      <m:t>𝑡</m:t>
                    </m:r>
                    <m:r>
                      <a:rPr xmlns:a="http://schemas.openxmlformats.org/drawingml/2006/main" sz="1650" i="1">
                        <a:solidFill>
                          <a:srgbClr val="000000"/>
                        </a:solidFill>
                        <a:latin typeface="Cambria Math" panose="02040503050406030204" pitchFamily="18" charset="0"/>
                      </a:rPr>
                      <m:t>−</m:t>
                    </m:r>
                    <m:r>
                      <a:rPr xmlns:a="http://schemas.openxmlformats.org/drawingml/2006/main" sz="1650" i="1">
                        <a:solidFill>
                          <a:srgbClr val="000000"/>
                        </a:solidFill>
                        <a:latin typeface="Cambria Math" panose="02040503050406030204" pitchFamily="18" charset="0"/>
                      </a:rPr>
                      <m:t>1</m:t>
                    </m:r>
                  </m:sup>
                </m:sSup>
              </m:oMath>
            </a14:m>
          </a:p>
          <a:p>
            <a:pPr marL="248475" indent="-248475" defTabSz="786317">
              <a:defRPr sz="1720"/>
            </a:pPr>
            <a:r>
              <a:t>Compare to vanilla GD: </a:t>
            </a:r>
            <a14:m>
              <m:oMath>
                <m:sSup>
                  <m:e>
                    <m:r>
                      <a:rPr xmlns:a="http://schemas.openxmlformats.org/drawingml/2006/main" sz="2050" i="1">
                        <a:solidFill>
                          <a:srgbClr val="000000"/>
                        </a:solidFill>
                        <a:latin typeface="Cambria Math" panose="02040503050406030204" pitchFamily="18" charset="0"/>
                      </a:rPr>
                      <m:t>𝜃</m:t>
                    </m:r>
                  </m:e>
                  <m:sup>
                    <m:r>
                      <a:rPr xmlns:a="http://schemas.openxmlformats.org/drawingml/2006/main" sz="2050" i="1">
                        <a:solidFill>
                          <a:srgbClr val="000000"/>
                        </a:solidFill>
                        <a:latin typeface="Cambria Math" panose="02040503050406030204" pitchFamily="18" charset="0"/>
                      </a:rPr>
                      <m:t>𝑡</m:t>
                    </m:r>
                  </m:sup>
                </m:sSup>
                <m:r>
                  <a:rPr xmlns:a="http://schemas.openxmlformats.org/drawingml/2006/main" sz="2050" i="1">
                    <a:solidFill>
                      <a:srgbClr val="000000"/>
                    </a:solidFill>
                    <a:latin typeface="Cambria Math" panose="02040503050406030204" pitchFamily="18" charset="0"/>
                  </a:rPr>
                  <m:t>=</m:t>
                </m:r>
                <m:sSup>
                  <m:e>
                    <m:r>
                      <a:rPr xmlns:a="http://schemas.openxmlformats.org/drawingml/2006/main" sz="2050" i="1">
                        <a:solidFill>
                          <a:srgbClr val="000000"/>
                        </a:solidFill>
                        <a:latin typeface="Cambria Math" panose="02040503050406030204" pitchFamily="18" charset="0"/>
                      </a:rPr>
                      <m:t>𝜃</m:t>
                    </m:r>
                  </m:e>
                  <m:sup>
                    <m:r>
                      <a:rPr xmlns:a="http://schemas.openxmlformats.org/drawingml/2006/main" sz="2050" i="1">
                        <a:solidFill>
                          <a:srgbClr val="000000"/>
                        </a:solidFill>
                        <a:latin typeface="Cambria Math" panose="02040503050406030204" pitchFamily="18" charset="0"/>
                      </a:rPr>
                      <m:t>𝑡</m:t>
                    </m:r>
                    <m:r>
                      <a:rPr xmlns:a="http://schemas.openxmlformats.org/drawingml/2006/main" sz="2050" i="1">
                        <a:solidFill>
                          <a:srgbClr val="000000"/>
                        </a:solidFill>
                        <a:latin typeface="Cambria Math" panose="02040503050406030204" pitchFamily="18" charset="0"/>
                      </a:rPr>
                      <m:t>−</m:t>
                    </m:r>
                    <m:r>
                      <a:rPr xmlns:a="http://schemas.openxmlformats.org/drawingml/2006/main" sz="2050" i="1">
                        <a:solidFill>
                          <a:srgbClr val="000000"/>
                        </a:solidFill>
                        <a:latin typeface="Cambria Math" panose="02040503050406030204" pitchFamily="18" charset="0"/>
                      </a:rPr>
                      <m:t>1</m:t>
                    </m:r>
                  </m:sup>
                </m:sSup>
                <m:r>
                  <a:rPr xmlns:a="http://schemas.openxmlformats.org/drawingml/2006/main" sz="2050" i="1">
                    <a:solidFill>
                      <a:srgbClr val="000000"/>
                    </a:solidFill>
                    <a:latin typeface="Cambria Math" panose="02040503050406030204" pitchFamily="18" charset="0"/>
                  </a:rPr>
                  <m:t>−</m:t>
                </m:r>
                <m:r>
                  <a:rPr xmlns:a="http://schemas.openxmlformats.org/drawingml/2006/main" sz="2050" i="1">
                    <a:solidFill>
                      <a:srgbClr val="000000"/>
                    </a:solidFill>
                    <a:latin typeface="Cambria Math" panose="02040503050406030204" pitchFamily="18" charset="0"/>
                  </a:rPr>
                  <m:t>𝛼</m:t>
                </m:r>
                <m:r>
                  <a:rPr xmlns:a="http://schemas.openxmlformats.org/drawingml/2006/main" sz="2050" i="1">
                    <a:solidFill>
                      <a:srgbClr val="000000"/>
                    </a:solidFill>
                    <a:latin typeface="Cambria Math" panose="02040503050406030204" pitchFamily="18" charset="0"/>
                  </a:rPr>
                  <m:t>𝛻</m:t>
                </m:r>
                <m:r>
                  <a:rPr xmlns:a="http://schemas.openxmlformats.org/drawingml/2006/main" sz="2050" i="1">
                    <a:solidFill>
                      <a:srgbClr val="000000"/>
                    </a:solidFill>
                    <a:latin typeface="Cambria Math" panose="02040503050406030204" pitchFamily="18" charset="0"/>
                  </a:rPr>
                  <m:t>ℒ</m:t>
                </m:r>
                <m:d>
                  <m:dPr>
                    <m:ctrlPr>
                      <a:rPr xmlns:a="http://schemas.openxmlformats.org/drawingml/2006/main" sz="2050" i="1">
                        <a:solidFill>
                          <a:srgbClr val="000000"/>
                        </a:solidFill>
                        <a:latin typeface="Cambria Math" panose="02040503050406030204" pitchFamily="18" charset="0"/>
                      </a:rPr>
                    </m:ctrlPr>
                  </m:dPr>
                  <m:e>
                    <m:sSup>
                      <m:e>
                        <m:r>
                          <a:rPr xmlns:a="http://schemas.openxmlformats.org/drawingml/2006/main" sz="2050" i="1">
                            <a:solidFill>
                              <a:srgbClr val="000000"/>
                            </a:solidFill>
                            <a:latin typeface="Cambria Math" panose="02040503050406030204" pitchFamily="18" charset="0"/>
                          </a:rPr>
                          <m:t>𝜃</m:t>
                        </m:r>
                      </m:e>
                      <m:sup>
                        <m:r>
                          <a:rPr xmlns:a="http://schemas.openxmlformats.org/drawingml/2006/main" sz="2050" i="1">
                            <a:solidFill>
                              <a:srgbClr val="000000"/>
                            </a:solidFill>
                            <a:latin typeface="Cambria Math" panose="02040503050406030204" pitchFamily="18" charset="0"/>
                          </a:rPr>
                          <m:t>𝑡</m:t>
                        </m:r>
                        <m:r>
                          <a:rPr xmlns:a="http://schemas.openxmlformats.org/drawingml/2006/main" sz="2050" i="1">
                            <a:solidFill>
                              <a:srgbClr val="000000"/>
                            </a:solidFill>
                            <a:latin typeface="Cambria Math" panose="02040503050406030204" pitchFamily="18" charset="0"/>
                          </a:rPr>
                          <m:t>−</m:t>
                        </m:r>
                        <m:r>
                          <a:rPr xmlns:a="http://schemas.openxmlformats.org/drawingml/2006/main" sz="2050" i="1">
                            <a:solidFill>
                              <a:srgbClr val="000000"/>
                            </a:solidFill>
                            <a:latin typeface="Cambria Math" panose="02040503050406030204" pitchFamily="18" charset="0"/>
                          </a:rPr>
                          <m:t>1</m:t>
                        </m:r>
                      </m:sup>
                    </m:sSup>
                  </m:e>
                </m:d>
              </m:oMath>
            </a14:m>
          </a:p>
          <a:p>
            <a:pPr lvl="1" marL="543369" indent="-195231" defTabSz="786317">
              <a:spcBef>
                <a:spcPts val="300"/>
              </a:spcBef>
              <a:buFontTx/>
              <a:defRPr sz="1548"/>
            </a:pPr>
            <a:r>
              <a:t>Where </a:t>
            </a:r>
            <a14:m>
              <m:oMath>
                <m:sSup>
                  <m:e>
                    <m:r>
                      <a:rPr xmlns:a="http://schemas.openxmlformats.org/drawingml/2006/main" sz="1850" i="1">
                        <a:solidFill>
                          <a:srgbClr val="000000"/>
                        </a:solidFill>
                        <a:latin typeface="Cambria Math" panose="02040503050406030204" pitchFamily="18" charset="0"/>
                      </a:rPr>
                      <m:t>𝜃</m:t>
                    </m:r>
                  </m:e>
                  <m:sup>
                    <m:r>
                      <a:rPr xmlns:a="http://schemas.openxmlformats.org/drawingml/2006/main" sz="1850" i="1">
                        <a:solidFill>
                          <a:srgbClr val="000000"/>
                        </a:solidFill>
                        <a:latin typeface="Cambria Math" panose="02040503050406030204" pitchFamily="18" charset="0"/>
                      </a:rPr>
                      <m:t>𝑡</m:t>
                    </m:r>
                    <m:r>
                      <a:rPr xmlns:a="http://schemas.openxmlformats.org/drawingml/2006/main" sz="1850" i="1">
                        <a:solidFill>
                          <a:srgbClr val="000000"/>
                        </a:solidFill>
                        <a:latin typeface="Cambria Math" panose="02040503050406030204" pitchFamily="18" charset="0"/>
                      </a:rPr>
                      <m:t>−</m:t>
                    </m:r>
                    <m:r>
                      <a:rPr xmlns:a="http://schemas.openxmlformats.org/drawingml/2006/main" sz="1850" i="1">
                        <a:solidFill>
                          <a:srgbClr val="000000"/>
                        </a:solidFill>
                        <a:latin typeface="Cambria Math" panose="02040503050406030204" pitchFamily="18" charset="0"/>
                      </a:rPr>
                      <m:t>1</m:t>
                    </m:r>
                  </m:sup>
                </m:sSup>
              </m:oMath>
            </a14:m>
            <a:r>
              <a:t> are the parameters from the previous iteration </a:t>
            </a:r>
            <a14:m>
              <m:oMath>
                <m:r>
                  <a:rPr xmlns:a="http://schemas.openxmlformats.org/drawingml/2006/main" sz="1850" i="1">
                    <a:solidFill>
                      <a:srgbClr val="000000"/>
                    </a:solidFill>
                    <a:latin typeface="Cambria Math" panose="02040503050406030204" pitchFamily="18" charset="0"/>
                  </a:rPr>
                  <m:t>𝑡</m:t>
                </m:r>
                <m:r>
                  <a:rPr xmlns:a="http://schemas.openxmlformats.org/drawingml/2006/main" sz="1850" i="1">
                    <a:solidFill>
                      <a:srgbClr val="000000"/>
                    </a:solidFill>
                    <a:latin typeface="Cambria Math" panose="02040503050406030204" pitchFamily="18" charset="0"/>
                  </a:rPr>
                  <m:t>−</m:t>
                </m:r>
                <m:r>
                  <a:rPr xmlns:a="http://schemas.openxmlformats.org/drawingml/2006/main" sz="1850" i="1">
                    <a:solidFill>
                      <a:srgbClr val="000000"/>
                    </a:solidFill>
                    <a:latin typeface="Cambria Math" panose="02040503050406030204" pitchFamily="18" charset="0"/>
                  </a:rPr>
                  <m:t>1</m:t>
                </m:r>
              </m:oMath>
            </a14:m>
          </a:p>
          <a:p>
            <a:pPr marL="248475" indent="-248475" defTabSz="786317">
              <a:defRPr sz="1720"/>
            </a:pPr>
            <a:r>
              <a:t>The term </a:t>
            </a:r>
            <a14:m>
              <m:oMath>
                <m:sSup>
                  <m:e>
                    <m:r>
                      <a:rPr xmlns:a="http://schemas.openxmlformats.org/drawingml/2006/main" sz="2050" i="1">
                        <a:solidFill>
                          <a:srgbClr val="000000"/>
                        </a:solidFill>
                        <a:latin typeface="Cambria Math" panose="02040503050406030204" pitchFamily="18" charset="0"/>
                      </a:rPr>
                      <m:t>𝑉</m:t>
                    </m:r>
                  </m:e>
                  <m:sup>
                    <m:r>
                      <a:rPr xmlns:a="http://schemas.openxmlformats.org/drawingml/2006/main" sz="2050" i="1">
                        <a:solidFill>
                          <a:srgbClr val="000000"/>
                        </a:solidFill>
                        <a:latin typeface="Cambria Math" panose="02040503050406030204" pitchFamily="18" charset="0"/>
                      </a:rPr>
                      <m:t>𝑡</m:t>
                    </m:r>
                  </m:sup>
                </m:sSup>
              </m:oMath>
            </a14:m>
            <a:r>
              <a:t> is called </a:t>
            </a:r>
            <a:r>
              <a:rPr>
                <a:solidFill>
                  <a:srgbClr val="FF0000"/>
                </a:solidFill>
              </a:rPr>
              <a:t>momentum</a:t>
            </a:r>
            <a:endParaRPr>
              <a:solidFill>
                <a:srgbClr val="FF0000"/>
              </a:solidFill>
            </a:endParaRPr>
          </a:p>
          <a:p>
            <a:pPr lvl="1" marL="543369" indent="-195231" defTabSz="786317">
              <a:spcBef>
                <a:spcPts val="300"/>
              </a:spcBef>
              <a:buFontTx/>
              <a:defRPr sz="1548"/>
            </a:pPr>
            <a:r>
              <a:t>This term accumulates the gradients from the past several steps, i.e., </a:t>
            </a:r>
          </a:p>
          <a:p>
            <a:pPr lvl="2" marL="637572" indent="-637572" algn="ctr" defTabSz="786317">
              <a:spcBef>
                <a:spcPts val="300"/>
              </a:spcBef>
              <a:buSzTx/>
              <a:buNone/>
              <a:defRPr sz="1376"/>
            </a:pPr>
            <a14:m>
              <m:oMath>
                <m:sSup>
                  <m:e>
                    <m:r>
                      <a:rPr xmlns:a="http://schemas.openxmlformats.org/drawingml/2006/main" sz="1850" i="1">
                        <a:solidFill>
                          <a:srgbClr val="000000"/>
                        </a:solidFill>
                        <a:latin typeface="Cambria Math" panose="02040503050406030204" pitchFamily="18" charset="0"/>
                      </a:rPr>
                      <m:t>𝑉</m:t>
                    </m:r>
                  </m:e>
                  <m:sup>
                    <m:r>
                      <a:rPr xmlns:a="http://schemas.openxmlformats.org/drawingml/2006/main" sz="1850" i="1">
                        <a:solidFill>
                          <a:srgbClr val="000000"/>
                        </a:solidFill>
                        <a:latin typeface="Cambria Math" panose="02040503050406030204" pitchFamily="18" charset="0"/>
                      </a:rPr>
                      <m:t>𝑡</m:t>
                    </m:r>
                  </m:sup>
                </m:sSup>
              </m:oMath>
            </a14:m>
            <a:r>
              <a:t>= </a:t>
            </a:r>
            <a14:m>
              <m:oMath>
                <m:r>
                  <a:rPr xmlns:a="http://schemas.openxmlformats.org/drawingml/2006/main" sz="1650" i="1">
                    <a:solidFill>
                      <a:srgbClr val="000000"/>
                    </a:solidFill>
                    <a:latin typeface="Cambria Math" panose="02040503050406030204" pitchFamily="18" charset="0"/>
                  </a:rPr>
                  <m:t>𝛽</m:t>
                </m:r>
                <m:sSup>
                  <m:e>
                    <m:r>
                      <a:rPr xmlns:a="http://schemas.openxmlformats.org/drawingml/2006/main" sz="1650" i="1">
                        <a:solidFill>
                          <a:srgbClr val="000000"/>
                        </a:solidFill>
                        <a:latin typeface="Cambria Math" panose="02040503050406030204" pitchFamily="18" charset="0"/>
                      </a:rPr>
                      <m:t>𝑉</m:t>
                    </m:r>
                  </m:e>
                  <m:sup>
                    <m:r>
                      <a:rPr xmlns:a="http://schemas.openxmlformats.org/drawingml/2006/main" sz="1650" i="1">
                        <a:solidFill>
                          <a:srgbClr val="000000"/>
                        </a:solidFill>
                        <a:latin typeface="Cambria Math" panose="02040503050406030204" pitchFamily="18" charset="0"/>
                      </a:rPr>
                      <m:t>𝑡</m:t>
                    </m:r>
                    <m:r>
                      <a:rPr xmlns:a="http://schemas.openxmlformats.org/drawingml/2006/main" sz="1650" i="1">
                        <a:solidFill>
                          <a:srgbClr val="000000"/>
                        </a:solidFill>
                        <a:latin typeface="Cambria Math" panose="02040503050406030204" pitchFamily="18" charset="0"/>
                      </a:rPr>
                      <m:t>−</m:t>
                    </m:r>
                    <m:r>
                      <a:rPr xmlns:a="http://schemas.openxmlformats.org/drawingml/2006/main" sz="1650" i="1">
                        <a:solidFill>
                          <a:srgbClr val="000000"/>
                        </a:solidFill>
                        <a:latin typeface="Cambria Math" panose="02040503050406030204" pitchFamily="18" charset="0"/>
                      </a:rPr>
                      <m:t>1</m:t>
                    </m:r>
                  </m:sup>
                </m:sSup>
                <m:r>
                  <a:rPr xmlns:a="http://schemas.openxmlformats.org/drawingml/2006/main" sz="1650" i="1">
                    <a:solidFill>
                      <a:srgbClr val="000000"/>
                    </a:solidFill>
                    <a:latin typeface="Cambria Math" panose="02040503050406030204" pitchFamily="18" charset="0"/>
                  </a:rPr>
                  <m:t>+</m:t>
                </m:r>
                <m:r>
                  <a:rPr xmlns:a="http://schemas.openxmlformats.org/drawingml/2006/main" sz="1650" i="1">
                    <a:solidFill>
                      <a:srgbClr val="000000"/>
                    </a:solidFill>
                    <a:latin typeface="Cambria Math" panose="02040503050406030204" pitchFamily="18" charset="0"/>
                  </a:rPr>
                  <m:t>𝛼</m:t>
                </m:r>
                <m:r>
                  <a:rPr xmlns:a="http://schemas.openxmlformats.org/drawingml/2006/main" sz="1650" i="1">
                    <a:solidFill>
                      <a:srgbClr val="000000"/>
                    </a:solidFill>
                    <a:latin typeface="Cambria Math" panose="02040503050406030204" pitchFamily="18" charset="0"/>
                  </a:rPr>
                  <m:t>𝛻</m:t>
                </m:r>
                <m:r>
                  <a:rPr xmlns:a="http://schemas.openxmlformats.org/drawingml/2006/main" sz="1650" i="1">
                    <a:solidFill>
                      <a:srgbClr val="000000"/>
                    </a:solidFill>
                    <a:latin typeface="Cambria Math" panose="02040503050406030204" pitchFamily="18" charset="0"/>
                  </a:rPr>
                  <m:t>ℒ</m:t>
                </m:r>
                <m:d>
                  <m:dPr>
                    <m:ctrlPr>
                      <a:rPr xmlns:a="http://schemas.openxmlformats.org/drawingml/2006/main" sz="1650" i="1">
                        <a:solidFill>
                          <a:srgbClr val="000000"/>
                        </a:solidFill>
                        <a:latin typeface="Cambria Math" panose="02040503050406030204" pitchFamily="18" charset="0"/>
                      </a:rPr>
                    </m:ctrlPr>
                  </m:dPr>
                  <m:e>
                    <m:sSup>
                      <m:e>
                        <m:r>
                          <a:rPr xmlns:a="http://schemas.openxmlformats.org/drawingml/2006/main" sz="1650" i="1">
                            <a:solidFill>
                              <a:srgbClr val="000000"/>
                            </a:solidFill>
                            <a:latin typeface="Cambria Math" panose="02040503050406030204" pitchFamily="18" charset="0"/>
                          </a:rPr>
                          <m:t>𝜃</m:t>
                        </m:r>
                      </m:e>
                      <m:sup>
                        <m:r>
                          <a:rPr xmlns:a="http://schemas.openxmlformats.org/drawingml/2006/main" sz="1650" i="1">
                            <a:solidFill>
                              <a:srgbClr val="000000"/>
                            </a:solidFill>
                            <a:latin typeface="Cambria Math" panose="02040503050406030204" pitchFamily="18" charset="0"/>
                          </a:rPr>
                          <m:t>𝑡</m:t>
                        </m:r>
                        <m:r>
                          <a:rPr xmlns:a="http://schemas.openxmlformats.org/drawingml/2006/main" sz="1650" i="1">
                            <a:solidFill>
                              <a:srgbClr val="000000"/>
                            </a:solidFill>
                            <a:latin typeface="Cambria Math" panose="02040503050406030204" pitchFamily="18" charset="0"/>
                          </a:rPr>
                          <m:t>−</m:t>
                        </m:r>
                        <m:r>
                          <a:rPr xmlns:a="http://schemas.openxmlformats.org/drawingml/2006/main" sz="1650" i="1">
                            <a:solidFill>
                              <a:srgbClr val="000000"/>
                            </a:solidFill>
                            <a:latin typeface="Cambria Math" panose="02040503050406030204" pitchFamily="18" charset="0"/>
                          </a:rPr>
                          <m:t>1</m:t>
                        </m:r>
                      </m:sup>
                    </m:sSup>
                  </m:e>
                </m:d>
              </m:oMath>
            </a14:m>
            <a:r>
              <a:t> </a:t>
            </a:r>
          </a:p>
          <a:p>
            <a:pPr lvl="2" marL="0" indent="637572" algn="ctr" defTabSz="786317">
              <a:spcBef>
                <a:spcPts val="300"/>
              </a:spcBef>
              <a:buSzTx/>
              <a:buNone/>
              <a:defRPr sz="1376"/>
            </a:pPr>
            <a14:m>
              <m:oMathPara>
                <m:oMathParaPr>
                  <m:jc m:val="center"/>
                </m:oMathParaPr>
                <m:oMath>
                  <m:r>
                    <a:rPr xmlns:a="http://schemas.openxmlformats.org/drawingml/2006/main" sz="1650" i="1">
                      <a:solidFill>
                        <a:srgbClr val="000000"/>
                      </a:solidFill>
                      <a:latin typeface="Cambria Math" panose="02040503050406030204" pitchFamily="18" charset="0"/>
                    </a:rPr>
                    <m:t>=</m:t>
                  </m:r>
                  <m:r>
                    <a:rPr xmlns:a="http://schemas.openxmlformats.org/drawingml/2006/main" sz="1650" i="1">
                      <a:solidFill>
                        <a:srgbClr val="000000"/>
                      </a:solidFill>
                      <a:latin typeface="Cambria Math" panose="02040503050406030204" pitchFamily="18" charset="0"/>
                    </a:rPr>
                    <m:t>𝛽</m:t>
                  </m:r>
                  <m:d>
                    <m:dPr>
                      <m:ctrlPr>
                        <a:rPr xmlns:a="http://schemas.openxmlformats.org/drawingml/2006/main" sz="1650" i="1">
                          <a:solidFill>
                            <a:srgbClr val="000000"/>
                          </a:solidFill>
                          <a:latin typeface="Cambria Math" panose="02040503050406030204" pitchFamily="18" charset="0"/>
                        </a:rPr>
                      </m:ctrlPr>
                    </m:dPr>
                    <m:e>
                      <m:r>
                        <a:rPr xmlns:a="http://schemas.openxmlformats.org/drawingml/2006/main" sz="1650" i="1">
                          <a:solidFill>
                            <a:srgbClr val="000000"/>
                          </a:solidFill>
                          <a:latin typeface="Cambria Math" panose="02040503050406030204" pitchFamily="18" charset="0"/>
                        </a:rPr>
                        <m:t>𝛽</m:t>
                      </m:r>
                      <m:sSup>
                        <m:e>
                          <m:r>
                            <a:rPr xmlns:a="http://schemas.openxmlformats.org/drawingml/2006/main" sz="1650" i="1">
                              <a:solidFill>
                                <a:srgbClr val="000000"/>
                              </a:solidFill>
                              <a:latin typeface="Cambria Math" panose="02040503050406030204" pitchFamily="18" charset="0"/>
                            </a:rPr>
                            <m:t>𝑉</m:t>
                          </m:r>
                        </m:e>
                        <m:sup>
                          <m:r>
                            <a:rPr xmlns:a="http://schemas.openxmlformats.org/drawingml/2006/main" sz="1650" i="1">
                              <a:solidFill>
                                <a:srgbClr val="000000"/>
                              </a:solidFill>
                              <a:latin typeface="Cambria Math" panose="02040503050406030204" pitchFamily="18" charset="0"/>
                            </a:rPr>
                            <m:t>𝑡</m:t>
                          </m:r>
                          <m:r>
                            <a:rPr xmlns:a="http://schemas.openxmlformats.org/drawingml/2006/main" sz="1650" i="1">
                              <a:solidFill>
                                <a:srgbClr val="000000"/>
                              </a:solidFill>
                              <a:latin typeface="Cambria Math" panose="02040503050406030204" pitchFamily="18" charset="0"/>
                            </a:rPr>
                            <m:t>−</m:t>
                          </m:r>
                          <m:r>
                            <a:rPr xmlns:a="http://schemas.openxmlformats.org/drawingml/2006/main" sz="1650" i="1">
                              <a:solidFill>
                                <a:srgbClr val="000000"/>
                              </a:solidFill>
                              <a:latin typeface="Cambria Math" panose="02040503050406030204" pitchFamily="18" charset="0"/>
                            </a:rPr>
                            <m:t>2</m:t>
                          </m:r>
                        </m:sup>
                      </m:sSup>
                      <m:r>
                        <a:rPr xmlns:a="http://schemas.openxmlformats.org/drawingml/2006/main" sz="1650" i="1">
                          <a:solidFill>
                            <a:srgbClr val="000000"/>
                          </a:solidFill>
                          <a:latin typeface="Cambria Math" panose="02040503050406030204" pitchFamily="18" charset="0"/>
                        </a:rPr>
                        <m:t>+</m:t>
                      </m:r>
                      <m:r>
                        <a:rPr xmlns:a="http://schemas.openxmlformats.org/drawingml/2006/main" sz="1650" i="1">
                          <a:solidFill>
                            <a:srgbClr val="000000"/>
                          </a:solidFill>
                          <a:latin typeface="Cambria Math" panose="02040503050406030204" pitchFamily="18" charset="0"/>
                        </a:rPr>
                        <m:t>𝛼</m:t>
                      </m:r>
                      <m:r>
                        <a:rPr xmlns:a="http://schemas.openxmlformats.org/drawingml/2006/main" sz="1650" i="1">
                          <a:solidFill>
                            <a:srgbClr val="000000"/>
                          </a:solidFill>
                          <a:latin typeface="Cambria Math" panose="02040503050406030204" pitchFamily="18" charset="0"/>
                        </a:rPr>
                        <m:t>𝛻</m:t>
                      </m:r>
                      <m:r>
                        <a:rPr xmlns:a="http://schemas.openxmlformats.org/drawingml/2006/main" sz="1650" i="1">
                          <a:solidFill>
                            <a:srgbClr val="000000"/>
                          </a:solidFill>
                          <a:latin typeface="Cambria Math" panose="02040503050406030204" pitchFamily="18" charset="0"/>
                        </a:rPr>
                        <m:t>ℒ</m:t>
                      </m:r>
                      <m:d>
                        <m:dPr>
                          <m:ctrlPr>
                            <a:rPr xmlns:a="http://schemas.openxmlformats.org/drawingml/2006/main" sz="1650" i="1">
                              <a:solidFill>
                                <a:srgbClr val="000000"/>
                              </a:solidFill>
                              <a:latin typeface="Cambria Math" panose="02040503050406030204" pitchFamily="18" charset="0"/>
                            </a:rPr>
                          </m:ctrlPr>
                        </m:dPr>
                        <m:e>
                          <m:sSup>
                            <m:e>
                              <m:r>
                                <a:rPr xmlns:a="http://schemas.openxmlformats.org/drawingml/2006/main" sz="1650" i="1">
                                  <a:solidFill>
                                    <a:srgbClr val="000000"/>
                                  </a:solidFill>
                                  <a:latin typeface="Cambria Math" panose="02040503050406030204" pitchFamily="18" charset="0"/>
                                </a:rPr>
                                <m:t>𝜃</m:t>
                              </m:r>
                            </m:e>
                            <m:sup>
                              <m:r>
                                <a:rPr xmlns:a="http://schemas.openxmlformats.org/drawingml/2006/main" sz="1650" i="1">
                                  <a:solidFill>
                                    <a:srgbClr val="000000"/>
                                  </a:solidFill>
                                  <a:latin typeface="Cambria Math" panose="02040503050406030204" pitchFamily="18" charset="0"/>
                                </a:rPr>
                                <m:t>𝑡</m:t>
                              </m:r>
                              <m:r>
                                <a:rPr xmlns:a="http://schemas.openxmlformats.org/drawingml/2006/main" sz="1650" i="1">
                                  <a:solidFill>
                                    <a:srgbClr val="000000"/>
                                  </a:solidFill>
                                  <a:latin typeface="Cambria Math" panose="02040503050406030204" pitchFamily="18" charset="0"/>
                                </a:rPr>
                                <m:t>−</m:t>
                              </m:r>
                              <m:r>
                                <a:rPr xmlns:a="http://schemas.openxmlformats.org/drawingml/2006/main" sz="1650" i="1">
                                  <a:solidFill>
                                    <a:srgbClr val="000000"/>
                                  </a:solidFill>
                                  <a:latin typeface="Cambria Math" panose="02040503050406030204" pitchFamily="18" charset="0"/>
                                </a:rPr>
                                <m:t>2</m:t>
                              </m:r>
                            </m:sup>
                          </m:sSup>
                        </m:e>
                      </m:d>
                    </m:e>
                  </m:d>
                  <m:r>
                    <a:rPr xmlns:a="http://schemas.openxmlformats.org/drawingml/2006/main" sz="1650" i="1">
                      <a:solidFill>
                        <a:srgbClr val="000000"/>
                      </a:solidFill>
                      <a:latin typeface="Cambria Math" panose="02040503050406030204" pitchFamily="18" charset="0"/>
                    </a:rPr>
                    <m:t>+</m:t>
                  </m:r>
                  <m:r>
                    <a:rPr xmlns:a="http://schemas.openxmlformats.org/drawingml/2006/main" sz="1650" i="1">
                      <a:solidFill>
                        <a:srgbClr val="000000"/>
                      </a:solidFill>
                      <a:latin typeface="Cambria Math" panose="02040503050406030204" pitchFamily="18" charset="0"/>
                    </a:rPr>
                    <m:t>𝛼</m:t>
                  </m:r>
                  <m:r>
                    <a:rPr xmlns:a="http://schemas.openxmlformats.org/drawingml/2006/main" sz="1650" i="1">
                      <a:solidFill>
                        <a:srgbClr val="000000"/>
                      </a:solidFill>
                      <a:latin typeface="Cambria Math" panose="02040503050406030204" pitchFamily="18" charset="0"/>
                    </a:rPr>
                    <m:t>𝛻</m:t>
                  </m:r>
                  <m:r>
                    <a:rPr xmlns:a="http://schemas.openxmlformats.org/drawingml/2006/main" sz="1650" i="1">
                      <a:solidFill>
                        <a:srgbClr val="000000"/>
                      </a:solidFill>
                      <a:latin typeface="Cambria Math" panose="02040503050406030204" pitchFamily="18" charset="0"/>
                    </a:rPr>
                    <m:t>ℒ</m:t>
                  </m:r>
                  <m:d>
                    <m:dPr>
                      <m:ctrlPr>
                        <a:rPr xmlns:a="http://schemas.openxmlformats.org/drawingml/2006/main" sz="1650" i="1">
                          <a:solidFill>
                            <a:srgbClr val="000000"/>
                          </a:solidFill>
                          <a:latin typeface="Cambria Math" panose="02040503050406030204" pitchFamily="18" charset="0"/>
                        </a:rPr>
                      </m:ctrlPr>
                    </m:dPr>
                    <m:e>
                      <m:sSup>
                        <m:e>
                          <m:r>
                            <a:rPr xmlns:a="http://schemas.openxmlformats.org/drawingml/2006/main" sz="1650" i="1">
                              <a:solidFill>
                                <a:srgbClr val="000000"/>
                              </a:solidFill>
                              <a:latin typeface="Cambria Math" panose="02040503050406030204" pitchFamily="18" charset="0"/>
                            </a:rPr>
                            <m:t>𝜃</m:t>
                          </m:r>
                        </m:e>
                        <m:sup>
                          <m:r>
                            <a:rPr xmlns:a="http://schemas.openxmlformats.org/drawingml/2006/main" sz="1650" i="1">
                              <a:solidFill>
                                <a:srgbClr val="000000"/>
                              </a:solidFill>
                              <a:latin typeface="Cambria Math" panose="02040503050406030204" pitchFamily="18" charset="0"/>
                            </a:rPr>
                            <m:t>𝑡</m:t>
                          </m:r>
                          <m:r>
                            <a:rPr xmlns:a="http://schemas.openxmlformats.org/drawingml/2006/main" sz="1650" i="1">
                              <a:solidFill>
                                <a:srgbClr val="000000"/>
                              </a:solidFill>
                              <a:latin typeface="Cambria Math" panose="02040503050406030204" pitchFamily="18" charset="0"/>
                            </a:rPr>
                            <m:t>−</m:t>
                          </m:r>
                          <m:r>
                            <a:rPr xmlns:a="http://schemas.openxmlformats.org/drawingml/2006/main" sz="1650" i="1">
                              <a:solidFill>
                                <a:srgbClr val="000000"/>
                              </a:solidFill>
                              <a:latin typeface="Cambria Math" panose="02040503050406030204" pitchFamily="18" charset="0"/>
                            </a:rPr>
                            <m:t>1</m:t>
                          </m:r>
                        </m:sup>
                      </m:sSup>
                    </m:e>
                  </m:d>
                </m:oMath>
              </m:oMathPara>
            </a14:m>
          </a:p>
          <a:p>
            <a:pPr lvl="2" marL="0" indent="637572" algn="ctr" defTabSz="786317">
              <a:spcBef>
                <a:spcPts val="300"/>
              </a:spcBef>
              <a:buSzTx/>
              <a:buNone/>
              <a:defRPr sz="1376"/>
            </a:pPr>
            <a14:m>
              <m:oMathPara>
                <m:oMathParaPr>
                  <m:jc m:val="center"/>
                </m:oMathParaPr>
                <m:oMath>
                  <m:r>
                    <a:rPr xmlns:a="http://schemas.openxmlformats.org/drawingml/2006/main" sz="1650" i="1">
                      <a:solidFill>
                        <a:srgbClr val="000000"/>
                      </a:solidFill>
                      <a:latin typeface="Cambria Math" panose="02040503050406030204" pitchFamily="18" charset="0"/>
                    </a:rPr>
                    <m:t>=</m:t>
                  </m:r>
                  <m:sSup>
                    <m:e>
                      <m:r>
                        <a:rPr xmlns:a="http://schemas.openxmlformats.org/drawingml/2006/main" sz="1650" i="1">
                          <a:solidFill>
                            <a:srgbClr val="000000"/>
                          </a:solidFill>
                          <a:latin typeface="Cambria Math" panose="02040503050406030204" pitchFamily="18" charset="0"/>
                        </a:rPr>
                        <m:t>𝛽</m:t>
                      </m:r>
                    </m:e>
                    <m:sup>
                      <m:r>
                        <a:rPr xmlns:a="http://schemas.openxmlformats.org/drawingml/2006/main" sz="1650" i="1">
                          <a:solidFill>
                            <a:srgbClr val="000000"/>
                          </a:solidFill>
                          <a:latin typeface="Cambria Math" panose="02040503050406030204" pitchFamily="18" charset="0"/>
                        </a:rPr>
                        <m:t>2</m:t>
                      </m:r>
                    </m:sup>
                  </m:sSup>
                  <m:sSup>
                    <m:e>
                      <m:r>
                        <a:rPr xmlns:a="http://schemas.openxmlformats.org/drawingml/2006/main" sz="1650" i="1">
                          <a:solidFill>
                            <a:srgbClr val="000000"/>
                          </a:solidFill>
                          <a:latin typeface="Cambria Math" panose="02040503050406030204" pitchFamily="18" charset="0"/>
                        </a:rPr>
                        <m:t>𝑉</m:t>
                      </m:r>
                    </m:e>
                    <m:sup>
                      <m:r>
                        <a:rPr xmlns:a="http://schemas.openxmlformats.org/drawingml/2006/main" sz="1650" i="1">
                          <a:solidFill>
                            <a:srgbClr val="000000"/>
                          </a:solidFill>
                          <a:latin typeface="Cambria Math" panose="02040503050406030204" pitchFamily="18" charset="0"/>
                        </a:rPr>
                        <m:t>𝑡</m:t>
                      </m:r>
                      <m:r>
                        <a:rPr xmlns:a="http://schemas.openxmlformats.org/drawingml/2006/main" sz="1650" i="1">
                          <a:solidFill>
                            <a:srgbClr val="000000"/>
                          </a:solidFill>
                          <a:latin typeface="Cambria Math" panose="02040503050406030204" pitchFamily="18" charset="0"/>
                        </a:rPr>
                        <m:t>−</m:t>
                      </m:r>
                      <m:r>
                        <a:rPr xmlns:a="http://schemas.openxmlformats.org/drawingml/2006/main" sz="1650" i="1">
                          <a:solidFill>
                            <a:srgbClr val="000000"/>
                          </a:solidFill>
                          <a:latin typeface="Cambria Math" panose="02040503050406030204" pitchFamily="18" charset="0"/>
                        </a:rPr>
                        <m:t>2</m:t>
                      </m:r>
                    </m:sup>
                  </m:sSup>
                  <m:r>
                    <a:rPr xmlns:a="http://schemas.openxmlformats.org/drawingml/2006/main" sz="1650" i="1">
                      <a:solidFill>
                        <a:srgbClr val="000000"/>
                      </a:solidFill>
                      <a:latin typeface="Cambria Math" panose="02040503050406030204" pitchFamily="18" charset="0"/>
                    </a:rPr>
                    <m:t>+</m:t>
                  </m:r>
                  <m:r>
                    <a:rPr xmlns:a="http://schemas.openxmlformats.org/drawingml/2006/main" sz="1650" i="1">
                      <a:solidFill>
                        <a:srgbClr val="000000"/>
                      </a:solidFill>
                      <a:latin typeface="Cambria Math" panose="02040503050406030204" pitchFamily="18" charset="0"/>
                    </a:rPr>
                    <m:t>𝛽</m:t>
                  </m:r>
                  <m:r>
                    <a:rPr xmlns:a="http://schemas.openxmlformats.org/drawingml/2006/main" sz="1650" i="1">
                      <a:solidFill>
                        <a:srgbClr val="000000"/>
                      </a:solidFill>
                      <a:latin typeface="Cambria Math" panose="02040503050406030204" pitchFamily="18" charset="0"/>
                    </a:rPr>
                    <m:t>𝛼</m:t>
                  </m:r>
                  <m:r>
                    <a:rPr xmlns:a="http://schemas.openxmlformats.org/drawingml/2006/main" sz="1650" i="1">
                      <a:solidFill>
                        <a:srgbClr val="000000"/>
                      </a:solidFill>
                      <a:latin typeface="Cambria Math" panose="02040503050406030204" pitchFamily="18" charset="0"/>
                    </a:rPr>
                    <m:t>𝛻</m:t>
                  </m:r>
                  <m:r>
                    <a:rPr xmlns:a="http://schemas.openxmlformats.org/drawingml/2006/main" sz="1650" i="1">
                      <a:solidFill>
                        <a:srgbClr val="000000"/>
                      </a:solidFill>
                      <a:latin typeface="Cambria Math" panose="02040503050406030204" pitchFamily="18" charset="0"/>
                    </a:rPr>
                    <m:t>ℒ</m:t>
                  </m:r>
                  <m:d>
                    <m:dPr>
                      <m:ctrlPr>
                        <a:rPr xmlns:a="http://schemas.openxmlformats.org/drawingml/2006/main" sz="1650" i="1">
                          <a:solidFill>
                            <a:srgbClr val="000000"/>
                          </a:solidFill>
                          <a:latin typeface="Cambria Math" panose="02040503050406030204" pitchFamily="18" charset="0"/>
                        </a:rPr>
                      </m:ctrlPr>
                    </m:dPr>
                    <m:e>
                      <m:sSup>
                        <m:e>
                          <m:r>
                            <a:rPr xmlns:a="http://schemas.openxmlformats.org/drawingml/2006/main" sz="1650" i="1">
                              <a:solidFill>
                                <a:srgbClr val="000000"/>
                              </a:solidFill>
                              <a:latin typeface="Cambria Math" panose="02040503050406030204" pitchFamily="18" charset="0"/>
                            </a:rPr>
                            <m:t>𝜃</m:t>
                          </m:r>
                        </m:e>
                        <m:sup>
                          <m:r>
                            <a:rPr xmlns:a="http://schemas.openxmlformats.org/drawingml/2006/main" sz="1650" i="1">
                              <a:solidFill>
                                <a:srgbClr val="000000"/>
                              </a:solidFill>
                              <a:latin typeface="Cambria Math" panose="02040503050406030204" pitchFamily="18" charset="0"/>
                            </a:rPr>
                            <m:t>𝑡</m:t>
                          </m:r>
                          <m:r>
                            <a:rPr xmlns:a="http://schemas.openxmlformats.org/drawingml/2006/main" sz="1650" i="1">
                              <a:solidFill>
                                <a:srgbClr val="000000"/>
                              </a:solidFill>
                              <a:latin typeface="Cambria Math" panose="02040503050406030204" pitchFamily="18" charset="0"/>
                            </a:rPr>
                            <m:t>−</m:t>
                          </m:r>
                          <m:r>
                            <a:rPr xmlns:a="http://schemas.openxmlformats.org/drawingml/2006/main" sz="1650" i="1">
                              <a:solidFill>
                                <a:srgbClr val="000000"/>
                              </a:solidFill>
                              <a:latin typeface="Cambria Math" panose="02040503050406030204" pitchFamily="18" charset="0"/>
                            </a:rPr>
                            <m:t>2</m:t>
                          </m:r>
                        </m:sup>
                      </m:sSup>
                    </m:e>
                  </m:d>
                  <m:r>
                    <a:rPr xmlns:a="http://schemas.openxmlformats.org/drawingml/2006/main" sz="1650" i="1">
                      <a:solidFill>
                        <a:srgbClr val="000000"/>
                      </a:solidFill>
                      <a:latin typeface="Cambria Math" panose="02040503050406030204" pitchFamily="18" charset="0"/>
                    </a:rPr>
                    <m:t>+</m:t>
                  </m:r>
                  <m:r>
                    <a:rPr xmlns:a="http://schemas.openxmlformats.org/drawingml/2006/main" sz="1650" i="1">
                      <a:solidFill>
                        <a:srgbClr val="000000"/>
                      </a:solidFill>
                      <a:latin typeface="Cambria Math" panose="02040503050406030204" pitchFamily="18" charset="0"/>
                    </a:rPr>
                    <m:t>𝛼</m:t>
                  </m:r>
                  <m:r>
                    <a:rPr xmlns:a="http://schemas.openxmlformats.org/drawingml/2006/main" sz="1650" i="1">
                      <a:solidFill>
                        <a:srgbClr val="000000"/>
                      </a:solidFill>
                      <a:latin typeface="Cambria Math" panose="02040503050406030204" pitchFamily="18" charset="0"/>
                    </a:rPr>
                    <m:t>𝛻</m:t>
                  </m:r>
                  <m:r>
                    <a:rPr xmlns:a="http://schemas.openxmlformats.org/drawingml/2006/main" sz="1650" i="1">
                      <a:solidFill>
                        <a:srgbClr val="000000"/>
                      </a:solidFill>
                      <a:latin typeface="Cambria Math" panose="02040503050406030204" pitchFamily="18" charset="0"/>
                    </a:rPr>
                    <m:t>ℒ</m:t>
                  </m:r>
                  <m:d>
                    <m:dPr>
                      <m:ctrlPr>
                        <a:rPr xmlns:a="http://schemas.openxmlformats.org/drawingml/2006/main" sz="1650" i="1">
                          <a:solidFill>
                            <a:srgbClr val="000000"/>
                          </a:solidFill>
                          <a:latin typeface="Cambria Math" panose="02040503050406030204" pitchFamily="18" charset="0"/>
                        </a:rPr>
                      </m:ctrlPr>
                    </m:dPr>
                    <m:e>
                      <m:sSup>
                        <m:e>
                          <m:r>
                            <a:rPr xmlns:a="http://schemas.openxmlformats.org/drawingml/2006/main" sz="1650" i="1">
                              <a:solidFill>
                                <a:srgbClr val="000000"/>
                              </a:solidFill>
                              <a:latin typeface="Cambria Math" panose="02040503050406030204" pitchFamily="18" charset="0"/>
                            </a:rPr>
                            <m:t>𝜃</m:t>
                          </m:r>
                        </m:e>
                        <m:sup>
                          <m:r>
                            <a:rPr xmlns:a="http://schemas.openxmlformats.org/drawingml/2006/main" sz="1650" i="1">
                              <a:solidFill>
                                <a:srgbClr val="000000"/>
                              </a:solidFill>
                              <a:latin typeface="Cambria Math" panose="02040503050406030204" pitchFamily="18" charset="0"/>
                            </a:rPr>
                            <m:t>𝑡</m:t>
                          </m:r>
                          <m:r>
                            <a:rPr xmlns:a="http://schemas.openxmlformats.org/drawingml/2006/main" sz="1650" i="1">
                              <a:solidFill>
                                <a:srgbClr val="000000"/>
                              </a:solidFill>
                              <a:latin typeface="Cambria Math" panose="02040503050406030204" pitchFamily="18" charset="0"/>
                            </a:rPr>
                            <m:t>−</m:t>
                          </m:r>
                          <m:r>
                            <a:rPr xmlns:a="http://schemas.openxmlformats.org/drawingml/2006/main" sz="1650" i="1">
                              <a:solidFill>
                                <a:srgbClr val="000000"/>
                              </a:solidFill>
                              <a:latin typeface="Cambria Math" panose="02040503050406030204" pitchFamily="18" charset="0"/>
                            </a:rPr>
                            <m:t>1</m:t>
                          </m:r>
                        </m:sup>
                      </m:sSup>
                    </m:e>
                  </m:d>
                </m:oMath>
              </m:oMathPara>
            </a14:m>
          </a:p>
          <a:p>
            <a:pPr lvl="2" marL="0" indent="637572" algn="ctr" defTabSz="786317">
              <a:spcBef>
                <a:spcPts val="300"/>
              </a:spcBef>
              <a:buSzTx/>
              <a:buNone/>
              <a:defRPr sz="1376"/>
            </a:pPr>
            <a14:m>
              <m:oMathPara>
                <m:oMathParaPr>
                  <m:jc m:val="center"/>
                </m:oMathParaPr>
                <m:oMath>
                  <m:r>
                    <a:rPr xmlns:a="http://schemas.openxmlformats.org/drawingml/2006/main" sz="1650" i="1">
                      <a:solidFill>
                        <a:srgbClr val="000000"/>
                      </a:solidFill>
                      <a:latin typeface="Cambria Math" panose="02040503050406030204" pitchFamily="18" charset="0"/>
                    </a:rPr>
                    <m:t>=</m:t>
                  </m:r>
                  <m:sSup>
                    <m:e>
                      <m:r>
                        <a:rPr xmlns:a="http://schemas.openxmlformats.org/drawingml/2006/main" sz="1650" i="1">
                          <a:solidFill>
                            <a:srgbClr val="000000"/>
                          </a:solidFill>
                          <a:latin typeface="Cambria Math" panose="02040503050406030204" pitchFamily="18" charset="0"/>
                        </a:rPr>
                        <m:t>𝛽</m:t>
                      </m:r>
                    </m:e>
                    <m:sup>
                      <m:r>
                        <a:rPr xmlns:a="http://schemas.openxmlformats.org/drawingml/2006/main" sz="1650" i="1">
                          <a:solidFill>
                            <a:srgbClr val="000000"/>
                          </a:solidFill>
                          <a:latin typeface="Cambria Math" panose="02040503050406030204" pitchFamily="18" charset="0"/>
                        </a:rPr>
                        <m:t>3</m:t>
                      </m:r>
                    </m:sup>
                  </m:sSup>
                  <m:sSup>
                    <m:e>
                      <m:r>
                        <a:rPr xmlns:a="http://schemas.openxmlformats.org/drawingml/2006/main" sz="1650" i="1">
                          <a:solidFill>
                            <a:srgbClr val="000000"/>
                          </a:solidFill>
                          <a:latin typeface="Cambria Math" panose="02040503050406030204" pitchFamily="18" charset="0"/>
                        </a:rPr>
                        <m:t>𝑉</m:t>
                      </m:r>
                    </m:e>
                    <m:sup>
                      <m:r>
                        <a:rPr xmlns:a="http://schemas.openxmlformats.org/drawingml/2006/main" sz="1650" i="1">
                          <a:solidFill>
                            <a:srgbClr val="000000"/>
                          </a:solidFill>
                          <a:latin typeface="Cambria Math" panose="02040503050406030204" pitchFamily="18" charset="0"/>
                        </a:rPr>
                        <m:t>𝑡</m:t>
                      </m:r>
                      <m:r>
                        <a:rPr xmlns:a="http://schemas.openxmlformats.org/drawingml/2006/main" sz="1650" i="1">
                          <a:solidFill>
                            <a:srgbClr val="000000"/>
                          </a:solidFill>
                          <a:latin typeface="Cambria Math" panose="02040503050406030204" pitchFamily="18" charset="0"/>
                        </a:rPr>
                        <m:t>−</m:t>
                      </m:r>
                      <m:r>
                        <a:rPr xmlns:a="http://schemas.openxmlformats.org/drawingml/2006/main" sz="1650" i="1">
                          <a:solidFill>
                            <a:srgbClr val="000000"/>
                          </a:solidFill>
                          <a:latin typeface="Cambria Math" panose="02040503050406030204" pitchFamily="18" charset="0"/>
                        </a:rPr>
                        <m:t>3</m:t>
                      </m:r>
                    </m:sup>
                  </m:sSup>
                  <m:r>
                    <a:rPr xmlns:a="http://schemas.openxmlformats.org/drawingml/2006/main" sz="1650" i="1">
                      <a:solidFill>
                        <a:srgbClr val="000000"/>
                      </a:solidFill>
                      <a:latin typeface="Cambria Math" panose="02040503050406030204" pitchFamily="18" charset="0"/>
                    </a:rPr>
                    <m:t>+</m:t>
                  </m:r>
                  <m:sSup>
                    <m:e>
                      <m:r>
                        <a:rPr xmlns:a="http://schemas.openxmlformats.org/drawingml/2006/main" sz="1650" i="1">
                          <a:solidFill>
                            <a:srgbClr val="000000"/>
                          </a:solidFill>
                          <a:latin typeface="Cambria Math" panose="02040503050406030204" pitchFamily="18" charset="0"/>
                        </a:rPr>
                        <m:t>𝛽</m:t>
                      </m:r>
                    </m:e>
                    <m:sup>
                      <m:r>
                        <a:rPr xmlns:a="http://schemas.openxmlformats.org/drawingml/2006/main" sz="1650" i="1">
                          <a:solidFill>
                            <a:srgbClr val="000000"/>
                          </a:solidFill>
                          <a:latin typeface="Cambria Math" panose="02040503050406030204" pitchFamily="18" charset="0"/>
                        </a:rPr>
                        <m:t>2</m:t>
                      </m:r>
                    </m:sup>
                  </m:sSup>
                  <m:r>
                    <a:rPr xmlns:a="http://schemas.openxmlformats.org/drawingml/2006/main" sz="1650" i="1">
                      <a:solidFill>
                        <a:srgbClr val="000000"/>
                      </a:solidFill>
                      <a:latin typeface="Cambria Math" panose="02040503050406030204" pitchFamily="18" charset="0"/>
                    </a:rPr>
                    <m:t>𝛼</m:t>
                  </m:r>
                  <m:r>
                    <a:rPr xmlns:a="http://schemas.openxmlformats.org/drawingml/2006/main" sz="1650" i="1">
                      <a:solidFill>
                        <a:srgbClr val="000000"/>
                      </a:solidFill>
                      <a:latin typeface="Cambria Math" panose="02040503050406030204" pitchFamily="18" charset="0"/>
                    </a:rPr>
                    <m:t>𝛻</m:t>
                  </m:r>
                  <m:r>
                    <a:rPr xmlns:a="http://schemas.openxmlformats.org/drawingml/2006/main" sz="1650" i="1">
                      <a:solidFill>
                        <a:srgbClr val="000000"/>
                      </a:solidFill>
                      <a:latin typeface="Cambria Math" panose="02040503050406030204" pitchFamily="18" charset="0"/>
                    </a:rPr>
                    <m:t>ℒ</m:t>
                  </m:r>
                  <m:d>
                    <m:dPr>
                      <m:ctrlPr>
                        <a:rPr xmlns:a="http://schemas.openxmlformats.org/drawingml/2006/main" sz="1650" i="1">
                          <a:solidFill>
                            <a:srgbClr val="000000"/>
                          </a:solidFill>
                          <a:latin typeface="Cambria Math" panose="02040503050406030204" pitchFamily="18" charset="0"/>
                        </a:rPr>
                      </m:ctrlPr>
                    </m:dPr>
                    <m:e>
                      <m:sSup>
                        <m:e>
                          <m:r>
                            <a:rPr xmlns:a="http://schemas.openxmlformats.org/drawingml/2006/main" sz="1650" i="1">
                              <a:solidFill>
                                <a:srgbClr val="000000"/>
                              </a:solidFill>
                              <a:latin typeface="Cambria Math" panose="02040503050406030204" pitchFamily="18" charset="0"/>
                            </a:rPr>
                            <m:t>𝜃</m:t>
                          </m:r>
                        </m:e>
                        <m:sup>
                          <m:r>
                            <a:rPr xmlns:a="http://schemas.openxmlformats.org/drawingml/2006/main" sz="1650" i="1">
                              <a:solidFill>
                                <a:srgbClr val="000000"/>
                              </a:solidFill>
                              <a:latin typeface="Cambria Math" panose="02040503050406030204" pitchFamily="18" charset="0"/>
                            </a:rPr>
                            <m:t>𝑡</m:t>
                          </m:r>
                          <m:r>
                            <a:rPr xmlns:a="http://schemas.openxmlformats.org/drawingml/2006/main" sz="1650" i="1">
                              <a:solidFill>
                                <a:srgbClr val="000000"/>
                              </a:solidFill>
                              <a:latin typeface="Cambria Math" panose="02040503050406030204" pitchFamily="18" charset="0"/>
                            </a:rPr>
                            <m:t>−</m:t>
                          </m:r>
                          <m:r>
                            <a:rPr xmlns:a="http://schemas.openxmlformats.org/drawingml/2006/main" sz="1650" i="1">
                              <a:solidFill>
                                <a:srgbClr val="000000"/>
                              </a:solidFill>
                              <a:latin typeface="Cambria Math" panose="02040503050406030204" pitchFamily="18" charset="0"/>
                            </a:rPr>
                            <m:t>3</m:t>
                          </m:r>
                        </m:sup>
                      </m:sSup>
                    </m:e>
                  </m:d>
                  <m:r>
                    <a:rPr xmlns:a="http://schemas.openxmlformats.org/drawingml/2006/main" sz="1650" i="1">
                      <a:solidFill>
                        <a:srgbClr val="000000"/>
                      </a:solidFill>
                      <a:latin typeface="Cambria Math" panose="02040503050406030204" pitchFamily="18" charset="0"/>
                    </a:rPr>
                    <m:t>+</m:t>
                  </m:r>
                  <m:r>
                    <a:rPr xmlns:a="http://schemas.openxmlformats.org/drawingml/2006/main" sz="1650" i="1">
                      <a:solidFill>
                        <a:srgbClr val="000000"/>
                      </a:solidFill>
                      <a:latin typeface="Cambria Math" panose="02040503050406030204" pitchFamily="18" charset="0"/>
                    </a:rPr>
                    <m:t>𝛽</m:t>
                  </m:r>
                  <m:r>
                    <a:rPr xmlns:a="http://schemas.openxmlformats.org/drawingml/2006/main" sz="1650" i="1">
                      <a:solidFill>
                        <a:srgbClr val="000000"/>
                      </a:solidFill>
                      <a:latin typeface="Cambria Math" panose="02040503050406030204" pitchFamily="18" charset="0"/>
                    </a:rPr>
                    <m:t>𝛼</m:t>
                  </m:r>
                  <m:r>
                    <a:rPr xmlns:a="http://schemas.openxmlformats.org/drawingml/2006/main" sz="1650" i="1">
                      <a:solidFill>
                        <a:srgbClr val="000000"/>
                      </a:solidFill>
                      <a:latin typeface="Cambria Math" panose="02040503050406030204" pitchFamily="18" charset="0"/>
                    </a:rPr>
                    <m:t>𝛻</m:t>
                  </m:r>
                  <m:r>
                    <a:rPr xmlns:a="http://schemas.openxmlformats.org/drawingml/2006/main" sz="1650" i="1">
                      <a:solidFill>
                        <a:srgbClr val="000000"/>
                      </a:solidFill>
                      <a:latin typeface="Cambria Math" panose="02040503050406030204" pitchFamily="18" charset="0"/>
                    </a:rPr>
                    <m:t>ℒ</m:t>
                  </m:r>
                  <m:d>
                    <m:dPr>
                      <m:ctrlPr>
                        <a:rPr xmlns:a="http://schemas.openxmlformats.org/drawingml/2006/main" sz="1650" i="1">
                          <a:solidFill>
                            <a:srgbClr val="000000"/>
                          </a:solidFill>
                          <a:latin typeface="Cambria Math" panose="02040503050406030204" pitchFamily="18" charset="0"/>
                        </a:rPr>
                      </m:ctrlPr>
                    </m:dPr>
                    <m:e>
                      <m:sSup>
                        <m:e>
                          <m:r>
                            <a:rPr xmlns:a="http://schemas.openxmlformats.org/drawingml/2006/main" sz="1650" i="1">
                              <a:solidFill>
                                <a:srgbClr val="000000"/>
                              </a:solidFill>
                              <a:latin typeface="Cambria Math" panose="02040503050406030204" pitchFamily="18" charset="0"/>
                            </a:rPr>
                            <m:t>𝜃</m:t>
                          </m:r>
                        </m:e>
                        <m:sup>
                          <m:r>
                            <a:rPr xmlns:a="http://schemas.openxmlformats.org/drawingml/2006/main" sz="1650" i="1">
                              <a:solidFill>
                                <a:srgbClr val="000000"/>
                              </a:solidFill>
                              <a:latin typeface="Cambria Math" panose="02040503050406030204" pitchFamily="18" charset="0"/>
                            </a:rPr>
                            <m:t>𝑡</m:t>
                          </m:r>
                          <m:r>
                            <a:rPr xmlns:a="http://schemas.openxmlformats.org/drawingml/2006/main" sz="1650" i="1">
                              <a:solidFill>
                                <a:srgbClr val="000000"/>
                              </a:solidFill>
                              <a:latin typeface="Cambria Math" panose="02040503050406030204" pitchFamily="18" charset="0"/>
                            </a:rPr>
                            <m:t>−</m:t>
                          </m:r>
                          <m:r>
                            <a:rPr xmlns:a="http://schemas.openxmlformats.org/drawingml/2006/main" sz="1650" i="1">
                              <a:solidFill>
                                <a:srgbClr val="000000"/>
                              </a:solidFill>
                              <a:latin typeface="Cambria Math" panose="02040503050406030204" pitchFamily="18" charset="0"/>
                            </a:rPr>
                            <m:t>2</m:t>
                          </m:r>
                        </m:sup>
                      </m:sSup>
                    </m:e>
                  </m:d>
                  <m:r>
                    <a:rPr xmlns:a="http://schemas.openxmlformats.org/drawingml/2006/main" sz="1650" i="1">
                      <a:solidFill>
                        <a:srgbClr val="000000"/>
                      </a:solidFill>
                      <a:latin typeface="Cambria Math" panose="02040503050406030204" pitchFamily="18" charset="0"/>
                    </a:rPr>
                    <m:t>+</m:t>
                  </m:r>
                  <m:r>
                    <a:rPr xmlns:a="http://schemas.openxmlformats.org/drawingml/2006/main" sz="1650" i="1">
                      <a:solidFill>
                        <a:srgbClr val="000000"/>
                      </a:solidFill>
                      <a:latin typeface="Cambria Math" panose="02040503050406030204" pitchFamily="18" charset="0"/>
                    </a:rPr>
                    <m:t>𝛼</m:t>
                  </m:r>
                  <m:r>
                    <a:rPr xmlns:a="http://schemas.openxmlformats.org/drawingml/2006/main" sz="1650" i="1">
                      <a:solidFill>
                        <a:srgbClr val="000000"/>
                      </a:solidFill>
                      <a:latin typeface="Cambria Math" panose="02040503050406030204" pitchFamily="18" charset="0"/>
                    </a:rPr>
                    <m:t>𝛻</m:t>
                  </m:r>
                  <m:r>
                    <a:rPr xmlns:a="http://schemas.openxmlformats.org/drawingml/2006/main" sz="1650" i="1">
                      <a:solidFill>
                        <a:srgbClr val="000000"/>
                      </a:solidFill>
                      <a:latin typeface="Cambria Math" panose="02040503050406030204" pitchFamily="18" charset="0"/>
                    </a:rPr>
                    <m:t>ℒ</m:t>
                  </m:r>
                  <m:d>
                    <m:dPr>
                      <m:ctrlPr>
                        <a:rPr xmlns:a="http://schemas.openxmlformats.org/drawingml/2006/main" sz="1650" i="1">
                          <a:solidFill>
                            <a:srgbClr val="000000"/>
                          </a:solidFill>
                          <a:latin typeface="Cambria Math" panose="02040503050406030204" pitchFamily="18" charset="0"/>
                        </a:rPr>
                      </m:ctrlPr>
                    </m:dPr>
                    <m:e>
                      <m:sSup>
                        <m:e>
                          <m:r>
                            <a:rPr xmlns:a="http://schemas.openxmlformats.org/drawingml/2006/main" sz="1650" i="1">
                              <a:solidFill>
                                <a:srgbClr val="000000"/>
                              </a:solidFill>
                              <a:latin typeface="Cambria Math" panose="02040503050406030204" pitchFamily="18" charset="0"/>
                            </a:rPr>
                            <m:t>𝜃</m:t>
                          </m:r>
                        </m:e>
                        <m:sup>
                          <m:r>
                            <a:rPr xmlns:a="http://schemas.openxmlformats.org/drawingml/2006/main" sz="1650" i="1">
                              <a:solidFill>
                                <a:srgbClr val="000000"/>
                              </a:solidFill>
                              <a:latin typeface="Cambria Math" panose="02040503050406030204" pitchFamily="18" charset="0"/>
                            </a:rPr>
                            <m:t>𝑡</m:t>
                          </m:r>
                          <m:r>
                            <a:rPr xmlns:a="http://schemas.openxmlformats.org/drawingml/2006/main" sz="1650" i="1">
                              <a:solidFill>
                                <a:srgbClr val="000000"/>
                              </a:solidFill>
                              <a:latin typeface="Cambria Math" panose="02040503050406030204" pitchFamily="18" charset="0"/>
                            </a:rPr>
                            <m:t>−</m:t>
                          </m:r>
                          <m:r>
                            <a:rPr xmlns:a="http://schemas.openxmlformats.org/drawingml/2006/main" sz="1650" i="1">
                              <a:solidFill>
                                <a:srgbClr val="000000"/>
                              </a:solidFill>
                              <a:latin typeface="Cambria Math" panose="02040503050406030204" pitchFamily="18" charset="0"/>
                            </a:rPr>
                            <m:t>1</m:t>
                          </m:r>
                        </m:sup>
                      </m:sSup>
                    </m:e>
                  </m:d>
                </m:oMath>
              </m:oMathPara>
            </a14:m>
          </a:p>
          <a:p>
            <a:pPr lvl="1" marL="543369" indent="-195231" defTabSz="786317">
              <a:spcBef>
                <a:spcPts val="300"/>
              </a:spcBef>
              <a:buFontTx/>
              <a:defRPr sz="1548"/>
            </a:pPr>
            <a:r>
              <a:t>This term is analogous to a momentum of a heavy ball rolling down the hill </a:t>
            </a:r>
          </a:p>
          <a:p>
            <a:pPr marL="248475" indent="-248475" defTabSz="786317">
              <a:defRPr sz="1720"/>
            </a:pPr>
            <a:r>
              <a:t>The parameter</a:t>
            </a:r>
            <a14:m>
              <m:oMath>
                <m:r>
                  <a:rPr xmlns:a="http://schemas.openxmlformats.org/drawingml/2006/main" sz="2050" i="1">
                    <a:solidFill>
                      <a:srgbClr val="000000"/>
                    </a:solidFill>
                    <a:latin typeface="Cambria Math" panose="02040503050406030204" pitchFamily="18" charset="0"/>
                  </a:rPr>
                  <m:t/>
                </m:r>
                <m:r>
                  <a:rPr xmlns:a="http://schemas.openxmlformats.org/drawingml/2006/main" sz="2050" i="1">
                    <a:solidFill>
                      <a:srgbClr val="000000"/>
                    </a:solidFill>
                    <a:latin typeface="Cambria Math" panose="02040503050406030204" pitchFamily="18" charset="0"/>
                  </a:rPr>
                  <m:t>𝛽</m:t>
                </m:r>
              </m:oMath>
            </a14:m>
            <a:r>
              <a:t> is referred to as a </a:t>
            </a:r>
            <a:r>
              <a:rPr>
                <a:solidFill>
                  <a:srgbClr val="FF0000"/>
                </a:solidFill>
              </a:rPr>
              <a:t>coefficient of momentum</a:t>
            </a:r>
            <a:endParaRPr>
              <a:solidFill>
                <a:srgbClr val="FF0000"/>
              </a:solidFill>
            </a:endParaRPr>
          </a:p>
          <a:p>
            <a:pPr lvl="1" marL="543369" indent="-195231" defTabSz="786317">
              <a:spcBef>
                <a:spcPts val="300"/>
              </a:spcBef>
              <a:buFontTx/>
              <a:defRPr sz="1548"/>
            </a:pPr>
            <a:r>
              <a:t>A typical value of the parameter </a:t>
            </a:r>
            <a14:m>
              <m:oMath>
                <m:r>
                  <a:rPr xmlns:a="http://schemas.openxmlformats.org/drawingml/2006/main" sz="1850" i="1">
                    <a:solidFill>
                      <a:srgbClr val="000000"/>
                    </a:solidFill>
                    <a:latin typeface="Cambria Math" panose="02040503050406030204" pitchFamily="18" charset="0"/>
                  </a:rPr>
                  <m:t>𝛽</m:t>
                </m:r>
              </m:oMath>
            </a14:m>
            <a:r>
              <a:t> is 0.9</a:t>
            </a:r>
          </a:p>
          <a:p>
            <a:pPr marL="248475" indent="-248475" defTabSz="786317">
              <a:defRPr sz="1720"/>
            </a:pPr>
            <a:r>
              <a:t>This method updates the parameters </a:t>
            </a:r>
            <a14:m>
              <m:oMath>
                <m:r>
                  <a:rPr xmlns:a="http://schemas.openxmlformats.org/drawingml/2006/main" sz="2050" i="1">
                    <a:solidFill>
                      <a:srgbClr val="000000"/>
                    </a:solidFill>
                    <a:latin typeface="Cambria Math" panose="02040503050406030204" pitchFamily="18" charset="0"/>
                  </a:rPr>
                  <m:t>𝜃</m:t>
                </m:r>
              </m:oMath>
            </a14:m>
            <a:r>
              <a:t> in the direction of the weighted average of the past gradients</a:t>
            </a:r>
            <a:endParaRPr sz="2000"/>
          </a:p>
        </p:txBody>
      </p:sp>
      <p:sp>
        <p:nvSpPr>
          <p:cNvPr id="1909" name="Content Placeholder 3"/>
          <p:cNvSpPr txBox="1"/>
          <p:nvPr/>
        </p:nvSpPr>
        <p:spPr>
          <a:xfrm>
            <a:off x="322392" y="1509936"/>
            <a:ext cx="6101248" cy="350294"/>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defTabSz="914322">
              <a:spcBef>
                <a:spcPts val="300"/>
              </a:spcBef>
              <a:defRPr i="1" sz="1400">
                <a:latin typeface="Arial"/>
                <a:ea typeface="Arial"/>
                <a:cs typeface="Arial"/>
                <a:sym typeface="Arial"/>
              </a:defRPr>
            </a:lvl1pPr>
          </a:lstStyle>
          <a:p>
            <a:pPr/>
            <a:r>
              <a:t>Training Neural Networks</a:t>
            </a:r>
          </a:p>
        </p:txBody>
      </p:sp>
    </p:spTree>
  </p:cSld>
  <p:clrMapOvr>
    <a:masterClrMapping/>
  </p:clrMapOvr>
  <p:transition xmlns:p14="http://schemas.microsoft.com/office/powerpoint/2010/main" spd="med" advClick="1"/>
</p:sld>
</file>

<file path=ppt/slides/slide6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11" name="TextBox 3"/>
          <p:cNvSpPr txBox="1"/>
          <p:nvPr>
            <p:ph type="sldNum" sz="quarter" idx="2"/>
          </p:nvPr>
        </p:nvSpPr>
        <p:spPr>
          <a:xfrm>
            <a:off x="9760731" y="7458470"/>
            <a:ext cx="258625" cy="24830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912" name="Title 1"/>
          <p:cNvSpPr txBox="1"/>
          <p:nvPr>
            <p:ph type="title"/>
          </p:nvPr>
        </p:nvSpPr>
        <p:spPr>
          <a:prstGeom prst="rect">
            <a:avLst/>
          </a:prstGeom>
        </p:spPr>
        <p:txBody>
          <a:bodyPr/>
          <a:lstStyle/>
          <a:p>
            <a:pPr/>
            <a:r>
              <a:t>Nesterov Accelerated Momentum</a:t>
            </a:r>
          </a:p>
        </p:txBody>
      </p:sp>
      <p:sp>
        <p:nvSpPr>
          <p:cNvPr id="1913" name="Content Placeholder 2"/>
          <p:cNvSpPr txBox="1"/>
          <p:nvPr>
            <p:ph type="body" idx="1"/>
          </p:nvPr>
        </p:nvSpPr>
        <p:spPr>
          <a:xfrm>
            <a:off x="276672" y="2090802"/>
            <a:ext cx="9584267" cy="5367668"/>
          </a:xfrm>
          <a:prstGeom prst="rect">
            <a:avLst/>
          </a:prstGeom>
        </p:spPr>
        <p:txBody>
          <a:bodyPr/>
          <a:lstStyle/>
          <a:p>
            <a:pPr>
              <a:defRPr b="1" i="1">
                <a:solidFill>
                  <a:srgbClr val="0070C0"/>
                </a:solidFill>
              </a:defRPr>
            </a:pPr>
            <a:r>
              <a:t>Gradient descent with Nesterov accelerated momentum </a:t>
            </a:r>
          </a:p>
          <a:p>
            <a:pPr lvl="1" marL="631825" indent="-227013">
              <a:buFontTx/>
              <a:defRPr sz="1800"/>
            </a:pPr>
            <a:r>
              <a:t>Parameter update: </a:t>
            </a:r>
            <a14:m>
              <m:oMath>
                <m:sSup>
                  <m:e>
                    <m:r>
                      <a:rPr xmlns:a="http://schemas.openxmlformats.org/drawingml/2006/main" sz="2150" i="1">
                        <a:solidFill>
                          <a:srgbClr val="000000"/>
                        </a:solidFill>
                        <a:latin typeface="Cambria Math" panose="02040503050406030204" pitchFamily="18" charset="0"/>
                      </a:rPr>
                      <m:t>𝜃</m:t>
                    </m:r>
                  </m:e>
                  <m:sup>
                    <m:r>
                      <a:rPr xmlns:a="http://schemas.openxmlformats.org/drawingml/2006/main" sz="2150" i="1">
                        <a:solidFill>
                          <a:srgbClr val="000000"/>
                        </a:solidFill>
                        <a:latin typeface="Cambria Math" panose="02040503050406030204" pitchFamily="18" charset="0"/>
                      </a:rPr>
                      <m:t>𝑡</m:t>
                    </m:r>
                  </m:sup>
                </m:sSup>
                <m:r>
                  <a:rPr xmlns:a="http://schemas.openxmlformats.org/drawingml/2006/main" sz="2150" i="1">
                    <a:solidFill>
                      <a:srgbClr val="000000"/>
                    </a:solidFill>
                    <a:latin typeface="Cambria Math" panose="02040503050406030204" pitchFamily="18" charset="0"/>
                  </a:rPr>
                  <m:t>=</m:t>
                </m:r>
                <m:sSup>
                  <m:e>
                    <m:r>
                      <a:rPr xmlns:a="http://schemas.openxmlformats.org/drawingml/2006/main" sz="2150" i="1">
                        <a:solidFill>
                          <a:srgbClr val="000000"/>
                        </a:solidFill>
                        <a:latin typeface="Cambria Math" panose="02040503050406030204" pitchFamily="18" charset="0"/>
                      </a:rPr>
                      <m:t>𝜃</m:t>
                    </m:r>
                  </m:e>
                  <m:sup>
                    <m:r>
                      <a:rPr xmlns:a="http://schemas.openxmlformats.org/drawingml/2006/main" sz="2150" i="1">
                        <a:solidFill>
                          <a:srgbClr val="000000"/>
                        </a:solidFill>
                        <a:latin typeface="Cambria Math" panose="02040503050406030204" pitchFamily="18" charset="0"/>
                      </a:rPr>
                      <m:t>𝑡</m:t>
                    </m:r>
                    <m:r>
                      <a:rPr xmlns:a="http://schemas.openxmlformats.org/drawingml/2006/main" sz="2150" i="1">
                        <a:solidFill>
                          <a:srgbClr val="000000"/>
                        </a:solidFill>
                        <a:latin typeface="Cambria Math" panose="02040503050406030204" pitchFamily="18" charset="0"/>
                      </a:rPr>
                      <m:t>−</m:t>
                    </m:r>
                    <m:r>
                      <a:rPr xmlns:a="http://schemas.openxmlformats.org/drawingml/2006/main" sz="2150" i="1">
                        <a:solidFill>
                          <a:srgbClr val="000000"/>
                        </a:solidFill>
                        <a:latin typeface="Cambria Math" panose="02040503050406030204" pitchFamily="18" charset="0"/>
                      </a:rPr>
                      <m:t>1</m:t>
                    </m:r>
                  </m:sup>
                </m:sSup>
                <m:r>
                  <a:rPr xmlns:a="http://schemas.openxmlformats.org/drawingml/2006/main" sz="2150" i="1">
                    <a:solidFill>
                      <a:srgbClr val="000000"/>
                    </a:solidFill>
                    <a:latin typeface="Cambria Math" panose="02040503050406030204" pitchFamily="18" charset="0"/>
                  </a:rPr>
                  <m:t>−</m:t>
                </m:r>
                <m:sSup>
                  <m:e>
                    <m:r>
                      <a:rPr xmlns:a="http://schemas.openxmlformats.org/drawingml/2006/main" sz="2150" i="1">
                        <a:solidFill>
                          <a:srgbClr val="000000"/>
                        </a:solidFill>
                        <a:latin typeface="Cambria Math" panose="02040503050406030204" pitchFamily="18" charset="0"/>
                      </a:rPr>
                      <m:t>𝑉</m:t>
                    </m:r>
                  </m:e>
                  <m:sup>
                    <m:r>
                      <a:rPr xmlns:a="http://schemas.openxmlformats.org/drawingml/2006/main" sz="2150" i="1">
                        <a:solidFill>
                          <a:srgbClr val="000000"/>
                        </a:solidFill>
                        <a:latin typeface="Cambria Math" panose="02040503050406030204" pitchFamily="18" charset="0"/>
                      </a:rPr>
                      <m:t>𝑡</m:t>
                    </m:r>
                  </m:sup>
                </m:sSup>
              </m:oMath>
            </a14:m>
          </a:p>
          <a:p>
            <a:pPr lvl="2" marL="973137" indent="-231775">
              <a:spcBef>
                <a:spcPts val="300"/>
              </a:spcBef>
              <a:buFont typeface="Courier New"/>
              <a:defRPr sz="1600"/>
            </a:pPr>
            <a:r>
              <a:t>Where: </a:t>
            </a:r>
            <a14:m>
              <m:oMath>
                <m:sSup>
                  <m:e>
                    <m:r>
                      <a:rPr xmlns:a="http://schemas.openxmlformats.org/drawingml/2006/main" sz="1900" i="1">
                        <a:solidFill>
                          <a:srgbClr val="000000"/>
                        </a:solidFill>
                        <a:latin typeface="Cambria Math" panose="02040503050406030204" pitchFamily="18" charset="0"/>
                      </a:rPr>
                      <m:t>𝑉</m:t>
                    </m:r>
                  </m:e>
                  <m:sup>
                    <m:r>
                      <a:rPr xmlns:a="http://schemas.openxmlformats.org/drawingml/2006/main" sz="1900" i="1">
                        <a:solidFill>
                          <a:srgbClr val="000000"/>
                        </a:solidFill>
                        <a:latin typeface="Cambria Math" panose="02040503050406030204" pitchFamily="18" charset="0"/>
                      </a:rPr>
                      <m:t>𝑡</m:t>
                    </m:r>
                  </m:sup>
                </m:sSup>
              </m:oMath>
            </a14:m>
            <a:r>
              <a:t>= </a:t>
            </a:r>
            <a14:m>
              <m:oMath>
                <m:r>
                  <a:rPr xmlns:a="http://schemas.openxmlformats.org/drawingml/2006/main" sz="1900" i="1">
                    <a:solidFill>
                      <a:srgbClr val="000000"/>
                    </a:solidFill>
                    <a:latin typeface="Cambria Math" panose="02040503050406030204" pitchFamily="18" charset="0"/>
                  </a:rPr>
                  <m:t>𝛽</m:t>
                </m:r>
                <m:sSup>
                  <m:e>
                    <m:r>
                      <a:rPr xmlns:a="http://schemas.openxmlformats.org/drawingml/2006/main" sz="1900" i="1">
                        <a:solidFill>
                          <a:srgbClr val="000000"/>
                        </a:solidFill>
                        <a:latin typeface="Cambria Math" panose="02040503050406030204" pitchFamily="18" charset="0"/>
                      </a:rPr>
                      <m:t>𝑉</m:t>
                    </m:r>
                  </m:e>
                  <m:sup>
                    <m:r>
                      <a:rPr xmlns:a="http://schemas.openxmlformats.org/drawingml/2006/main" sz="1900" i="1">
                        <a:solidFill>
                          <a:srgbClr val="000000"/>
                        </a:solidFill>
                        <a:latin typeface="Cambria Math" panose="02040503050406030204" pitchFamily="18" charset="0"/>
                      </a:rPr>
                      <m:t>𝑡</m:t>
                    </m:r>
                    <m:r>
                      <a:rPr xmlns:a="http://schemas.openxmlformats.org/drawingml/2006/main" sz="1900" i="1">
                        <a:solidFill>
                          <a:srgbClr val="000000"/>
                        </a:solidFill>
                        <a:latin typeface="Cambria Math" panose="02040503050406030204" pitchFamily="18" charset="0"/>
                      </a:rPr>
                      <m:t>−</m:t>
                    </m:r>
                    <m:r>
                      <a:rPr xmlns:a="http://schemas.openxmlformats.org/drawingml/2006/main" sz="1900" i="1">
                        <a:solidFill>
                          <a:srgbClr val="000000"/>
                        </a:solidFill>
                        <a:latin typeface="Cambria Math" panose="02040503050406030204" pitchFamily="18" charset="0"/>
                      </a:rPr>
                      <m:t>1</m:t>
                    </m:r>
                  </m:sup>
                </m:sSup>
                <m:r>
                  <a:rPr xmlns:a="http://schemas.openxmlformats.org/drawingml/2006/main" sz="1900" i="1">
                    <a:solidFill>
                      <a:srgbClr val="000000"/>
                    </a:solidFill>
                    <a:latin typeface="Cambria Math" panose="02040503050406030204" pitchFamily="18" charset="0"/>
                  </a:rPr>
                  <m:t>+</m:t>
                </m:r>
                <m:r>
                  <a:rPr xmlns:a="http://schemas.openxmlformats.org/drawingml/2006/main" sz="1900" i="1">
                    <a:solidFill>
                      <a:srgbClr val="000000"/>
                    </a:solidFill>
                    <a:latin typeface="Cambria Math" panose="02040503050406030204" pitchFamily="18" charset="0"/>
                  </a:rPr>
                  <m:t>𝛼</m:t>
                </m:r>
                <m:r>
                  <a:rPr xmlns:a="http://schemas.openxmlformats.org/drawingml/2006/main" sz="1900" i="1">
                    <a:solidFill>
                      <a:srgbClr val="000000"/>
                    </a:solidFill>
                    <a:latin typeface="Cambria Math" panose="02040503050406030204" pitchFamily="18" charset="0"/>
                  </a:rPr>
                  <m:t>𝛻</m:t>
                </m:r>
                <m:r>
                  <a:rPr xmlns:a="http://schemas.openxmlformats.org/drawingml/2006/main" sz="1900" i="1">
                    <a:solidFill>
                      <a:srgbClr val="000000"/>
                    </a:solidFill>
                    <a:latin typeface="Cambria Math" panose="02040503050406030204" pitchFamily="18" charset="0"/>
                  </a:rPr>
                  <m:t>ℒ</m:t>
                </m:r>
                <m:d>
                  <m:dPr>
                    <m:ctrlPr>
                      <a:rPr xmlns:a="http://schemas.openxmlformats.org/drawingml/2006/main" sz="1900" i="1">
                        <a:solidFill>
                          <a:srgbClr val="000000"/>
                        </a:solidFill>
                        <a:latin typeface="Cambria Math" panose="02040503050406030204" pitchFamily="18" charset="0"/>
                      </a:rPr>
                    </m:ctrlPr>
                  </m:dPr>
                  <m:e>
                    <m:sSup>
                      <m:e>
                        <m:r>
                          <a:rPr xmlns:a="http://schemas.openxmlformats.org/drawingml/2006/main" sz="1900" i="1">
                            <a:solidFill>
                              <a:srgbClr val="000000"/>
                            </a:solidFill>
                            <a:latin typeface="Cambria Math" panose="02040503050406030204" pitchFamily="18" charset="0"/>
                          </a:rPr>
                          <m:t>𝜃</m:t>
                        </m:r>
                      </m:e>
                      <m:sup>
                        <m:r>
                          <a:rPr xmlns:a="http://schemas.openxmlformats.org/drawingml/2006/main" sz="1900" i="1">
                            <a:solidFill>
                              <a:srgbClr val="000000"/>
                            </a:solidFill>
                            <a:latin typeface="Cambria Math" panose="02040503050406030204" pitchFamily="18" charset="0"/>
                          </a:rPr>
                          <m:t>𝑡</m:t>
                        </m:r>
                        <m:r>
                          <a:rPr xmlns:a="http://schemas.openxmlformats.org/drawingml/2006/main" sz="1900" i="1">
                            <a:solidFill>
                              <a:srgbClr val="000000"/>
                            </a:solidFill>
                            <a:latin typeface="Cambria Math" panose="02040503050406030204" pitchFamily="18" charset="0"/>
                          </a:rPr>
                          <m:t>−</m:t>
                        </m:r>
                        <m:r>
                          <a:rPr xmlns:a="http://schemas.openxmlformats.org/drawingml/2006/main" sz="1900" i="1">
                            <a:solidFill>
                              <a:srgbClr val="000000"/>
                            </a:solidFill>
                            <a:latin typeface="Cambria Math" panose="02040503050406030204" pitchFamily="18" charset="0"/>
                          </a:rPr>
                          <m:t>1</m:t>
                        </m:r>
                      </m:sup>
                    </m:sSup>
                    <m:r>
                      <a:rPr xmlns:a="http://schemas.openxmlformats.org/drawingml/2006/main" sz="1900" i="1">
                        <a:solidFill>
                          <a:srgbClr val="000000"/>
                        </a:solidFill>
                        <a:latin typeface="Cambria Math" panose="02040503050406030204" pitchFamily="18" charset="0"/>
                      </a:rPr>
                      <m:t>+</m:t>
                    </m:r>
                    <m:r>
                      <a:rPr xmlns:a="http://schemas.openxmlformats.org/drawingml/2006/main" sz="1900" i="1">
                        <a:solidFill>
                          <a:srgbClr val="000000"/>
                        </a:solidFill>
                        <a:latin typeface="Cambria Math" panose="02040503050406030204" pitchFamily="18" charset="0"/>
                      </a:rPr>
                      <m:t>𝛽</m:t>
                    </m:r>
                    <m:sSup>
                      <m:e>
                        <m:r>
                          <a:rPr xmlns:a="http://schemas.openxmlformats.org/drawingml/2006/main" sz="1900" i="1">
                            <a:solidFill>
                              <a:srgbClr val="000000"/>
                            </a:solidFill>
                            <a:latin typeface="Cambria Math" panose="02040503050406030204" pitchFamily="18" charset="0"/>
                          </a:rPr>
                          <m:t>𝑉</m:t>
                        </m:r>
                      </m:e>
                      <m:sup>
                        <m:r>
                          <a:rPr xmlns:a="http://schemas.openxmlformats.org/drawingml/2006/main" sz="1900" i="1">
                            <a:solidFill>
                              <a:srgbClr val="000000"/>
                            </a:solidFill>
                            <a:latin typeface="Cambria Math" panose="02040503050406030204" pitchFamily="18" charset="0"/>
                          </a:rPr>
                          <m:t>𝑡</m:t>
                        </m:r>
                        <m:r>
                          <a:rPr xmlns:a="http://schemas.openxmlformats.org/drawingml/2006/main" sz="1900" i="1">
                            <a:solidFill>
                              <a:srgbClr val="000000"/>
                            </a:solidFill>
                            <a:latin typeface="Cambria Math" panose="02040503050406030204" pitchFamily="18" charset="0"/>
                          </a:rPr>
                          <m:t>−</m:t>
                        </m:r>
                        <m:r>
                          <a:rPr xmlns:a="http://schemas.openxmlformats.org/drawingml/2006/main" sz="1900" i="1">
                            <a:solidFill>
                              <a:srgbClr val="000000"/>
                            </a:solidFill>
                            <a:latin typeface="Cambria Math" panose="02040503050406030204" pitchFamily="18" charset="0"/>
                          </a:rPr>
                          <m:t>1</m:t>
                        </m:r>
                      </m:sup>
                    </m:sSup>
                  </m:e>
                </m:d>
              </m:oMath>
            </a14:m>
          </a:p>
          <a:p>
            <a:pPr lvl="1" marL="631825" indent="-227013">
              <a:buFontTx/>
              <a:defRPr sz="1800"/>
            </a:pPr>
            <a:r>
              <a:t>The term </a:t>
            </a:r>
            <a14:m>
              <m:oMath>
                <m:sSup>
                  <m:e>
                    <m:r>
                      <a:rPr xmlns:a="http://schemas.openxmlformats.org/drawingml/2006/main" sz="2150" i="1">
                        <a:solidFill>
                          <a:srgbClr val="000000"/>
                        </a:solidFill>
                        <a:latin typeface="Cambria Math" panose="02040503050406030204" pitchFamily="18" charset="0"/>
                      </a:rPr>
                      <m:t>𝜃</m:t>
                    </m:r>
                  </m:e>
                  <m:sup>
                    <m:r>
                      <a:rPr xmlns:a="http://schemas.openxmlformats.org/drawingml/2006/main" sz="2150" i="1">
                        <a:solidFill>
                          <a:srgbClr val="000000"/>
                        </a:solidFill>
                        <a:latin typeface="Cambria Math" panose="02040503050406030204" pitchFamily="18" charset="0"/>
                      </a:rPr>
                      <m:t>𝑡</m:t>
                    </m:r>
                    <m:r>
                      <a:rPr xmlns:a="http://schemas.openxmlformats.org/drawingml/2006/main" sz="2150" i="1">
                        <a:solidFill>
                          <a:srgbClr val="000000"/>
                        </a:solidFill>
                        <a:latin typeface="Cambria Math" panose="02040503050406030204" pitchFamily="18" charset="0"/>
                      </a:rPr>
                      <m:t>−</m:t>
                    </m:r>
                    <m:r>
                      <a:rPr xmlns:a="http://schemas.openxmlformats.org/drawingml/2006/main" sz="2150" i="1">
                        <a:solidFill>
                          <a:srgbClr val="000000"/>
                        </a:solidFill>
                        <a:latin typeface="Cambria Math" panose="02040503050406030204" pitchFamily="18" charset="0"/>
                      </a:rPr>
                      <m:t>1</m:t>
                    </m:r>
                  </m:sup>
                </m:sSup>
                <m:r>
                  <a:rPr xmlns:a="http://schemas.openxmlformats.org/drawingml/2006/main" sz="2150" i="1">
                    <a:solidFill>
                      <a:srgbClr val="000000"/>
                    </a:solidFill>
                    <a:latin typeface="Cambria Math" panose="02040503050406030204" pitchFamily="18" charset="0"/>
                  </a:rPr>
                  <m:t>+</m:t>
                </m:r>
                <m:r>
                  <a:rPr xmlns:a="http://schemas.openxmlformats.org/drawingml/2006/main" sz="2150" i="1">
                    <a:solidFill>
                      <a:srgbClr val="000000"/>
                    </a:solidFill>
                    <a:latin typeface="Cambria Math" panose="02040503050406030204" pitchFamily="18" charset="0"/>
                  </a:rPr>
                  <m:t>𝛽</m:t>
                </m:r>
                <m:sSup>
                  <m:e>
                    <m:r>
                      <a:rPr xmlns:a="http://schemas.openxmlformats.org/drawingml/2006/main" sz="2150" i="1">
                        <a:solidFill>
                          <a:srgbClr val="000000"/>
                        </a:solidFill>
                        <a:latin typeface="Cambria Math" panose="02040503050406030204" pitchFamily="18" charset="0"/>
                      </a:rPr>
                      <m:t>𝑉</m:t>
                    </m:r>
                  </m:e>
                  <m:sup>
                    <m:r>
                      <a:rPr xmlns:a="http://schemas.openxmlformats.org/drawingml/2006/main" sz="2150" i="1">
                        <a:solidFill>
                          <a:srgbClr val="000000"/>
                        </a:solidFill>
                        <a:latin typeface="Cambria Math" panose="02040503050406030204" pitchFamily="18" charset="0"/>
                      </a:rPr>
                      <m:t>𝑡</m:t>
                    </m:r>
                    <m:r>
                      <a:rPr xmlns:a="http://schemas.openxmlformats.org/drawingml/2006/main" sz="2150" i="1">
                        <a:solidFill>
                          <a:srgbClr val="000000"/>
                        </a:solidFill>
                        <a:latin typeface="Cambria Math" panose="02040503050406030204" pitchFamily="18" charset="0"/>
                      </a:rPr>
                      <m:t>−</m:t>
                    </m:r>
                    <m:r>
                      <a:rPr xmlns:a="http://schemas.openxmlformats.org/drawingml/2006/main" sz="2150" i="1">
                        <a:solidFill>
                          <a:srgbClr val="000000"/>
                        </a:solidFill>
                        <a:latin typeface="Cambria Math" panose="02040503050406030204" pitchFamily="18" charset="0"/>
                      </a:rPr>
                      <m:t>1</m:t>
                    </m:r>
                  </m:sup>
                </m:sSup>
              </m:oMath>
            </a14:m>
            <a:r>
              <a:t> allows to predict the position of the parameters in the next step (i.e., </a:t>
            </a:r>
            <a14:m>
              <m:oMath>
                <m:sSup>
                  <m:e>
                    <m:r>
                      <a:rPr xmlns:a="http://schemas.openxmlformats.org/drawingml/2006/main" sz="2150" i="1">
                        <a:solidFill>
                          <a:srgbClr val="000000"/>
                        </a:solidFill>
                        <a:latin typeface="Cambria Math" panose="02040503050406030204" pitchFamily="18" charset="0"/>
                      </a:rPr>
                      <m:t>𝜃</m:t>
                    </m:r>
                  </m:e>
                  <m:sup>
                    <m:r>
                      <a:rPr xmlns:a="http://schemas.openxmlformats.org/drawingml/2006/main" sz="2150" i="1">
                        <a:solidFill>
                          <a:srgbClr val="000000"/>
                        </a:solidFill>
                        <a:latin typeface="Cambria Math" panose="02040503050406030204" pitchFamily="18" charset="0"/>
                      </a:rPr>
                      <m:t>𝑡</m:t>
                    </m:r>
                  </m:sup>
                </m:sSup>
                <m:r>
                  <a:rPr xmlns:a="http://schemas.openxmlformats.org/drawingml/2006/main" sz="2150" i="1">
                    <a:solidFill>
                      <a:srgbClr val="000000"/>
                    </a:solidFill>
                    <a:latin typeface="Cambria Math" panose="02040503050406030204" pitchFamily="18" charset="0"/>
                  </a:rPr>
                  <m:t/>
                </m:r>
                <m:r>
                  <a:rPr xmlns:a="http://schemas.openxmlformats.org/drawingml/2006/main" sz="2150" i="1">
                    <a:solidFill>
                      <a:srgbClr val="000000"/>
                    </a:solidFill>
                    <a:latin typeface="Cambria Math" panose="02040503050406030204" pitchFamily="18" charset="0"/>
                  </a:rPr>
                  <m:t>≈</m:t>
                </m:r>
                <m:sSup>
                  <m:e>
                    <m:r>
                      <a:rPr xmlns:a="http://schemas.openxmlformats.org/drawingml/2006/main" sz="2150" i="1">
                        <a:solidFill>
                          <a:srgbClr val="000000"/>
                        </a:solidFill>
                        <a:latin typeface="Cambria Math" panose="02040503050406030204" pitchFamily="18" charset="0"/>
                      </a:rPr>
                      <m:t>𝜃</m:t>
                    </m:r>
                  </m:e>
                  <m:sup>
                    <m:r>
                      <a:rPr xmlns:a="http://schemas.openxmlformats.org/drawingml/2006/main" sz="2150" i="1">
                        <a:solidFill>
                          <a:srgbClr val="000000"/>
                        </a:solidFill>
                        <a:latin typeface="Cambria Math" panose="02040503050406030204" pitchFamily="18" charset="0"/>
                      </a:rPr>
                      <m:t>𝑡</m:t>
                    </m:r>
                    <m:r>
                      <a:rPr xmlns:a="http://schemas.openxmlformats.org/drawingml/2006/main" sz="2150" i="1">
                        <a:solidFill>
                          <a:srgbClr val="000000"/>
                        </a:solidFill>
                        <a:latin typeface="Cambria Math" panose="02040503050406030204" pitchFamily="18" charset="0"/>
                      </a:rPr>
                      <m:t>−</m:t>
                    </m:r>
                    <m:r>
                      <a:rPr xmlns:a="http://schemas.openxmlformats.org/drawingml/2006/main" sz="2150" i="1">
                        <a:solidFill>
                          <a:srgbClr val="000000"/>
                        </a:solidFill>
                        <a:latin typeface="Cambria Math" panose="02040503050406030204" pitchFamily="18" charset="0"/>
                      </a:rPr>
                      <m:t>1</m:t>
                    </m:r>
                  </m:sup>
                </m:sSup>
                <m:r>
                  <a:rPr xmlns:a="http://schemas.openxmlformats.org/drawingml/2006/main" sz="2150" i="1">
                    <a:solidFill>
                      <a:srgbClr val="000000"/>
                    </a:solidFill>
                    <a:latin typeface="Cambria Math" panose="02040503050406030204" pitchFamily="18" charset="0"/>
                  </a:rPr>
                  <m:t>+</m:t>
                </m:r>
                <m:r>
                  <a:rPr xmlns:a="http://schemas.openxmlformats.org/drawingml/2006/main" sz="2150" i="1">
                    <a:solidFill>
                      <a:srgbClr val="000000"/>
                    </a:solidFill>
                    <a:latin typeface="Cambria Math" panose="02040503050406030204" pitchFamily="18" charset="0"/>
                  </a:rPr>
                  <m:t>𝛽</m:t>
                </m:r>
                <m:sSup>
                  <m:e>
                    <m:r>
                      <a:rPr xmlns:a="http://schemas.openxmlformats.org/drawingml/2006/main" sz="2150" i="1">
                        <a:solidFill>
                          <a:srgbClr val="000000"/>
                        </a:solidFill>
                        <a:latin typeface="Cambria Math" panose="02040503050406030204" pitchFamily="18" charset="0"/>
                      </a:rPr>
                      <m:t>𝑉</m:t>
                    </m:r>
                  </m:e>
                  <m:sup>
                    <m:r>
                      <a:rPr xmlns:a="http://schemas.openxmlformats.org/drawingml/2006/main" sz="2150" i="1">
                        <a:solidFill>
                          <a:srgbClr val="000000"/>
                        </a:solidFill>
                        <a:latin typeface="Cambria Math" panose="02040503050406030204" pitchFamily="18" charset="0"/>
                      </a:rPr>
                      <m:t>𝑡</m:t>
                    </m:r>
                    <m:r>
                      <a:rPr xmlns:a="http://schemas.openxmlformats.org/drawingml/2006/main" sz="2150" i="1">
                        <a:solidFill>
                          <a:srgbClr val="000000"/>
                        </a:solidFill>
                        <a:latin typeface="Cambria Math" panose="02040503050406030204" pitchFamily="18" charset="0"/>
                      </a:rPr>
                      <m:t>−</m:t>
                    </m:r>
                    <m:r>
                      <a:rPr xmlns:a="http://schemas.openxmlformats.org/drawingml/2006/main" sz="2150" i="1">
                        <a:solidFill>
                          <a:srgbClr val="000000"/>
                        </a:solidFill>
                        <a:latin typeface="Cambria Math" panose="02040503050406030204" pitchFamily="18" charset="0"/>
                      </a:rPr>
                      <m:t>1</m:t>
                    </m:r>
                  </m:sup>
                </m:sSup>
              </m:oMath>
            </a14:m>
            <a:r>
              <a:t>)</a:t>
            </a:r>
          </a:p>
          <a:p>
            <a:pPr lvl="1" marL="631825" indent="-227013">
              <a:buFontTx/>
              <a:defRPr sz="1800"/>
            </a:pPr>
            <a:r>
              <a:t>The gradient is calculated with respect to the approximate future position of the parameters in the next iteration, </a:t>
            </a:r>
            <a14:m>
              <m:oMath>
                <m:sSup>
                  <m:e>
                    <m:r>
                      <a:rPr xmlns:a="http://schemas.openxmlformats.org/drawingml/2006/main" sz="2150" i="1">
                        <a:solidFill>
                          <a:srgbClr val="000000"/>
                        </a:solidFill>
                        <a:latin typeface="Cambria Math" panose="02040503050406030204" pitchFamily="18" charset="0"/>
                      </a:rPr>
                      <m:t>𝜃</m:t>
                    </m:r>
                  </m:e>
                  <m:sup>
                    <m:r>
                      <a:rPr xmlns:a="http://schemas.openxmlformats.org/drawingml/2006/main" sz="2150" i="1">
                        <a:solidFill>
                          <a:srgbClr val="000000"/>
                        </a:solidFill>
                        <a:latin typeface="Cambria Math" panose="02040503050406030204" pitchFamily="18" charset="0"/>
                      </a:rPr>
                      <m:t>𝑡</m:t>
                    </m:r>
                  </m:sup>
                </m:sSup>
              </m:oMath>
            </a14:m>
            <a:r>
              <a:t>, calculated at iteration </a:t>
            </a:r>
            <a14:m>
              <m:oMath>
                <m:r>
                  <a:rPr xmlns:a="http://schemas.openxmlformats.org/drawingml/2006/main" sz="2150" i="1">
                    <a:solidFill>
                      <a:srgbClr val="000000"/>
                    </a:solidFill>
                    <a:latin typeface="Cambria Math" panose="02040503050406030204" pitchFamily="18" charset="0"/>
                  </a:rPr>
                  <m:t>𝑡</m:t>
                </m:r>
                <m:r>
                  <a:rPr xmlns:a="http://schemas.openxmlformats.org/drawingml/2006/main" sz="2150" i="1">
                    <a:solidFill>
                      <a:srgbClr val="000000"/>
                    </a:solidFill>
                    <a:latin typeface="Cambria Math" panose="02040503050406030204" pitchFamily="18" charset="0"/>
                  </a:rPr>
                  <m:t>−</m:t>
                </m:r>
                <m:r>
                  <a:rPr xmlns:a="http://schemas.openxmlformats.org/drawingml/2006/main" sz="2150" i="1">
                    <a:solidFill>
                      <a:srgbClr val="000000"/>
                    </a:solidFill>
                    <a:latin typeface="Cambria Math" panose="02040503050406030204" pitchFamily="18" charset="0"/>
                  </a:rPr>
                  <m:t>1</m:t>
                </m:r>
              </m:oMath>
            </a14:m>
          </a:p>
        </p:txBody>
      </p:sp>
      <p:sp>
        <p:nvSpPr>
          <p:cNvPr id="1914" name="Content Placeholder 7"/>
          <p:cNvSpPr txBox="1"/>
          <p:nvPr/>
        </p:nvSpPr>
        <p:spPr>
          <a:xfrm>
            <a:off x="322392" y="1509936"/>
            <a:ext cx="6101248" cy="350294"/>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defTabSz="914322">
              <a:spcBef>
                <a:spcPts val="300"/>
              </a:spcBef>
              <a:defRPr i="1" sz="1400">
                <a:latin typeface="Arial"/>
                <a:ea typeface="Arial"/>
                <a:cs typeface="Arial"/>
                <a:sym typeface="Arial"/>
              </a:defRPr>
            </a:lvl1pPr>
          </a:lstStyle>
          <a:p>
            <a:pPr/>
            <a:r>
              <a:t>Training Neural Networks</a:t>
            </a:r>
          </a:p>
        </p:txBody>
      </p:sp>
      <p:pic>
        <p:nvPicPr>
          <p:cNvPr id="1915" name="Picture 3" descr="Picture 3"/>
          <p:cNvPicPr>
            <a:picLocks noChangeAspect="1"/>
          </p:cNvPicPr>
          <p:nvPr/>
        </p:nvPicPr>
        <p:blipFill>
          <a:blip r:embed="rId2">
            <a:extLst/>
          </a:blip>
          <a:stretch>
            <a:fillRect/>
          </a:stretch>
        </p:blipFill>
        <p:spPr>
          <a:xfrm>
            <a:off x="1752162" y="4681427"/>
            <a:ext cx="6633286" cy="2517141"/>
          </a:xfrm>
          <a:prstGeom prst="rect">
            <a:avLst/>
          </a:prstGeom>
          <a:ln w="12700">
            <a:miter lim="400000"/>
          </a:ln>
        </p:spPr>
      </p:pic>
      <p:sp>
        <p:nvSpPr>
          <p:cNvPr id="1916" name="TextBox 4"/>
          <p:cNvSpPr txBox="1"/>
          <p:nvPr/>
        </p:nvSpPr>
        <p:spPr>
          <a:xfrm>
            <a:off x="898455" y="7526179"/>
            <a:ext cx="8621529" cy="22851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ctr">
              <a:defRPr sz="1000"/>
            </a:pPr>
            <a:r>
              <a:t>Picture from: </a:t>
            </a:r>
            <a:r>
              <a:rPr u="sng">
                <a:solidFill>
                  <a:srgbClr val="0000FF"/>
                </a:solidFill>
                <a:uFill>
                  <a:solidFill>
                    <a:srgbClr val="0000FF"/>
                  </a:solidFill>
                </a:uFill>
                <a:hlinkClick r:id="rId3" invalidUrl="" action="" tgtFrame="" tooltip="" history="1" highlightClick="0" endSnd="0"/>
              </a:rPr>
              <a:t>https://towardsdatascience.com/learning-parameters-part-2-a190bef2d12</a:t>
            </a:r>
          </a:p>
        </p:txBody>
      </p:sp>
      <p:sp>
        <p:nvSpPr>
          <p:cNvPr id="1917" name="TextBox 5"/>
          <p:cNvSpPr txBox="1"/>
          <p:nvPr/>
        </p:nvSpPr>
        <p:spPr>
          <a:xfrm>
            <a:off x="178375" y="5252982"/>
            <a:ext cx="1852778" cy="300594"/>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1600">
                <a:solidFill>
                  <a:srgbClr val="77933C"/>
                </a:solidFill>
              </a:defRPr>
            </a:lvl1pPr>
          </a:lstStyle>
          <a:p>
            <a:pPr/>
            <a:r>
              <a:t>GD with momentum</a:t>
            </a:r>
          </a:p>
        </p:txBody>
      </p:sp>
      <p:sp>
        <p:nvSpPr>
          <p:cNvPr id="1918" name="TextBox 6"/>
          <p:cNvSpPr txBox="1"/>
          <p:nvPr/>
        </p:nvSpPr>
        <p:spPr>
          <a:xfrm>
            <a:off x="8243272" y="5129872"/>
            <a:ext cx="1618413" cy="554595"/>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sz="1600">
                <a:solidFill>
                  <a:srgbClr val="77933C"/>
                </a:solidFill>
              </a:defRPr>
            </a:lvl1pPr>
          </a:lstStyle>
          <a:p>
            <a:pPr/>
            <a:r>
              <a:t>GD with Nesterov momentum</a:t>
            </a:r>
          </a:p>
        </p:txBody>
      </p:sp>
    </p:spTree>
  </p:cSld>
  <p:clrMapOvr>
    <a:masterClrMapping/>
  </p:clrMapOvr>
  <p:transition xmlns:p14="http://schemas.microsoft.com/office/powerpoint/2010/main" spd="med" advClick="1"/>
</p:sld>
</file>

<file path=ppt/slides/slide6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20" name="TextBox 3"/>
          <p:cNvSpPr txBox="1"/>
          <p:nvPr>
            <p:ph type="sldNum" sz="quarter" idx="2"/>
          </p:nvPr>
        </p:nvSpPr>
        <p:spPr>
          <a:xfrm>
            <a:off x="9760731" y="7458470"/>
            <a:ext cx="258625" cy="24830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921" name="Title 1"/>
          <p:cNvSpPr txBox="1"/>
          <p:nvPr>
            <p:ph type="title"/>
          </p:nvPr>
        </p:nvSpPr>
        <p:spPr>
          <a:prstGeom prst="rect">
            <a:avLst/>
          </a:prstGeom>
        </p:spPr>
        <p:txBody>
          <a:bodyPr/>
          <a:lstStyle/>
          <a:p>
            <a:pPr/>
            <a:r>
              <a:t>Adam</a:t>
            </a:r>
          </a:p>
        </p:txBody>
      </p:sp>
      <p:sp>
        <p:nvSpPr>
          <p:cNvPr id="1922" name="Content Placeholder 2"/>
          <p:cNvSpPr txBox="1"/>
          <p:nvPr>
            <p:ph type="body" idx="1"/>
          </p:nvPr>
        </p:nvSpPr>
        <p:spPr>
          <a:xfrm>
            <a:off x="276672" y="2090802"/>
            <a:ext cx="9584267" cy="5367668"/>
          </a:xfrm>
          <a:prstGeom prst="rect">
            <a:avLst/>
          </a:prstGeom>
        </p:spPr>
        <p:txBody>
          <a:bodyPr/>
          <a:lstStyle/>
          <a:p>
            <a:pPr marL="277368" indent="-277368" defTabSz="877750">
              <a:defRPr b="1" i="1" sz="1919">
                <a:solidFill>
                  <a:srgbClr val="0070C0"/>
                </a:solidFill>
              </a:defRPr>
            </a:pPr>
            <a:r>
              <a:t>Adaptive Moment Estimation (Adam)</a:t>
            </a:r>
          </a:p>
          <a:p>
            <a:pPr lvl="1" marL="606551" indent="-217932" defTabSz="877750">
              <a:buFontTx/>
              <a:defRPr sz="1727"/>
            </a:pPr>
            <a:r>
              <a:t>Adam combines insights from the momentum optimizers that accumulate the values of past gradients, and it also introduces new terms based on the second moment of the gradient</a:t>
            </a:r>
          </a:p>
          <a:p>
            <a:pPr lvl="2" marL="934212" indent="-222504" defTabSz="877750">
              <a:spcBef>
                <a:spcPts val="300"/>
              </a:spcBef>
              <a:buFont typeface="Courier New"/>
              <a:defRPr sz="1536"/>
            </a:pPr>
            <a:r>
              <a:t>Similar to GD with momentum, Adam computes a </a:t>
            </a:r>
            <a:r>
              <a:rPr b="1"/>
              <a:t>weighted average of past gradients </a:t>
            </a:r>
            <a:r>
              <a:t>(</a:t>
            </a:r>
            <a:r>
              <a:rPr>
                <a:solidFill>
                  <a:srgbClr val="FF0000"/>
                </a:solidFill>
              </a:rPr>
              <a:t>first moment </a:t>
            </a:r>
            <a:r>
              <a:t>of the gradient), i.e., </a:t>
            </a:r>
            <a14:m>
              <m:oMath>
                <m:sSup>
                  <m:e>
                    <m:r>
                      <a:rPr xmlns:a="http://schemas.openxmlformats.org/drawingml/2006/main" sz="1850" i="1">
                        <a:solidFill>
                          <a:srgbClr val="000000"/>
                        </a:solidFill>
                        <a:latin typeface="Cambria Math" panose="02040503050406030204" pitchFamily="18" charset="0"/>
                      </a:rPr>
                      <m:t>𝑉</m:t>
                    </m:r>
                  </m:e>
                  <m:sup>
                    <m:r>
                      <a:rPr xmlns:a="http://schemas.openxmlformats.org/drawingml/2006/main" sz="1850" i="1">
                        <a:solidFill>
                          <a:srgbClr val="000000"/>
                        </a:solidFill>
                        <a:latin typeface="Cambria Math" panose="02040503050406030204" pitchFamily="18" charset="0"/>
                      </a:rPr>
                      <m:t>𝑡</m:t>
                    </m:r>
                  </m:sup>
                </m:sSup>
              </m:oMath>
            </a14:m>
            <a:r>
              <a:t>= </a:t>
            </a:r>
            <a14:m>
              <m:oMath>
                <m:sSub>
                  <m:e>
                    <m:r>
                      <a:rPr xmlns:a="http://schemas.openxmlformats.org/drawingml/2006/main" sz="1850" i="1">
                        <a:solidFill>
                          <a:srgbClr val="000000"/>
                        </a:solidFill>
                        <a:latin typeface="Cambria Math" panose="02040503050406030204" pitchFamily="18" charset="0"/>
                      </a:rPr>
                      <m:t>𝛽</m:t>
                    </m:r>
                  </m:e>
                  <m:sub>
                    <m:r>
                      <a:rPr xmlns:a="http://schemas.openxmlformats.org/drawingml/2006/main" sz="1850" i="1">
                        <a:solidFill>
                          <a:srgbClr val="000000"/>
                        </a:solidFill>
                        <a:latin typeface="Cambria Math" panose="02040503050406030204" pitchFamily="18" charset="0"/>
                      </a:rPr>
                      <m:t>1</m:t>
                    </m:r>
                  </m:sub>
                </m:sSub>
                <m:sSup>
                  <m:e>
                    <m:r>
                      <a:rPr xmlns:a="http://schemas.openxmlformats.org/drawingml/2006/main" sz="1850" i="1">
                        <a:solidFill>
                          <a:srgbClr val="000000"/>
                        </a:solidFill>
                        <a:latin typeface="Cambria Math" panose="02040503050406030204" pitchFamily="18" charset="0"/>
                      </a:rPr>
                      <m:t>𝑉</m:t>
                    </m:r>
                  </m:e>
                  <m:sup>
                    <m:r>
                      <a:rPr xmlns:a="http://schemas.openxmlformats.org/drawingml/2006/main" sz="1850" i="1">
                        <a:solidFill>
                          <a:srgbClr val="000000"/>
                        </a:solidFill>
                        <a:latin typeface="Cambria Math" panose="02040503050406030204" pitchFamily="18" charset="0"/>
                      </a:rPr>
                      <m:t>𝑡</m:t>
                    </m:r>
                    <m:r>
                      <a:rPr xmlns:a="http://schemas.openxmlformats.org/drawingml/2006/main" sz="1850" i="1">
                        <a:solidFill>
                          <a:srgbClr val="000000"/>
                        </a:solidFill>
                        <a:latin typeface="Cambria Math" panose="02040503050406030204" pitchFamily="18" charset="0"/>
                      </a:rPr>
                      <m:t>−</m:t>
                    </m:r>
                    <m:r>
                      <a:rPr xmlns:a="http://schemas.openxmlformats.org/drawingml/2006/main" sz="1850" i="1">
                        <a:solidFill>
                          <a:srgbClr val="000000"/>
                        </a:solidFill>
                        <a:latin typeface="Cambria Math" panose="02040503050406030204" pitchFamily="18" charset="0"/>
                      </a:rPr>
                      <m:t>1</m:t>
                    </m:r>
                  </m:sup>
                </m:sSup>
                <m:r>
                  <a:rPr xmlns:a="http://schemas.openxmlformats.org/drawingml/2006/main" sz="1850" i="1">
                    <a:solidFill>
                      <a:srgbClr val="000000"/>
                    </a:solidFill>
                    <a:latin typeface="Cambria Math" panose="02040503050406030204" pitchFamily="18" charset="0"/>
                  </a:rPr>
                  <m:t>+</m:t>
                </m:r>
                <m:d>
                  <m:dPr>
                    <m:ctrlPr>
                      <a:rPr xmlns:a="http://schemas.openxmlformats.org/drawingml/2006/main" sz="1850" i="1">
                        <a:solidFill>
                          <a:srgbClr val="000000"/>
                        </a:solidFill>
                        <a:latin typeface="Cambria Math" panose="02040503050406030204" pitchFamily="18" charset="0"/>
                      </a:rPr>
                    </m:ctrlPr>
                  </m:dPr>
                  <m:e>
                    <m:r>
                      <a:rPr xmlns:a="http://schemas.openxmlformats.org/drawingml/2006/main" sz="1850" i="1">
                        <a:solidFill>
                          <a:srgbClr val="000000"/>
                        </a:solidFill>
                        <a:latin typeface="Cambria Math" panose="02040503050406030204" pitchFamily="18" charset="0"/>
                      </a:rPr>
                      <m:t>1</m:t>
                    </m:r>
                    <m:r>
                      <a:rPr xmlns:a="http://schemas.openxmlformats.org/drawingml/2006/main" sz="1850" i="1">
                        <a:solidFill>
                          <a:srgbClr val="000000"/>
                        </a:solidFill>
                        <a:latin typeface="Cambria Math" panose="02040503050406030204" pitchFamily="18" charset="0"/>
                      </a:rPr>
                      <m:t>−</m:t>
                    </m:r>
                    <m:sSub>
                      <m:e>
                        <m:r>
                          <a:rPr xmlns:a="http://schemas.openxmlformats.org/drawingml/2006/main" sz="1850" i="1">
                            <a:solidFill>
                              <a:srgbClr val="000000"/>
                            </a:solidFill>
                            <a:latin typeface="Cambria Math" panose="02040503050406030204" pitchFamily="18" charset="0"/>
                          </a:rPr>
                          <m:t>𝛽</m:t>
                        </m:r>
                      </m:e>
                      <m:sub>
                        <m:r>
                          <a:rPr xmlns:a="http://schemas.openxmlformats.org/drawingml/2006/main" sz="1850" i="1">
                            <a:solidFill>
                              <a:srgbClr val="000000"/>
                            </a:solidFill>
                            <a:latin typeface="Cambria Math" panose="02040503050406030204" pitchFamily="18" charset="0"/>
                          </a:rPr>
                          <m:t>1</m:t>
                        </m:r>
                      </m:sub>
                    </m:sSub>
                  </m:e>
                </m:d>
                <m:r>
                  <a:rPr xmlns:a="http://schemas.openxmlformats.org/drawingml/2006/main" sz="1850" i="1">
                    <a:solidFill>
                      <a:srgbClr val="000000"/>
                    </a:solidFill>
                    <a:latin typeface="Cambria Math" panose="02040503050406030204" pitchFamily="18" charset="0"/>
                  </a:rPr>
                  <m:t>𝛻</m:t>
                </m:r>
                <m:r>
                  <a:rPr xmlns:a="http://schemas.openxmlformats.org/drawingml/2006/main" sz="1850" i="1">
                    <a:solidFill>
                      <a:srgbClr val="000000"/>
                    </a:solidFill>
                    <a:latin typeface="Cambria Math" panose="02040503050406030204" pitchFamily="18" charset="0"/>
                  </a:rPr>
                  <m:t>ℒ</m:t>
                </m:r>
                <m:d>
                  <m:dPr>
                    <m:ctrlPr>
                      <a:rPr xmlns:a="http://schemas.openxmlformats.org/drawingml/2006/main" sz="1850" i="1">
                        <a:solidFill>
                          <a:srgbClr val="000000"/>
                        </a:solidFill>
                        <a:latin typeface="Cambria Math" panose="02040503050406030204" pitchFamily="18" charset="0"/>
                      </a:rPr>
                    </m:ctrlPr>
                  </m:dPr>
                  <m:e>
                    <m:sSup>
                      <m:e>
                        <m:r>
                          <a:rPr xmlns:a="http://schemas.openxmlformats.org/drawingml/2006/main" sz="1850" i="1">
                            <a:solidFill>
                              <a:srgbClr val="000000"/>
                            </a:solidFill>
                            <a:latin typeface="Cambria Math" panose="02040503050406030204" pitchFamily="18" charset="0"/>
                          </a:rPr>
                          <m:t>𝜃</m:t>
                        </m:r>
                      </m:e>
                      <m:sup>
                        <m:r>
                          <a:rPr xmlns:a="http://schemas.openxmlformats.org/drawingml/2006/main" sz="1850" i="1">
                            <a:solidFill>
                              <a:srgbClr val="000000"/>
                            </a:solidFill>
                            <a:latin typeface="Cambria Math" panose="02040503050406030204" pitchFamily="18" charset="0"/>
                          </a:rPr>
                          <m:t>𝑡</m:t>
                        </m:r>
                        <m:r>
                          <a:rPr xmlns:a="http://schemas.openxmlformats.org/drawingml/2006/main" sz="1850" i="1">
                            <a:solidFill>
                              <a:srgbClr val="000000"/>
                            </a:solidFill>
                            <a:latin typeface="Cambria Math" panose="02040503050406030204" pitchFamily="18" charset="0"/>
                          </a:rPr>
                          <m:t>−</m:t>
                        </m:r>
                        <m:r>
                          <a:rPr xmlns:a="http://schemas.openxmlformats.org/drawingml/2006/main" sz="1850" i="1">
                            <a:solidFill>
                              <a:srgbClr val="000000"/>
                            </a:solidFill>
                            <a:latin typeface="Cambria Math" panose="02040503050406030204" pitchFamily="18" charset="0"/>
                          </a:rPr>
                          <m:t>1</m:t>
                        </m:r>
                      </m:sup>
                    </m:sSup>
                  </m:e>
                </m:d>
              </m:oMath>
            </a14:m>
          </a:p>
          <a:p>
            <a:pPr lvl="2" marL="934212" indent="-222504" defTabSz="877750">
              <a:spcBef>
                <a:spcPts val="300"/>
              </a:spcBef>
              <a:buFont typeface="Courier New"/>
              <a:defRPr sz="1536"/>
            </a:pPr>
            <a:r>
              <a:t>Adam also computes a </a:t>
            </a:r>
            <a:r>
              <a:rPr b="1"/>
              <a:t>weighted average of past squared gradients </a:t>
            </a:r>
            <a:r>
              <a:t>(</a:t>
            </a:r>
            <a:r>
              <a:rPr>
                <a:solidFill>
                  <a:srgbClr val="FF0000"/>
                </a:solidFill>
              </a:rPr>
              <a:t>second moment </a:t>
            </a:r>
            <a:r>
              <a:t>of the gradient), , i.e., </a:t>
            </a:r>
            <a14:m>
              <m:oMath>
                <m:sSup>
                  <m:e>
                    <m:r>
                      <a:rPr xmlns:a="http://schemas.openxmlformats.org/drawingml/2006/main" sz="1850" i="1">
                        <a:solidFill>
                          <a:srgbClr val="000000"/>
                        </a:solidFill>
                        <a:latin typeface="Cambria Math" panose="02040503050406030204" pitchFamily="18" charset="0"/>
                      </a:rPr>
                      <m:t>𝑈</m:t>
                    </m:r>
                  </m:e>
                  <m:sup>
                    <m:r>
                      <a:rPr xmlns:a="http://schemas.openxmlformats.org/drawingml/2006/main" sz="1850" i="1">
                        <a:solidFill>
                          <a:srgbClr val="000000"/>
                        </a:solidFill>
                        <a:latin typeface="Cambria Math" panose="02040503050406030204" pitchFamily="18" charset="0"/>
                      </a:rPr>
                      <m:t>𝑡</m:t>
                    </m:r>
                  </m:sup>
                </m:sSup>
              </m:oMath>
            </a14:m>
            <a:r>
              <a:t>= </a:t>
            </a:r>
            <a14:m>
              <m:oMath>
                <m:sSub>
                  <m:e>
                    <m:r>
                      <a:rPr xmlns:a="http://schemas.openxmlformats.org/drawingml/2006/main" sz="1850" i="1">
                        <a:solidFill>
                          <a:srgbClr val="000000"/>
                        </a:solidFill>
                        <a:latin typeface="Cambria Math" panose="02040503050406030204" pitchFamily="18" charset="0"/>
                      </a:rPr>
                      <m:t>𝛽</m:t>
                    </m:r>
                  </m:e>
                  <m:sub>
                    <m:r>
                      <a:rPr xmlns:a="http://schemas.openxmlformats.org/drawingml/2006/main" sz="1850" i="1">
                        <a:solidFill>
                          <a:srgbClr val="000000"/>
                        </a:solidFill>
                        <a:latin typeface="Cambria Math" panose="02040503050406030204" pitchFamily="18" charset="0"/>
                      </a:rPr>
                      <m:t>2</m:t>
                    </m:r>
                  </m:sub>
                </m:sSub>
                <m:sSup>
                  <m:e>
                    <m:r>
                      <a:rPr xmlns:a="http://schemas.openxmlformats.org/drawingml/2006/main" sz="1850" i="1">
                        <a:solidFill>
                          <a:srgbClr val="000000"/>
                        </a:solidFill>
                        <a:latin typeface="Cambria Math" panose="02040503050406030204" pitchFamily="18" charset="0"/>
                      </a:rPr>
                      <m:t>𝑈</m:t>
                    </m:r>
                  </m:e>
                  <m:sup>
                    <m:r>
                      <a:rPr xmlns:a="http://schemas.openxmlformats.org/drawingml/2006/main" sz="1850" i="1">
                        <a:solidFill>
                          <a:srgbClr val="000000"/>
                        </a:solidFill>
                        <a:latin typeface="Cambria Math" panose="02040503050406030204" pitchFamily="18" charset="0"/>
                      </a:rPr>
                      <m:t>𝑡</m:t>
                    </m:r>
                    <m:r>
                      <a:rPr xmlns:a="http://schemas.openxmlformats.org/drawingml/2006/main" sz="1850" i="1">
                        <a:solidFill>
                          <a:srgbClr val="000000"/>
                        </a:solidFill>
                        <a:latin typeface="Cambria Math" panose="02040503050406030204" pitchFamily="18" charset="0"/>
                      </a:rPr>
                      <m:t>−</m:t>
                    </m:r>
                    <m:r>
                      <a:rPr xmlns:a="http://schemas.openxmlformats.org/drawingml/2006/main" sz="1850" i="1">
                        <a:solidFill>
                          <a:srgbClr val="000000"/>
                        </a:solidFill>
                        <a:latin typeface="Cambria Math" panose="02040503050406030204" pitchFamily="18" charset="0"/>
                      </a:rPr>
                      <m:t>1</m:t>
                    </m:r>
                  </m:sup>
                </m:sSup>
                <m:r>
                  <a:rPr xmlns:a="http://schemas.openxmlformats.org/drawingml/2006/main" sz="1850" i="1">
                    <a:solidFill>
                      <a:srgbClr val="000000"/>
                    </a:solidFill>
                    <a:latin typeface="Cambria Math" panose="02040503050406030204" pitchFamily="18" charset="0"/>
                  </a:rPr>
                  <m:t>+</m:t>
                </m:r>
                <m:d>
                  <m:dPr>
                    <m:ctrlPr>
                      <a:rPr xmlns:a="http://schemas.openxmlformats.org/drawingml/2006/main" sz="1850" i="1">
                        <a:solidFill>
                          <a:srgbClr val="000000"/>
                        </a:solidFill>
                        <a:latin typeface="Cambria Math" panose="02040503050406030204" pitchFamily="18" charset="0"/>
                      </a:rPr>
                    </m:ctrlPr>
                  </m:dPr>
                  <m:e>
                    <m:r>
                      <a:rPr xmlns:a="http://schemas.openxmlformats.org/drawingml/2006/main" sz="1850" i="1">
                        <a:solidFill>
                          <a:srgbClr val="000000"/>
                        </a:solidFill>
                        <a:latin typeface="Cambria Math" panose="02040503050406030204" pitchFamily="18" charset="0"/>
                      </a:rPr>
                      <m:t>1</m:t>
                    </m:r>
                    <m:r>
                      <a:rPr xmlns:a="http://schemas.openxmlformats.org/drawingml/2006/main" sz="1850" i="1">
                        <a:solidFill>
                          <a:srgbClr val="000000"/>
                        </a:solidFill>
                        <a:latin typeface="Cambria Math" panose="02040503050406030204" pitchFamily="18" charset="0"/>
                      </a:rPr>
                      <m:t>−</m:t>
                    </m:r>
                    <m:sSub>
                      <m:e>
                        <m:r>
                          <a:rPr xmlns:a="http://schemas.openxmlformats.org/drawingml/2006/main" sz="1850" i="1">
                            <a:solidFill>
                              <a:srgbClr val="000000"/>
                            </a:solidFill>
                            <a:latin typeface="Cambria Math" panose="02040503050406030204" pitchFamily="18" charset="0"/>
                          </a:rPr>
                          <m:t>𝛽</m:t>
                        </m:r>
                      </m:e>
                      <m:sub>
                        <m:r>
                          <a:rPr xmlns:a="http://schemas.openxmlformats.org/drawingml/2006/main" sz="1850" i="1">
                            <a:solidFill>
                              <a:srgbClr val="000000"/>
                            </a:solidFill>
                            <a:latin typeface="Cambria Math" panose="02040503050406030204" pitchFamily="18" charset="0"/>
                          </a:rPr>
                          <m:t>2</m:t>
                        </m:r>
                      </m:sub>
                    </m:sSub>
                  </m:e>
                </m:d>
                <m:sSup>
                  <m:e>
                    <m:d>
                      <m:dPr>
                        <m:ctrlPr>
                          <a:rPr xmlns:a="http://schemas.openxmlformats.org/drawingml/2006/main" sz="1850" i="1">
                            <a:solidFill>
                              <a:srgbClr val="000000"/>
                            </a:solidFill>
                            <a:latin typeface="Cambria Math" panose="02040503050406030204" pitchFamily="18" charset="0"/>
                          </a:rPr>
                        </m:ctrlPr>
                      </m:dPr>
                      <m:e>
                        <m:r>
                          <a:rPr xmlns:a="http://schemas.openxmlformats.org/drawingml/2006/main" sz="1850" i="1">
                            <a:solidFill>
                              <a:srgbClr val="000000"/>
                            </a:solidFill>
                            <a:latin typeface="Cambria Math" panose="02040503050406030204" pitchFamily="18" charset="0"/>
                          </a:rPr>
                          <m:t>𝛻</m:t>
                        </m:r>
                        <m:r>
                          <a:rPr xmlns:a="http://schemas.openxmlformats.org/drawingml/2006/main" sz="1850" i="1">
                            <a:solidFill>
                              <a:srgbClr val="000000"/>
                            </a:solidFill>
                            <a:latin typeface="Cambria Math" panose="02040503050406030204" pitchFamily="18" charset="0"/>
                          </a:rPr>
                          <m:t>ℒ</m:t>
                        </m:r>
                        <m:d>
                          <m:dPr>
                            <m:ctrlPr>
                              <a:rPr xmlns:a="http://schemas.openxmlformats.org/drawingml/2006/main" sz="1850" i="1">
                                <a:solidFill>
                                  <a:srgbClr val="000000"/>
                                </a:solidFill>
                                <a:latin typeface="Cambria Math" panose="02040503050406030204" pitchFamily="18" charset="0"/>
                              </a:rPr>
                            </m:ctrlPr>
                          </m:dPr>
                          <m:e>
                            <m:sSup>
                              <m:e>
                                <m:r>
                                  <a:rPr xmlns:a="http://schemas.openxmlformats.org/drawingml/2006/main" sz="1850" i="1">
                                    <a:solidFill>
                                      <a:srgbClr val="000000"/>
                                    </a:solidFill>
                                    <a:latin typeface="Cambria Math" panose="02040503050406030204" pitchFamily="18" charset="0"/>
                                  </a:rPr>
                                  <m:t>𝜃</m:t>
                                </m:r>
                              </m:e>
                              <m:sup>
                                <m:r>
                                  <a:rPr xmlns:a="http://schemas.openxmlformats.org/drawingml/2006/main" sz="1850" i="1">
                                    <a:solidFill>
                                      <a:srgbClr val="000000"/>
                                    </a:solidFill>
                                    <a:latin typeface="Cambria Math" panose="02040503050406030204" pitchFamily="18" charset="0"/>
                                  </a:rPr>
                                  <m:t>𝑡</m:t>
                                </m:r>
                                <m:r>
                                  <a:rPr xmlns:a="http://schemas.openxmlformats.org/drawingml/2006/main" sz="1850" i="1">
                                    <a:solidFill>
                                      <a:srgbClr val="000000"/>
                                    </a:solidFill>
                                    <a:latin typeface="Cambria Math" panose="02040503050406030204" pitchFamily="18" charset="0"/>
                                  </a:rPr>
                                  <m:t>−</m:t>
                                </m:r>
                                <m:r>
                                  <a:rPr xmlns:a="http://schemas.openxmlformats.org/drawingml/2006/main" sz="1850" i="1">
                                    <a:solidFill>
                                      <a:srgbClr val="000000"/>
                                    </a:solidFill>
                                    <a:latin typeface="Cambria Math" panose="02040503050406030204" pitchFamily="18" charset="0"/>
                                  </a:rPr>
                                  <m:t>1</m:t>
                                </m:r>
                              </m:sup>
                            </m:sSup>
                          </m:e>
                        </m:d>
                      </m:e>
                    </m:d>
                  </m:e>
                  <m:sup>
                    <m:r>
                      <a:rPr xmlns:a="http://schemas.openxmlformats.org/drawingml/2006/main" sz="1850" i="1">
                        <a:solidFill>
                          <a:srgbClr val="000000"/>
                        </a:solidFill>
                        <a:latin typeface="Cambria Math" panose="02040503050406030204" pitchFamily="18" charset="0"/>
                      </a:rPr>
                      <m:t>2</m:t>
                    </m:r>
                  </m:sup>
                </m:sSup>
              </m:oMath>
            </a14:m>
          </a:p>
          <a:p>
            <a:pPr lvl="1" marL="606551" indent="-217932" defTabSz="877750">
              <a:buFontTx/>
              <a:defRPr sz="1727"/>
            </a:pPr>
            <a:r>
              <a:t>The parameter update is:</a:t>
            </a:r>
            <a14:m>
              <m:oMath>
                <m:sSup>
                  <m:e>
                    <m:r>
                      <a:rPr xmlns:a="http://schemas.openxmlformats.org/drawingml/2006/main" sz="2050" i="1">
                        <a:solidFill>
                          <a:srgbClr val="000000"/>
                        </a:solidFill>
                        <a:latin typeface="Cambria Math" panose="02040503050406030204" pitchFamily="18" charset="0"/>
                      </a:rPr>
                      <m:t>𝜃</m:t>
                    </m:r>
                  </m:e>
                  <m:sup>
                    <m:r>
                      <a:rPr xmlns:a="http://schemas.openxmlformats.org/drawingml/2006/main" sz="2050" i="1">
                        <a:solidFill>
                          <a:srgbClr val="000000"/>
                        </a:solidFill>
                        <a:latin typeface="Cambria Math" panose="02040503050406030204" pitchFamily="18" charset="0"/>
                      </a:rPr>
                      <m:t>𝑡</m:t>
                    </m:r>
                  </m:sup>
                </m:sSup>
                <m:r>
                  <a:rPr xmlns:a="http://schemas.openxmlformats.org/drawingml/2006/main" sz="2050" i="1">
                    <a:solidFill>
                      <a:srgbClr val="000000"/>
                    </a:solidFill>
                    <a:latin typeface="Cambria Math" panose="02040503050406030204" pitchFamily="18" charset="0"/>
                  </a:rPr>
                  <m:t>=</m:t>
                </m:r>
                <m:sSup>
                  <m:e>
                    <m:r>
                      <a:rPr xmlns:a="http://schemas.openxmlformats.org/drawingml/2006/main" sz="2050" i="1">
                        <a:solidFill>
                          <a:srgbClr val="000000"/>
                        </a:solidFill>
                        <a:latin typeface="Cambria Math" panose="02040503050406030204" pitchFamily="18" charset="0"/>
                      </a:rPr>
                      <m:t>𝜃</m:t>
                    </m:r>
                  </m:e>
                  <m:sup>
                    <m:r>
                      <a:rPr xmlns:a="http://schemas.openxmlformats.org/drawingml/2006/main" sz="2050" i="1">
                        <a:solidFill>
                          <a:srgbClr val="000000"/>
                        </a:solidFill>
                        <a:latin typeface="Cambria Math" panose="02040503050406030204" pitchFamily="18" charset="0"/>
                      </a:rPr>
                      <m:t>𝑡</m:t>
                    </m:r>
                    <m:r>
                      <a:rPr xmlns:a="http://schemas.openxmlformats.org/drawingml/2006/main" sz="2050" i="1">
                        <a:solidFill>
                          <a:srgbClr val="000000"/>
                        </a:solidFill>
                        <a:latin typeface="Cambria Math" panose="02040503050406030204" pitchFamily="18" charset="0"/>
                      </a:rPr>
                      <m:t>−</m:t>
                    </m:r>
                    <m:r>
                      <a:rPr xmlns:a="http://schemas.openxmlformats.org/drawingml/2006/main" sz="2050" i="1">
                        <a:solidFill>
                          <a:srgbClr val="000000"/>
                        </a:solidFill>
                        <a:latin typeface="Cambria Math" panose="02040503050406030204" pitchFamily="18" charset="0"/>
                      </a:rPr>
                      <m:t>1</m:t>
                    </m:r>
                  </m:sup>
                </m:sSup>
                <m:r>
                  <a:rPr xmlns:a="http://schemas.openxmlformats.org/drawingml/2006/main" sz="2050" i="1">
                    <a:solidFill>
                      <a:srgbClr val="000000"/>
                    </a:solidFill>
                    <a:latin typeface="Cambria Math" panose="02040503050406030204" pitchFamily="18" charset="0"/>
                  </a:rPr>
                  <m:t>−</m:t>
                </m:r>
                <m:r>
                  <a:rPr xmlns:a="http://schemas.openxmlformats.org/drawingml/2006/main" sz="2050" i="1">
                    <a:solidFill>
                      <a:srgbClr val="000000"/>
                    </a:solidFill>
                    <a:latin typeface="Cambria Math" panose="02040503050406030204" pitchFamily="18" charset="0"/>
                  </a:rPr>
                  <m:t>𝛼</m:t>
                </m:r>
                <m:f>
                  <m:fPr>
                    <m:ctrlPr>
                      <a:rPr xmlns:a="http://schemas.openxmlformats.org/drawingml/2006/main" sz="2050" i="1">
                        <a:solidFill>
                          <a:srgbClr val="000000"/>
                        </a:solidFill>
                        <a:latin typeface="Cambria Math" panose="02040503050406030204" pitchFamily="18" charset="0"/>
                      </a:rPr>
                    </m:ctrlPr>
                    <m:type m:val="bar"/>
                  </m:fPr>
                  <m:num>
                    <m:sSup>
                      <m:e>
                        <m:limUpp>
                          <m:e>
                            <m:r>
                              <a:rPr xmlns:a="http://schemas.openxmlformats.org/drawingml/2006/main" sz="2050" i="1">
                                <a:solidFill>
                                  <a:srgbClr val="000000"/>
                                </a:solidFill>
                                <a:latin typeface="Cambria Math" panose="02040503050406030204" pitchFamily="18" charset="0"/>
                              </a:rPr>
                              <m:t>𝑉</m:t>
                            </m:r>
                          </m:e>
                          <m:lim>
                            <m:r>
                              <m:rPr>
                                <m:sty m:val="p"/>
                              </m:rPr>
                              <a:rPr xmlns:a="http://schemas.openxmlformats.org/drawingml/2006/main" sz="2050" i="1">
                                <a:solidFill>
                                  <a:srgbClr val="000000"/>
                                </a:solidFill>
                                <a:latin typeface="Cambria Math" panose="02040503050406030204" pitchFamily="18" charset="0"/>
                              </a:rPr>
                              <m:t>^</m:t>
                            </m:r>
                          </m:lim>
                        </m:limUpp>
                      </m:e>
                      <m:sup>
                        <m:r>
                          <a:rPr xmlns:a="http://schemas.openxmlformats.org/drawingml/2006/main" sz="2050" i="1">
                            <a:solidFill>
                              <a:srgbClr val="000000"/>
                            </a:solidFill>
                            <a:latin typeface="Cambria Math" panose="02040503050406030204" pitchFamily="18" charset="0"/>
                          </a:rPr>
                          <m:t>𝑡</m:t>
                        </m:r>
                      </m:sup>
                    </m:sSup>
                  </m:num>
                  <m:den>
                    <m:rad>
                      <m:radPr>
                        <m:ctrlPr>
                          <a:rPr xmlns:a="http://schemas.openxmlformats.org/drawingml/2006/main" sz="2050" i="1">
                            <a:solidFill>
                              <a:srgbClr val="000000"/>
                            </a:solidFill>
                            <a:latin typeface="Cambria Math" panose="02040503050406030204" pitchFamily="18" charset="0"/>
                          </a:rPr>
                        </m:ctrlPr>
                        <m:degHide m:val="on"/>
                      </m:radPr>
                      <m:deg/>
                      <m:e>
                        <m:sSup>
                          <m:e>
                            <m:limUpp>
                              <m:e>
                                <m:r>
                                  <a:rPr xmlns:a="http://schemas.openxmlformats.org/drawingml/2006/main" sz="2050" i="1">
                                    <a:solidFill>
                                      <a:srgbClr val="000000"/>
                                    </a:solidFill>
                                    <a:latin typeface="Cambria Math" panose="02040503050406030204" pitchFamily="18" charset="0"/>
                                  </a:rPr>
                                  <m:t>𝑈</m:t>
                                </m:r>
                              </m:e>
                              <m:lim>
                                <m:r>
                                  <m:rPr>
                                    <m:sty m:val="p"/>
                                  </m:rPr>
                                  <a:rPr xmlns:a="http://schemas.openxmlformats.org/drawingml/2006/main" sz="2050" i="1">
                                    <a:solidFill>
                                      <a:srgbClr val="000000"/>
                                    </a:solidFill>
                                    <a:latin typeface="Cambria Math" panose="02040503050406030204" pitchFamily="18" charset="0"/>
                                  </a:rPr>
                                  <m:t>^</m:t>
                                </m:r>
                              </m:lim>
                            </m:limUpp>
                          </m:e>
                          <m:sup>
                            <m:r>
                              <a:rPr xmlns:a="http://schemas.openxmlformats.org/drawingml/2006/main" sz="2050" i="1">
                                <a:solidFill>
                                  <a:srgbClr val="000000"/>
                                </a:solidFill>
                                <a:latin typeface="Cambria Math" panose="02040503050406030204" pitchFamily="18" charset="0"/>
                              </a:rPr>
                              <m:t>𝑡</m:t>
                            </m:r>
                          </m:sup>
                        </m:sSup>
                      </m:e>
                    </m:rad>
                    <m:r>
                      <a:rPr xmlns:a="http://schemas.openxmlformats.org/drawingml/2006/main" sz="2050" i="1">
                        <a:solidFill>
                          <a:srgbClr val="000000"/>
                        </a:solidFill>
                        <a:latin typeface="Cambria Math" panose="02040503050406030204" pitchFamily="18" charset="0"/>
                      </a:rPr>
                      <m:t>+</m:t>
                    </m:r>
                    <m:r>
                      <a:rPr xmlns:a="http://schemas.openxmlformats.org/drawingml/2006/main" sz="2050" i="1">
                        <a:solidFill>
                          <a:srgbClr val="000000"/>
                        </a:solidFill>
                        <a:latin typeface="Cambria Math" panose="02040503050406030204" pitchFamily="18" charset="0"/>
                      </a:rPr>
                      <m:t>𝜖</m:t>
                    </m:r>
                  </m:den>
                </m:f>
              </m:oMath>
            </a14:m>
          </a:p>
          <a:p>
            <a:pPr lvl="2" marL="934212" indent="-222504" defTabSz="877750">
              <a:spcBef>
                <a:spcPts val="300"/>
              </a:spcBef>
              <a:buFont typeface="Courier New"/>
              <a:defRPr sz="1536"/>
            </a:pPr>
            <a:r>
              <a:t>Where: </a:t>
            </a:r>
            <a14:m>
              <m:oMath>
                <m:sSup>
                  <m:e>
                    <m:limUpp>
                      <m:e>
                        <m:r>
                          <a:rPr xmlns:a="http://schemas.openxmlformats.org/drawingml/2006/main" sz="1850" i="1">
                            <a:solidFill>
                              <a:srgbClr val="000000"/>
                            </a:solidFill>
                            <a:latin typeface="Cambria Math" panose="02040503050406030204" pitchFamily="18" charset="0"/>
                          </a:rPr>
                          <m:t>𝑉</m:t>
                        </m:r>
                      </m:e>
                      <m:lim>
                        <m:r>
                          <m:rPr>
                            <m:sty m:val="p"/>
                          </m:rPr>
                          <a:rPr xmlns:a="http://schemas.openxmlformats.org/drawingml/2006/main" sz="1850" i="1">
                            <a:solidFill>
                              <a:srgbClr val="000000"/>
                            </a:solidFill>
                            <a:latin typeface="Cambria Math" panose="02040503050406030204" pitchFamily="18" charset="0"/>
                          </a:rPr>
                          <m:t>^</m:t>
                        </m:r>
                      </m:lim>
                    </m:limUpp>
                  </m:e>
                  <m:sup>
                    <m:r>
                      <a:rPr xmlns:a="http://schemas.openxmlformats.org/drawingml/2006/main" sz="1850" i="1">
                        <a:solidFill>
                          <a:srgbClr val="000000"/>
                        </a:solidFill>
                        <a:latin typeface="Cambria Math" panose="02040503050406030204" pitchFamily="18" charset="0"/>
                      </a:rPr>
                      <m:t>𝑡</m:t>
                    </m:r>
                  </m:sup>
                </m:sSup>
                <m:r>
                  <a:rPr xmlns:a="http://schemas.openxmlformats.org/drawingml/2006/main" sz="1850" i="1">
                    <a:solidFill>
                      <a:srgbClr val="000000"/>
                    </a:solidFill>
                    <a:latin typeface="Cambria Math" panose="02040503050406030204" pitchFamily="18" charset="0"/>
                  </a:rPr>
                  <m:t>=</m:t>
                </m:r>
                <m:f>
                  <m:fPr>
                    <m:ctrlPr>
                      <a:rPr xmlns:a="http://schemas.openxmlformats.org/drawingml/2006/main" sz="1850" i="1">
                        <a:solidFill>
                          <a:srgbClr val="000000"/>
                        </a:solidFill>
                        <a:latin typeface="Cambria Math" panose="02040503050406030204" pitchFamily="18" charset="0"/>
                      </a:rPr>
                    </m:ctrlPr>
                    <m:type m:val="bar"/>
                  </m:fPr>
                  <m:num>
                    <m:sSup>
                      <m:e>
                        <m:r>
                          <a:rPr xmlns:a="http://schemas.openxmlformats.org/drawingml/2006/main" sz="1850" i="1">
                            <a:solidFill>
                              <a:srgbClr val="000000"/>
                            </a:solidFill>
                            <a:latin typeface="Cambria Math" panose="02040503050406030204" pitchFamily="18" charset="0"/>
                          </a:rPr>
                          <m:t>𝑉</m:t>
                        </m:r>
                      </m:e>
                      <m:sup>
                        <m:r>
                          <a:rPr xmlns:a="http://schemas.openxmlformats.org/drawingml/2006/main" sz="1850" i="1">
                            <a:solidFill>
                              <a:srgbClr val="000000"/>
                            </a:solidFill>
                            <a:latin typeface="Cambria Math" panose="02040503050406030204" pitchFamily="18" charset="0"/>
                          </a:rPr>
                          <m:t>𝑡</m:t>
                        </m:r>
                      </m:sup>
                    </m:sSup>
                  </m:num>
                  <m:den>
                    <m:r>
                      <a:rPr xmlns:a="http://schemas.openxmlformats.org/drawingml/2006/main" sz="1850" i="1">
                        <a:solidFill>
                          <a:srgbClr val="000000"/>
                        </a:solidFill>
                        <a:latin typeface="Cambria Math" panose="02040503050406030204" pitchFamily="18" charset="0"/>
                      </a:rPr>
                      <m:t>1</m:t>
                    </m:r>
                    <m:r>
                      <a:rPr xmlns:a="http://schemas.openxmlformats.org/drawingml/2006/main" sz="1850" i="1">
                        <a:solidFill>
                          <a:srgbClr val="000000"/>
                        </a:solidFill>
                        <a:latin typeface="Cambria Math" panose="02040503050406030204" pitchFamily="18" charset="0"/>
                      </a:rPr>
                      <m:t>−</m:t>
                    </m:r>
                    <m:sSub>
                      <m:e>
                        <m:r>
                          <a:rPr xmlns:a="http://schemas.openxmlformats.org/drawingml/2006/main" sz="1850" i="1">
                            <a:solidFill>
                              <a:srgbClr val="000000"/>
                            </a:solidFill>
                            <a:latin typeface="Cambria Math" panose="02040503050406030204" pitchFamily="18" charset="0"/>
                          </a:rPr>
                          <m:t>𝛽</m:t>
                        </m:r>
                      </m:e>
                      <m:sub>
                        <m:r>
                          <a:rPr xmlns:a="http://schemas.openxmlformats.org/drawingml/2006/main" sz="1850" i="1">
                            <a:solidFill>
                              <a:srgbClr val="000000"/>
                            </a:solidFill>
                            <a:latin typeface="Cambria Math" panose="02040503050406030204" pitchFamily="18" charset="0"/>
                          </a:rPr>
                          <m:t>1</m:t>
                        </m:r>
                      </m:sub>
                    </m:sSub>
                  </m:den>
                </m:f>
              </m:oMath>
            </a14:m>
            <a:r>
              <a:t> and </a:t>
            </a:r>
            <a14:m>
              <m:oMath>
                <m:sSup>
                  <m:e>
                    <m:limUpp>
                      <m:e>
                        <m:r>
                          <a:rPr xmlns:a="http://schemas.openxmlformats.org/drawingml/2006/main" sz="1850" i="1">
                            <a:solidFill>
                              <a:srgbClr val="000000"/>
                            </a:solidFill>
                            <a:latin typeface="Cambria Math" panose="02040503050406030204" pitchFamily="18" charset="0"/>
                          </a:rPr>
                          <m:t>𝑈</m:t>
                        </m:r>
                      </m:e>
                      <m:lim>
                        <m:r>
                          <m:rPr>
                            <m:sty m:val="p"/>
                          </m:rPr>
                          <a:rPr xmlns:a="http://schemas.openxmlformats.org/drawingml/2006/main" sz="1850" i="1">
                            <a:solidFill>
                              <a:srgbClr val="000000"/>
                            </a:solidFill>
                            <a:latin typeface="Cambria Math" panose="02040503050406030204" pitchFamily="18" charset="0"/>
                          </a:rPr>
                          <m:t>^</m:t>
                        </m:r>
                      </m:lim>
                    </m:limUpp>
                  </m:e>
                  <m:sup>
                    <m:r>
                      <a:rPr xmlns:a="http://schemas.openxmlformats.org/drawingml/2006/main" sz="1850" i="1">
                        <a:solidFill>
                          <a:srgbClr val="000000"/>
                        </a:solidFill>
                        <a:latin typeface="Cambria Math" panose="02040503050406030204" pitchFamily="18" charset="0"/>
                      </a:rPr>
                      <m:t>𝑡</m:t>
                    </m:r>
                  </m:sup>
                </m:sSup>
                <m:r>
                  <a:rPr xmlns:a="http://schemas.openxmlformats.org/drawingml/2006/main" sz="1850" i="1">
                    <a:solidFill>
                      <a:srgbClr val="000000"/>
                    </a:solidFill>
                    <a:latin typeface="Cambria Math" panose="02040503050406030204" pitchFamily="18" charset="0"/>
                  </a:rPr>
                  <m:t>=</m:t>
                </m:r>
                <m:f>
                  <m:fPr>
                    <m:ctrlPr>
                      <a:rPr xmlns:a="http://schemas.openxmlformats.org/drawingml/2006/main" sz="1850" i="1">
                        <a:solidFill>
                          <a:srgbClr val="000000"/>
                        </a:solidFill>
                        <a:latin typeface="Cambria Math" panose="02040503050406030204" pitchFamily="18" charset="0"/>
                      </a:rPr>
                    </m:ctrlPr>
                    <m:type m:val="bar"/>
                  </m:fPr>
                  <m:num>
                    <m:sSup>
                      <m:e>
                        <m:r>
                          <a:rPr xmlns:a="http://schemas.openxmlformats.org/drawingml/2006/main" sz="1850" i="1">
                            <a:solidFill>
                              <a:srgbClr val="000000"/>
                            </a:solidFill>
                            <a:latin typeface="Cambria Math" panose="02040503050406030204" pitchFamily="18" charset="0"/>
                          </a:rPr>
                          <m:t>𝑈</m:t>
                        </m:r>
                      </m:e>
                      <m:sup>
                        <m:r>
                          <a:rPr xmlns:a="http://schemas.openxmlformats.org/drawingml/2006/main" sz="1850" i="1">
                            <a:solidFill>
                              <a:srgbClr val="000000"/>
                            </a:solidFill>
                            <a:latin typeface="Cambria Math" panose="02040503050406030204" pitchFamily="18" charset="0"/>
                          </a:rPr>
                          <m:t>𝑡</m:t>
                        </m:r>
                      </m:sup>
                    </m:sSup>
                  </m:num>
                  <m:den>
                    <m:r>
                      <a:rPr xmlns:a="http://schemas.openxmlformats.org/drawingml/2006/main" sz="1850" i="1">
                        <a:solidFill>
                          <a:srgbClr val="000000"/>
                        </a:solidFill>
                        <a:latin typeface="Cambria Math" panose="02040503050406030204" pitchFamily="18" charset="0"/>
                      </a:rPr>
                      <m:t>1</m:t>
                    </m:r>
                    <m:r>
                      <a:rPr xmlns:a="http://schemas.openxmlformats.org/drawingml/2006/main" sz="1850" i="1">
                        <a:solidFill>
                          <a:srgbClr val="000000"/>
                        </a:solidFill>
                        <a:latin typeface="Cambria Math" panose="02040503050406030204" pitchFamily="18" charset="0"/>
                      </a:rPr>
                      <m:t>−</m:t>
                    </m:r>
                    <m:sSub>
                      <m:e>
                        <m:r>
                          <a:rPr xmlns:a="http://schemas.openxmlformats.org/drawingml/2006/main" sz="1850" i="1">
                            <a:solidFill>
                              <a:srgbClr val="000000"/>
                            </a:solidFill>
                            <a:latin typeface="Cambria Math" panose="02040503050406030204" pitchFamily="18" charset="0"/>
                          </a:rPr>
                          <m:t>𝛽</m:t>
                        </m:r>
                      </m:e>
                      <m:sub>
                        <m:r>
                          <a:rPr xmlns:a="http://schemas.openxmlformats.org/drawingml/2006/main" sz="1850" i="1">
                            <a:solidFill>
                              <a:srgbClr val="000000"/>
                            </a:solidFill>
                            <a:latin typeface="Cambria Math" panose="02040503050406030204" pitchFamily="18" charset="0"/>
                          </a:rPr>
                          <m:t>2</m:t>
                        </m:r>
                      </m:sub>
                    </m:sSub>
                  </m:den>
                </m:f>
              </m:oMath>
            </a14:m>
          </a:p>
          <a:p>
            <a:pPr lvl="2" marL="934212" indent="-222504" defTabSz="877750">
              <a:spcBef>
                <a:spcPts val="300"/>
              </a:spcBef>
              <a:buFont typeface="Courier New"/>
              <a:defRPr sz="1536"/>
            </a:pPr>
            <a:r>
              <a:t>The proposed default values are </a:t>
            </a:r>
            <a14:m>
              <m:oMath>
                <m:sSub>
                  <m:e>
                    <m:r>
                      <a:rPr xmlns:a="http://schemas.openxmlformats.org/drawingml/2006/main" sz="1850" i="1">
                        <a:solidFill>
                          <a:srgbClr val="000000"/>
                        </a:solidFill>
                        <a:latin typeface="Cambria Math" panose="02040503050406030204" pitchFamily="18" charset="0"/>
                      </a:rPr>
                      <m:t>𝛽</m:t>
                    </m:r>
                  </m:e>
                  <m:sub>
                    <m:r>
                      <a:rPr xmlns:a="http://schemas.openxmlformats.org/drawingml/2006/main" sz="1850" i="1">
                        <a:solidFill>
                          <a:srgbClr val="000000"/>
                        </a:solidFill>
                        <a:latin typeface="Cambria Math" panose="02040503050406030204" pitchFamily="18" charset="0"/>
                      </a:rPr>
                      <m:t>1</m:t>
                    </m:r>
                  </m:sub>
                </m:sSub>
              </m:oMath>
            </a14:m>
            <a:r>
              <a:t> = 0.9, </a:t>
            </a:r>
            <a14:m>
              <m:oMath>
                <m:sSub>
                  <m:e>
                    <m:r>
                      <a:rPr xmlns:a="http://schemas.openxmlformats.org/drawingml/2006/main" sz="1850" i="1">
                        <a:solidFill>
                          <a:srgbClr val="000000"/>
                        </a:solidFill>
                        <a:latin typeface="Cambria Math" panose="02040503050406030204" pitchFamily="18" charset="0"/>
                      </a:rPr>
                      <m:t>𝛽</m:t>
                    </m:r>
                  </m:e>
                  <m:sub>
                    <m:r>
                      <a:rPr xmlns:a="http://schemas.openxmlformats.org/drawingml/2006/main" sz="1850" i="1">
                        <a:solidFill>
                          <a:srgbClr val="000000"/>
                        </a:solidFill>
                        <a:latin typeface="Cambria Math" panose="02040503050406030204" pitchFamily="18" charset="0"/>
                      </a:rPr>
                      <m:t>2</m:t>
                    </m:r>
                  </m:sub>
                </m:sSub>
              </m:oMath>
            </a14:m>
            <a:r>
              <a:t> = 0.999, and </a:t>
            </a:r>
            <a14:m>
              <m:oMath>
                <m:r>
                  <a:rPr xmlns:a="http://schemas.openxmlformats.org/drawingml/2006/main" sz="1850" i="1">
                    <a:solidFill>
                      <a:srgbClr val="000000"/>
                    </a:solidFill>
                    <a:latin typeface="Cambria Math" panose="02040503050406030204" pitchFamily="18" charset="0"/>
                  </a:rPr>
                  <m:t>𝜖</m:t>
                </m:r>
                <m:r>
                  <a:rPr xmlns:a="http://schemas.openxmlformats.org/drawingml/2006/main" sz="1850" i="1">
                    <a:solidFill>
                      <a:srgbClr val="000000"/>
                    </a:solidFill>
                    <a:latin typeface="Cambria Math" panose="02040503050406030204" pitchFamily="18" charset="0"/>
                  </a:rPr>
                  <m:t>=</m:t>
                </m:r>
                <m:sSup>
                  <m:e>
                    <m:r>
                      <a:rPr xmlns:a="http://schemas.openxmlformats.org/drawingml/2006/main" sz="1850" i="1">
                        <a:solidFill>
                          <a:srgbClr val="000000"/>
                        </a:solidFill>
                        <a:latin typeface="Cambria Math" panose="02040503050406030204" pitchFamily="18" charset="0"/>
                      </a:rPr>
                      <m:t>10</m:t>
                    </m:r>
                  </m:e>
                  <m:sup>
                    <m:r>
                      <a:rPr xmlns:a="http://schemas.openxmlformats.org/drawingml/2006/main" sz="1850" i="1">
                        <a:solidFill>
                          <a:srgbClr val="000000"/>
                        </a:solidFill>
                        <a:latin typeface="Cambria Math" panose="02040503050406030204" pitchFamily="18" charset="0"/>
                      </a:rPr>
                      <m:t>−</m:t>
                    </m:r>
                    <m:r>
                      <a:rPr xmlns:a="http://schemas.openxmlformats.org/drawingml/2006/main" sz="1850" i="1">
                        <a:solidFill>
                          <a:srgbClr val="000000"/>
                        </a:solidFill>
                        <a:latin typeface="Cambria Math" panose="02040503050406030204" pitchFamily="18" charset="0"/>
                      </a:rPr>
                      <m:t>8</m:t>
                    </m:r>
                  </m:sup>
                </m:sSup>
              </m:oMath>
            </a14:m>
          </a:p>
          <a:p>
            <a:pPr marL="277368" indent="-277368" defTabSz="877750">
              <a:defRPr sz="1919"/>
            </a:pPr>
            <a:r>
              <a:t>Other commonly used optimization methods include:</a:t>
            </a:r>
          </a:p>
          <a:p>
            <a:pPr lvl="1" marL="606551" indent="-217932" defTabSz="877750">
              <a:buFontTx/>
              <a:defRPr sz="1727"/>
            </a:pPr>
            <a:r>
              <a:t>Adagrad, Adadelta, RMSprop, Nadam, etc.</a:t>
            </a:r>
          </a:p>
          <a:p>
            <a:pPr lvl="1" marL="606551" indent="-217932" defTabSz="877750">
              <a:buFontTx/>
              <a:defRPr sz="1727"/>
            </a:pPr>
            <a:r>
              <a:t>Most commonly used optimizers nowadays are Adam and SGD with momentum</a:t>
            </a:r>
          </a:p>
        </p:txBody>
      </p:sp>
      <p:sp>
        <p:nvSpPr>
          <p:cNvPr id="1923" name="Content Placeholder 3"/>
          <p:cNvSpPr txBox="1"/>
          <p:nvPr/>
        </p:nvSpPr>
        <p:spPr>
          <a:xfrm>
            <a:off x="322392" y="1509936"/>
            <a:ext cx="6101248" cy="350294"/>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defTabSz="914322">
              <a:spcBef>
                <a:spcPts val="300"/>
              </a:spcBef>
              <a:defRPr i="1" sz="1400">
                <a:latin typeface="Arial"/>
                <a:ea typeface="Arial"/>
                <a:cs typeface="Arial"/>
                <a:sym typeface="Arial"/>
              </a:defRPr>
            </a:lvl1pPr>
          </a:lstStyle>
          <a:p>
            <a:pPr/>
            <a:r>
              <a:t>Training Neural Networks</a:t>
            </a:r>
          </a:p>
        </p:txBody>
      </p:sp>
    </p:spTree>
  </p:cSld>
  <p:clrMapOvr>
    <a:masterClrMapping/>
  </p:clrMapOvr>
  <p:transition xmlns:p14="http://schemas.microsoft.com/office/powerpoint/2010/main" spd="med" advClick="1"/>
</p:sld>
</file>

<file path=ppt/slides/slide6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25" name="TextBox 3"/>
          <p:cNvSpPr txBox="1"/>
          <p:nvPr>
            <p:ph type="sldNum" sz="quarter" idx="2"/>
          </p:nvPr>
        </p:nvSpPr>
        <p:spPr>
          <a:xfrm>
            <a:off x="9760731" y="7458470"/>
            <a:ext cx="258625" cy="24830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1926" name="Picture 3" descr="Picture 3"/>
          <p:cNvPicPr>
            <a:picLocks noChangeAspect="1"/>
          </p:cNvPicPr>
          <p:nvPr/>
        </p:nvPicPr>
        <p:blipFill>
          <a:blip r:embed="rId2">
            <a:extLst/>
          </a:blip>
          <a:srcRect l="0" t="3841" r="0" b="0"/>
          <a:stretch>
            <a:fillRect/>
          </a:stretch>
        </p:blipFill>
        <p:spPr>
          <a:xfrm>
            <a:off x="636712" y="3886199"/>
            <a:ext cx="4320481" cy="3259234"/>
          </a:xfrm>
          <a:prstGeom prst="rect">
            <a:avLst/>
          </a:prstGeom>
          <a:ln w="12700">
            <a:miter lim="400000"/>
          </a:ln>
        </p:spPr>
      </p:pic>
      <p:pic>
        <p:nvPicPr>
          <p:cNvPr id="1927" name="Picture 4" descr="Picture 4"/>
          <p:cNvPicPr>
            <a:picLocks noChangeAspect="1"/>
          </p:cNvPicPr>
          <p:nvPr/>
        </p:nvPicPr>
        <p:blipFill>
          <a:blip r:embed="rId3">
            <a:extLst/>
          </a:blip>
          <a:stretch>
            <a:fillRect/>
          </a:stretch>
        </p:blipFill>
        <p:spPr>
          <a:xfrm>
            <a:off x="5246142" y="3923279"/>
            <a:ext cx="4031531" cy="3202915"/>
          </a:xfrm>
          <a:prstGeom prst="rect">
            <a:avLst/>
          </a:prstGeom>
          <a:ln w="12700">
            <a:miter lim="400000"/>
          </a:ln>
        </p:spPr>
      </p:pic>
      <p:sp>
        <p:nvSpPr>
          <p:cNvPr id="1928" name="Title 1"/>
          <p:cNvSpPr txBox="1"/>
          <p:nvPr>
            <p:ph type="title"/>
          </p:nvPr>
        </p:nvSpPr>
        <p:spPr>
          <a:prstGeom prst="rect">
            <a:avLst/>
          </a:prstGeom>
        </p:spPr>
        <p:txBody>
          <a:bodyPr/>
          <a:lstStyle/>
          <a:p>
            <a:pPr/>
            <a:r>
              <a:t>Learning Rate</a:t>
            </a:r>
          </a:p>
        </p:txBody>
      </p:sp>
      <p:sp>
        <p:nvSpPr>
          <p:cNvPr id="1929" name="Content Placeholder 2"/>
          <p:cNvSpPr txBox="1"/>
          <p:nvPr>
            <p:ph type="body" idx="1"/>
          </p:nvPr>
        </p:nvSpPr>
        <p:spPr>
          <a:xfrm>
            <a:off x="276672" y="2090802"/>
            <a:ext cx="9584267" cy="5367668"/>
          </a:xfrm>
          <a:prstGeom prst="rect">
            <a:avLst/>
          </a:prstGeom>
        </p:spPr>
        <p:txBody>
          <a:bodyPr/>
          <a:lstStyle/>
          <a:p>
            <a:pPr>
              <a:defRPr b="1" i="1">
                <a:solidFill>
                  <a:srgbClr val="0070C0"/>
                </a:solidFill>
              </a:defRPr>
            </a:pPr>
            <a:r>
              <a:t>Learning rate</a:t>
            </a:r>
          </a:p>
          <a:p>
            <a:pPr lvl="1" marL="631825" indent="-227013">
              <a:buFontTx/>
              <a:defRPr sz="1800"/>
            </a:pPr>
            <a:r>
              <a:t>The gradient tells us the direction in which the loss has the steepest rate of increase, but it does not tell us how far along the opposite direction we should step</a:t>
            </a:r>
          </a:p>
          <a:p>
            <a:pPr lvl="1" marL="631825" indent="-227013">
              <a:buFontTx/>
              <a:defRPr sz="1800"/>
            </a:pPr>
            <a:r>
              <a:t>Choosing the learning rate (also called the </a:t>
            </a:r>
            <a:r>
              <a:rPr>
                <a:solidFill>
                  <a:srgbClr val="FF0000"/>
                </a:solidFill>
              </a:rPr>
              <a:t>step size</a:t>
            </a:r>
            <a:r>
              <a:t>) is one of the most important hyper-parameter settings for NN training</a:t>
            </a:r>
          </a:p>
        </p:txBody>
      </p:sp>
      <p:sp>
        <p:nvSpPr>
          <p:cNvPr id="1930" name="Content Placeholder 7"/>
          <p:cNvSpPr txBox="1"/>
          <p:nvPr/>
        </p:nvSpPr>
        <p:spPr>
          <a:xfrm>
            <a:off x="322392" y="1509936"/>
            <a:ext cx="6101248" cy="350294"/>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defTabSz="914322">
              <a:spcBef>
                <a:spcPts val="300"/>
              </a:spcBef>
              <a:defRPr i="1" sz="1400">
                <a:latin typeface="Arial"/>
                <a:ea typeface="Arial"/>
                <a:cs typeface="Arial"/>
                <a:sym typeface="Arial"/>
              </a:defRPr>
            </a:lvl1pPr>
          </a:lstStyle>
          <a:p>
            <a:pPr/>
            <a:r>
              <a:t>Training Neural Networks</a:t>
            </a:r>
          </a:p>
        </p:txBody>
      </p:sp>
      <p:sp>
        <p:nvSpPr>
          <p:cNvPr id="1931" name="TextBox 5"/>
          <p:cNvSpPr txBox="1"/>
          <p:nvPr/>
        </p:nvSpPr>
        <p:spPr>
          <a:xfrm>
            <a:off x="250383" y="4918805"/>
            <a:ext cx="628642" cy="554595"/>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1600"/>
            </a:lvl1pPr>
          </a:lstStyle>
          <a:p>
            <a:pPr/>
            <a:r>
              <a:t>LR too small</a:t>
            </a:r>
          </a:p>
        </p:txBody>
      </p:sp>
      <p:sp>
        <p:nvSpPr>
          <p:cNvPr id="1932" name="TextBox 6"/>
          <p:cNvSpPr txBox="1"/>
          <p:nvPr/>
        </p:nvSpPr>
        <p:spPr>
          <a:xfrm>
            <a:off x="9251383" y="4918805"/>
            <a:ext cx="628641" cy="554595"/>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1600"/>
            </a:lvl1pPr>
          </a:lstStyle>
          <a:p>
            <a:pPr/>
            <a:r>
              <a:t>LR too large</a:t>
            </a:r>
          </a:p>
        </p:txBody>
      </p:sp>
    </p:spTree>
  </p:cSld>
  <p:clrMapOvr>
    <a:masterClrMapping/>
  </p:clrMapOvr>
  <p:transition xmlns:p14="http://schemas.microsoft.com/office/powerpoint/2010/main" spd="med" advClick="1"/>
</p:sld>
</file>

<file path=ppt/slides/slide6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34" name="TextBox 3"/>
          <p:cNvSpPr txBox="1"/>
          <p:nvPr>
            <p:ph type="sldNum" sz="quarter" idx="2"/>
          </p:nvPr>
        </p:nvSpPr>
        <p:spPr>
          <a:xfrm>
            <a:off x="9760731" y="7458470"/>
            <a:ext cx="258625" cy="24830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935" name="Title 1"/>
          <p:cNvSpPr txBox="1"/>
          <p:nvPr>
            <p:ph type="title"/>
          </p:nvPr>
        </p:nvSpPr>
        <p:spPr>
          <a:prstGeom prst="rect">
            <a:avLst/>
          </a:prstGeom>
        </p:spPr>
        <p:txBody>
          <a:bodyPr/>
          <a:lstStyle/>
          <a:p>
            <a:pPr/>
            <a:r>
              <a:t>Learning Rate</a:t>
            </a:r>
          </a:p>
        </p:txBody>
      </p:sp>
      <p:sp>
        <p:nvSpPr>
          <p:cNvPr id="1936" name="Content Placeholder 2"/>
          <p:cNvSpPr txBox="1"/>
          <p:nvPr>
            <p:ph type="body" idx="1"/>
          </p:nvPr>
        </p:nvSpPr>
        <p:spPr>
          <a:xfrm>
            <a:off x="276672" y="2090802"/>
            <a:ext cx="9584267" cy="5367668"/>
          </a:xfrm>
          <a:prstGeom prst="rect">
            <a:avLst/>
          </a:prstGeom>
        </p:spPr>
        <p:txBody>
          <a:bodyPr/>
          <a:lstStyle/>
          <a:p>
            <a:pPr/>
            <a:r>
              <a:t>Training loss for different learning rates</a:t>
            </a:r>
          </a:p>
          <a:p>
            <a:pPr lvl="1" marL="631825" indent="-227013">
              <a:buFontTx/>
              <a:defRPr sz="1800"/>
            </a:pPr>
            <a:r>
              <a:t>High learning rate: the loss increases or plateaus too quickly</a:t>
            </a:r>
          </a:p>
          <a:p>
            <a:pPr lvl="1" marL="631825" indent="-227013">
              <a:buFontTx/>
              <a:defRPr sz="1800"/>
            </a:pPr>
            <a:r>
              <a:t>Low learning rate: the loss decreases too slowly (takes many epochs to reach a solution)</a:t>
            </a:r>
          </a:p>
        </p:txBody>
      </p:sp>
      <p:sp>
        <p:nvSpPr>
          <p:cNvPr id="1937" name="Content Placeholder 5"/>
          <p:cNvSpPr txBox="1"/>
          <p:nvPr/>
        </p:nvSpPr>
        <p:spPr>
          <a:xfrm>
            <a:off x="322392" y="1509936"/>
            <a:ext cx="6101248" cy="350294"/>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defTabSz="914322">
              <a:spcBef>
                <a:spcPts val="300"/>
              </a:spcBef>
              <a:defRPr i="1" sz="1400">
                <a:latin typeface="Arial"/>
                <a:ea typeface="Arial"/>
                <a:cs typeface="Arial"/>
                <a:sym typeface="Arial"/>
              </a:defRPr>
            </a:lvl1pPr>
          </a:lstStyle>
          <a:p>
            <a:pPr/>
            <a:r>
              <a:t>Training Neural Networks</a:t>
            </a:r>
          </a:p>
        </p:txBody>
      </p:sp>
      <p:pic>
        <p:nvPicPr>
          <p:cNvPr id="1938" name="Picture 3" descr="Picture 3"/>
          <p:cNvPicPr>
            <a:picLocks noChangeAspect="1"/>
          </p:cNvPicPr>
          <p:nvPr/>
        </p:nvPicPr>
        <p:blipFill>
          <a:blip r:embed="rId2">
            <a:extLst/>
          </a:blip>
          <a:stretch>
            <a:fillRect/>
          </a:stretch>
        </p:blipFill>
        <p:spPr>
          <a:xfrm>
            <a:off x="2927996" y="3526159"/>
            <a:ext cx="4281618" cy="3688050"/>
          </a:xfrm>
          <a:prstGeom prst="rect">
            <a:avLst/>
          </a:prstGeom>
          <a:ln w="12700">
            <a:miter lim="400000"/>
          </a:ln>
        </p:spPr>
      </p:pic>
      <p:sp>
        <p:nvSpPr>
          <p:cNvPr id="1939" name="TextBox 4"/>
          <p:cNvSpPr txBox="1"/>
          <p:nvPr/>
        </p:nvSpPr>
        <p:spPr>
          <a:xfrm>
            <a:off x="898455" y="7526179"/>
            <a:ext cx="8621529" cy="22851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ctr">
              <a:defRPr sz="1000"/>
            </a:pPr>
            <a:r>
              <a:t>Picture from: </a:t>
            </a:r>
            <a:r>
              <a:rPr u="sng">
                <a:solidFill>
                  <a:srgbClr val="0000FF"/>
                </a:solidFill>
                <a:uFill>
                  <a:solidFill>
                    <a:srgbClr val="0000FF"/>
                  </a:solidFill>
                </a:uFill>
                <a:hlinkClick r:id="rId3" invalidUrl="" action="" tgtFrame="" tooltip="" history="1" highlightClick="0" endSnd="0"/>
              </a:rPr>
              <a:t>https://cs231n.github.io/neural-networks-3/</a:t>
            </a:r>
          </a:p>
        </p:txBody>
      </p:sp>
    </p:spTree>
  </p:cSld>
  <p:clrMapOvr>
    <a:masterClrMapping/>
  </p:clrMapOvr>
  <p:transition xmlns:p14="http://schemas.microsoft.com/office/powerpoint/2010/main" spd="med" advClick="1"/>
</p:sld>
</file>

<file path=ppt/slides/slide6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41" name="TextBox 3"/>
          <p:cNvSpPr txBox="1"/>
          <p:nvPr>
            <p:ph type="sldNum" sz="quarter" idx="2"/>
          </p:nvPr>
        </p:nvSpPr>
        <p:spPr>
          <a:xfrm>
            <a:off x="9760731" y="7458470"/>
            <a:ext cx="258625" cy="24830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942" name="Title 1"/>
          <p:cNvSpPr txBox="1"/>
          <p:nvPr>
            <p:ph type="title"/>
          </p:nvPr>
        </p:nvSpPr>
        <p:spPr>
          <a:prstGeom prst="rect">
            <a:avLst/>
          </a:prstGeom>
        </p:spPr>
        <p:txBody>
          <a:bodyPr/>
          <a:lstStyle/>
          <a:p>
            <a:pPr/>
            <a:r>
              <a:t>Learning Rate Scheduling</a:t>
            </a:r>
          </a:p>
        </p:txBody>
      </p:sp>
      <p:sp>
        <p:nvSpPr>
          <p:cNvPr id="1943" name="Content Placeholder 2"/>
          <p:cNvSpPr txBox="1"/>
          <p:nvPr>
            <p:ph type="body" idx="1"/>
          </p:nvPr>
        </p:nvSpPr>
        <p:spPr>
          <a:xfrm>
            <a:off x="276672" y="2090802"/>
            <a:ext cx="9584267" cy="5367668"/>
          </a:xfrm>
          <a:prstGeom prst="rect">
            <a:avLst/>
          </a:prstGeom>
        </p:spPr>
        <p:txBody>
          <a:bodyPr/>
          <a:lstStyle/>
          <a:p>
            <a:pPr>
              <a:defRPr b="1" i="1">
                <a:solidFill>
                  <a:srgbClr val="0070C0"/>
                </a:solidFill>
              </a:defRPr>
            </a:pPr>
            <a:r>
              <a:t>Learning rate scheduling </a:t>
            </a:r>
            <a:r>
              <a:rPr b="0" i="0">
                <a:solidFill>
                  <a:srgbClr val="000000"/>
                </a:solidFill>
              </a:rPr>
              <a:t>is applied to change the values of the learning rate during the training</a:t>
            </a:r>
            <a:endParaRPr b="0" i="0">
              <a:solidFill>
                <a:srgbClr val="000000"/>
              </a:solidFill>
            </a:endParaRPr>
          </a:p>
          <a:p>
            <a:pPr lvl="1" marL="631825" indent="-227013">
              <a:buFontTx/>
              <a:defRPr b="1" i="1" sz="1800">
                <a:solidFill>
                  <a:srgbClr val="0070C0"/>
                </a:solidFill>
              </a:defRPr>
            </a:pPr>
            <a:r>
              <a:t>Annealing</a:t>
            </a:r>
            <a:r>
              <a:rPr b="0" i="0">
                <a:solidFill>
                  <a:srgbClr val="000000"/>
                </a:solidFill>
              </a:rPr>
              <a:t> is reducing the learning rate over time (a.k.a. learning rate decay)</a:t>
            </a:r>
          </a:p>
          <a:p>
            <a:pPr lvl="2" marL="973137" indent="-231775">
              <a:spcBef>
                <a:spcPts val="300"/>
              </a:spcBef>
              <a:buFont typeface="Courier New"/>
              <a:defRPr sz="1600"/>
            </a:pPr>
            <a:r>
              <a:t>Approach 1: reduce the learning rate by some factor </a:t>
            </a:r>
            <a:r>
              <a:rPr>
                <a:solidFill>
                  <a:srgbClr val="FF0000"/>
                </a:solidFill>
              </a:rPr>
              <a:t>every few epochs</a:t>
            </a:r>
          </a:p>
          <a:p>
            <a:pPr lvl="3" marL="1254125" indent="-222250">
              <a:spcBef>
                <a:spcPts val="300"/>
              </a:spcBef>
              <a:buFont typeface="Arial"/>
              <a:defRPr sz="1400"/>
            </a:pPr>
            <a:r>
              <a:t>Typical values: reduce the learning rate by a half every 5 epochs, or divide by 10 every 20 epochs</a:t>
            </a:r>
          </a:p>
          <a:p>
            <a:pPr lvl="2" marL="973137" indent="-231775">
              <a:spcBef>
                <a:spcPts val="300"/>
              </a:spcBef>
              <a:buFont typeface="Courier New"/>
              <a:defRPr sz="1600"/>
            </a:pPr>
            <a:r>
              <a:t>Approach 2: </a:t>
            </a:r>
            <a:r>
              <a:rPr>
                <a:solidFill>
                  <a:srgbClr val="FF0000"/>
                </a:solidFill>
              </a:rPr>
              <a:t>exponential </a:t>
            </a:r>
            <a:r>
              <a:t>or </a:t>
            </a:r>
            <a:r>
              <a:rPr>
                <a:solidFill>
                  <a:srgbClr val="FF0000"/>
                </a:solidFill>
              </a:rPr>
              <a:t>cosine decay </a:t>
            </a:r>
            <a:r>
              <a:t>gradually</a:t>
            </a:r>
            <a:r>
              <a:rPr>
                <a:solidFill>
                  <a:srgbClr val="FF0000"/>
                </a:solidFill>
              </a:rPr>
              <a:t> </a:t>
            </a:r>
            <a:r>
              <a:t>reduce the learning rate over time</a:t>
            </a:r>
          </a:p>
          <a:p>
            <a:pPr lvl="2" marL="973137" indent="-231775">
              <a:spcBef>
                <a:spcPts val="300"/>
              </a:spcBef>
              <a:buFont typeface="Courier New"/>
              <a:defRPr sz="1600"/>
            </a:pPr>
            <a:r>
              <a:t>Approach 3: reduce the learning rate by a constant (e.g., by half) whenever the </a:t>
            </a:r>
            <a:r>
              <a:rPr>
                <a:solidFill>
                  <a:srgbClr val="FF0000"/>
                </a:solidFill>
              </a:rPr>
              <a:t>validation loss stops improving</a:t>
            </a:r>
            <a:r>
              <a:t> </a:t>
            </a:r>
          </a:p>
          <a:p>
            <a:pPr lvl="3" marL="1254125" indent="-222250">
              <a:spcBef>
                <a:spcPts val="300"/>
              </a:spcBef>
              <a:buFont typeface="Arial"/>
              <a:defRPr sz="1400"/>
            </a:pPr>
            <a:r>
              <a:t>In TensorFlow: tf.keras.callbacks.ReduceLROnPleateau()</a:t>
            </a:r>
          </a:p>
          <a:p>
            <a:pPr lvl="4" marL="1430337" indent="-176212">
              <a:spcBef>
                <a:spcPts val="200"/>
              </a:spcBef>
              <a:buFont typeface="Arial"/>
              <a:defRPr sz="1200"/>
            </a:pPr>
            <a:r>
              <a:t>Monitor: validation loss, factor: 0.1 (i.e., divide by 10), patience: 10 (how many epochs to wait before applying it), Minimum learning rate: 1e-6 (when to stop)</a:t>
            </a:r>
          </a:p>
          <a:p>
            <a:pPr lvl="1" marL="631825" indent="-227013">
              <a:buFontTx/>
              <a:defRPr b="1" i="1" sz="1800">
                <a:solidFill>
                  <a:srgbClr val="0070C0"/>
                </a:solidFill>
              </a:defRPr>
            </a:pPr>
            <a:r>
              <a:t>Warmup</a:t>
            </a:r>
            <a:r>
              <a:rPr b="0" i="0">
                <a:solidFill>
                  <a:srgbClr val="000000"/>
                </a:solidFill>
              </a:rPr>
              <a:t> is gradually increasing the learning rate initially, and afterward let it cool down until the end of the training</a:t>
            </a:r>
          </a:p>
        </p:txBody>
      </p:sp>
      <p:sp>
        <p:nvSpPr>
          <p:cNvPr id="1944" name="Content Placeholder 3"/>
          <p:cNvSpPr txBox="1"/>
          <p:nvPr/>
        </p:nvSpPr>
        <p:spPr>
          <a:xfrm>
            <a:off x="322392" y="1509936"/>
            <a:ext cx="6101248" cy="350294"/>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defTabSz="914322">
              <a:spcBef>
                <a:spcPts val="300"/>
              </a:spcBef>
              <a:defRPr i="1" sz="1400">
                <a:latin typeface="Arial"/>
                <a:ea typeface="Arial"/>
                <a:cs typeface="Arial"/>
                <a:sym typeface="Arial"/>
              </a:defRPr>
            </a:lvl1pPr>
          </a:lstStyle>
          <a:p>
            <a:pPr/>
            <a:r>
              <a:t>Training Neural Networks</a:t>
            </a:r>
          </a:p>
        </p:txBody>
      </p:sp>
      <p:pic>
        <p:nvPicPr>
          <p:cNvPr id="1945" name="Picture 6" descr="Picture 6"/>
          <p:cNvPicPr>
            <a:picLocks noChangeAspect="1"/>
          </p:cNvPicPr>
          <p:nvPr/>
        </p:nvPicPr>
        <p:blipFill>
          <a:blip r:embed="rId2">
            <a:extLst/>
          </a:blip>
          <a:stretch>
            <a:fillRect/>
          </a:stretch>
        </p:blipFill>
        <p:spPr>
          <a:xfrm>
            <a:off x="1356791" y="6054476"/>
            <a:ext cx="2368602" cy="1685459"/>
          </a:xfrm>
          <a:prstGeom prst="rect">
            <a:avLst/>
          </a:prstGeom>
          <a:ln w="12700">
            <a:miter lim="400000"/>
          </a:ln>
        </p:spPr>
      </p:pic>
      <p:pic>
        <p:nvPicPr>
          <p:cNvPr id="1946" name="Picture 7" descr="Picture 7"/>
          <p:cNvPicPr>
            <a:picLocks noChangeAspect="1"/>
          </p:cNvPicPr>
          <p:nvPr/>
        </p:nvPicPr>
        <p:blipFill>
          <a:blip r:embed="rId3">
            <a:extLst/>
          </a:blip>
          <a:stretch>
            <a:fillRect/>
          </a:stretch>
        </p:blipFill>
        <p:spPr>
          <a:xfrm>
            <a:off x="4357092" y="6073383"/>
            <a:ext cx="2256284" cy="1629242"/>
          </a:xfrm>
          <a:prstGeom prst="rect">
            <a:avLst/>
          </a:prstGeom>
          <a:ln w="12700">
            <a:miter lim="400000"/>
          </a:ln>
        </p:spPr>
      </p:pic>
      <p:pic>
        <p:nvPicPr>
          <p:cNvPr id="1947" name="Picture 8" descr="Picture 8"/>
          <p:cNvPicPr>
            <a:picLocks noChangeAspect="1"/>
          </p:cNvPicPr>
          <p:nvPr/>
        </p:nvPicPr>
        <p:blipFill>
          <a:blip r:embed="rId4">
            <a:extLst/>
          </a:blip>
          <a:stretch>
            <a:fillRect/>
          </a:stretch>
        </p:blipFill>
        <p:spPr>
          <a:xfrm>
            <a:off x="6957044" y="6118447"/>
            <a:ext cx="2255091" cy="1602302"/>
          </a:xfrm>
          <a:prstGeom prst="rect">
            <a:avLst/>
          </a:prstGeom>
          <a:ln w="12700">
            <a:miter lim="400000"/>
          </a:ln>
        </p:spPr>
      </p:pic>
      <p:sp>
        <p:nvSpPr>
          <p:cNvPr id="1948" name="TextBox 9"/>
          <p:cNvSpPr txBox="1"/>
          <p:nvPr/>
        </p:nvSpPr>
        <p:spPr>
          <a:xfrm>
            <a:off x="1618535" y="5789614"/>
            <a:ext cx="1924786" cy="28080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sz="1400"/>
            </a:lvl1pPr>
          </a:lstStyle>
          <a:p>
            <a:pPr/>
            <a:r>
              <a:t>Exponential decay</a:t>
            </a:r>
          </a:p>
        </p:txBody>
      </p:sp>
      <p:sp>
        <p:nvSpPr>
          <p:cNvPr id="1949" name="TextBox 10"/>
          <p:cNvSpPr txBox="1"/>
          <p:nvPr/>
        </p:nvSpPr>
        <p:spPr>
          <a:xfrm>
            <a:off x="4532333" y="5802571"/>
            <a:ext cx="1924785" cy="28079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sz="1400"/>
            </a:lvl1pPr>
          </a:lstStyle>
          <a:p>
            <a:pPr/>
            <a:r>
              <a:t>Cosine decay</a:t>
            </a:r>
          </a:p>
        </p:txBody>
      </p:sp>
      <p:sp>
        <p:nvSpPr>
          <p:cNvPr id="1950" name="TextBox 11"/>
          <p:cNvSpPr txBox="1"/>
          <p:nvPr/>
        </p:nvSpPr>
        <p:spPr>
          <a:xfrm>
            <a:off x="7163151" y="5830415"/>
            <a:ext cx="1924785" cy="28080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sz="1400"/>
            </a:lvl1pPr>
          </a:lstStyle>
          <a:p>
            <a:pPr/>
            <a:r>
              <a:t>Warmup</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8" name="TextBox 3"/>
          <p:cNvSpPr txBox="1"/>
          <p:nvPr>
            <p:ph type="sldNum" sz="quarter" idx="2"/>
          </p:nvPr>
        </p:nvSpPr>
        <p:spPr>
          <a:xfrm>
            <a:off x="9837973" y="7458470"/>
            <a:ext cx="181383" cy="24830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29" name="Title 1"/>
          <p:cNvSpPr txBox="1"/>
          <p:nvPr>
            <p:ph type="title"/>
          </p:nvPr>
        </p:nvSpPr>
        <p:spPr>
          <a:prstGeom prst="rect">
            <a:avLst/>
          </a:prstGeom>
        </p:spPr>
        <p:txBody>
          <a:bodyPr/>
          <a:lstStyle/>
          <a:p>
            <a:pPr/>
            <a:r>
              <a:t>Nearest Neighbor Classifier</a:t>
            </a:r>
          </a:p>
        </p:txBody>
      </p:sp>
      <p:sp>
        <p:nvSpPr>
          <p:cNvPr id="130" name="Content Placeholder 2"/>
          <p:cNvSpPr txBox="1"/>
          <p:nvPr>
            <p:ph type="body" idx="1"/>
          </p:nvPr>
        </p:nvSpPr>
        <p:spPr>
          <a:xfrm>
            <a:off x="276672" y="2090802"/>
            <a:ext cx="9584267" cy="5367668"/>
          </a:xfrm>
          <a:prstGeom prst="rect">
            <a:avLst/>
          </a:prstGeom>
        </p:spPr>
        <p:txBody>
          <a:bodyPr/>
          <a:lstStyle/>
          <a:p>
            <a:pPr>
              <a:defRPr b="1" i="1">
                <a:solidFill>
                  <a:srgbClr val="0070C0"/>
                </a:solidFill>
              </a:defRPr>
            </a:pPr>
            <a:r>
              <a:t>Nearest Neighbor </a:t>
            </a:r>
            <a:r>
              <a:rPr b="0" i="0">
                <a:solidFill>
                  <a:srgbClr val="000000"/>
                </a:solidFill>
              </a:rPr>
              <a:t>– for each test data point, assign the class label of the nearest training data point</a:t>
            </a:r>
            <a:endParaRPr b="0" i="0">
              <a:solidFill>
                <a:srgbClr val="000000"/>
              </a:solidFill>
            </a:endParaRPr>
          </a:p>
          <a:p>
            <a:pPr lvl="1" marL="631825" indent="-227013">
              <a:buFontTx/>
              <a:defRPr sz="1800"/>
            </a:pPr>
            <a:r>
              <a:t>Adopt a distance function to find the nearest neighbor</a:t>
            </a:r>
          </a:p>
          <a:p>
            <a:pPr lvl="2" marL="973137" indent="-231775">
              <a:spcBef>
                <a:spcPts val="300"/>
              </a:spcBef>
              <a:buFont typeface="Courier New"/>
              <a:defRPr sz="1600"/>
            </a:pPr>
            <a:r>
              <a:t>Calculate the distance to each data point in the training set, and assign the class of the nearest data point (minimum distance)</a:t>
            </a:r>
          </a:p>
          <a:p>
            <a:pPr lvl="1" marL="631825" indent="-227013">
              <a:buFontTx/>
              <a:defRPr sz="1800"/>
            </a:pPr>
            <a:r>
              <a:t>It does not require learning a set of weights</a:t>
            </a:r>
          </a:p>
        </p:txBody>
      </p:sp>
      <p:sp>
        <p:nvSpPr>
          <p:cNvPr id="131" name="Content Placeholder 21"/>
          <p:cNvSpPr txBox="1"/>
          <p:nvPr/>
        </p:nvSpPr>
        <p:spPr>
          <a:xfrm>
            <a:off x="322392" y="1509936"/>
            <a:ext cx="6101248" cy="350294"/>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defTabSz="914322">
              <a:spcBef>
                <a:spcPts val="300"/>
              </a:spcBef>
              <a:defRPr i="1" sz="1400">
                <a:latin typeface="Arial"/>
                <a:ea typeface="Arial"/>
                <a:cs typeface="Arial"/>
                <a:sym typeface="Arial"/>
              </a:defRPr>
            </a:lvl1pPr>
          </a:lstStyle>
          <a:p>
            <a:pPr/>
            <a:r>
              <a:t>Machine Learning Basics</a:t>
            </a:r>
          </a:p>
        </p:txBody>
      </p:sp>
      <p:sp>
        <p:nvSpPr>
          <p:cNvPr id="132" name="Rectangle 3"/>
          <p:cNvSpPr/>
          <p:nvPr/>
        </p:nvSpPr>
        <p:spPr>
          <a:xfrm>
            <a:off x="3007567" y="4542656"/>
            <a:ext cx="228601" cy="228601"/>
          </a:xfrm>
          <a:prstGeom prst="rect">
            <a:avLst/>
          </a:prstGeom>
          <a:solidFill>
            <a:srgbClr val="0000FF"/>
          </a:solidFill>
          <a:ln w="12700">
            <a:miter lim="400000"/>
          </a:ln>
        </p:spPr>
        <p:txBody>
          <a:bodyPr lIns="45719" rIns="45719" anchor="ctr"/>
          <a:lstStyle/>
          <a:p>
            <a:pPr algn="ctr">
              <a:defRPr>
                <a:solidFill>
                  <a:srgbClr val="FFFFFF"/>
                </a:solidFill>
              </a:defRPr>
            </a:pPr>
          </a:p>
        </p:txBody>
      </p:sp>
      <p:sp>
        <p:nvSpPr>
          <p:cNvPr id="133" name="Rectangle 4"/>
          <p:cNvSpPr/>
          <p:nvPr/>
        </p:nvSpPr>
        <p:spPr>
          <a:xfrm>
            <a:off x="3540967" y="5228456"/>
            <a:ext cx="228601" cy="228601"/>
          </a:xfrm>
          <a:prstGeom prst="rect">
            <a:avLst/>
          </a:prstGeom>
          <a:solidFill>
            <a:srgbClr val="0000FF"/>
          </a:solidFill>
          <a:ln w="12700">
            <a:miter lim="400000"/>
          </a:ln>
        </p:spPr>
        <p:txBody>
          <a:bodyPr lIns="45719" rIns="45719" anchor="ctr"/>
          <a:lstStyle/>
          <a:p>
            <a:pPr algn="ctr">
              <a:defRPr>
                <a:solidFill>
                  <a:srgbClr val="FFFFFF"/>
                </a:solidFill>
              </a:defRPr>
            </a:pPr>
          </a:p>
        </p:txBody>
      </p:sp>
      <p:sp>
        <p:nvSpPr>
          <p:cNvPr id="134" name="Rectangle 5"/>
          <p:cNvSpPr/>
          <p:nvPr/>
        </p:nvSpPr>
        <p:spPr>
          <a:xfrm>
            <a:off x="4074367" y="4466456"/>
            <a:ext cx="228601" cy="228601"/>
          </a:xfrm>
          <a:prstGeom prst="rect">
            <a:avLst/>
          </a:prstGeom>
          <a:solidFill>
            <a:srgbClr val="0000FF"/>
          </a:solidFill>
          <a:ln w="12700">
            <a:miter lim="400000"/>
          </a:ln>
        </p:spPr>
        <p:txBody>
          <a:bodyPr lIns="45719" rIns="45719" anchor="ctr"/>
          <a:lstStyle/>
          <a:p>
            <a:pPr algn="ctr">
              <a:defRPr>
                <a:solidFill>
                  <a:srgbClr val="FFFFFF"/>
                </a:solidFill>
              </a:defRPr>
            </a:pPr>
          </a:p>
        </p:txBody>
      </p:sp>
      <p:sp>
        <p:nvSpPr>
          <p:cNvPr id="135" name="Rectangle 6"/>
          <p:cNvSpPr/>
          <p:nvPr/>
        </p:nvSpPr>
        <p:spPr>
          <a:xfrm>
            <a:off x="3159967" y="5990456"/>
            <a:ext cx="228601" cy="228601"/>
          </a:xfrm>
          <a:prstGeom prst="rect">
            <a:avLst/>
          </a:prstGeom>
          <a:solidFill>
            <a:srgbClr val="0000FF"/>
          </a:solidFill>
          <a:ln w="12700">
            <a:miter lim="400000"/>
          </a:ln>
        </p:spPr>
        <p:txBody>
          <a:bodyPr lIns="45719" rIns="45719" anchor="ctr"/>
          <a:lstStyle/>
          <a:p>
            <a:pPr algn="ctr">
              <a:defRPr>
                <a:solidFill>
                  <a:srgbClr val="FFFFFF"/>
                </a:solidFill>
              </a:defRPr>
            </a:pPr>
          </a:p>
        </p:txBody>
      </p:sp>
      <p:sp>
        <p:nvSpPr>
          <p:cNvPr id="136" name="Rectangle 7"/>
          <p:cNvSpPr/>
          <p:nvPr/>
        </p:nvSpPr>
        <p:spPr>
          <a:xfrm>
            <a:off x="4531567" y="5685656"/>
            <a:ext cx="228601" cy="228601"/>
          </a:xfrm>
          <a:prstGeom prst="rect">
            <a:avLst/>
          </a:prstGeom>
          <a:solidFill>
            <a:srgbClr val="0000FF"/>
          </a:solidFill>
          <a:ln w="12700">
            <a:miter lim="400000"/>
          </a:ln>
        </p:spPr>
        <p:txBody>
          <a:bodyPr lIns="45719" rIns="45719" anchor="ctr"/>
          <a:lstStyle/>
          <a:p>
            <a:pPr algn="ctr">
              <a:defRPr>
                <a:solidFill>
                  <a:srgbClr val="FFFFFF"/>
                </a:solidFill>
              </a:defRPr>
            </a:pPr>
          </a:p>
        </p:txBody>
      </p:sp>
      <p:sp>
        <p:nvSpPr>
          <p:cNvPr id="137" name="Rectangle 8"/>
          <p:cNvSpPr/>
          <p:nvPr/>
        </p:nvSpPr>
        <p:spPr>
          <a:xfrm>
            <a:off x="4379167" y="6447656"/>
            <a:ext cx="228601" cy="228601"/>
          </a:xfrm>
          <a:prstGeom prst="rect">
            <a:avLst/>
          </a:prstGeom>
          <a:solidFill>
            <a:srgbClr val="0000FF"/>
          </a:solidFill>
          <a:ln w="12700">
            <a:miter lim="400000"/>
          </a:ln>
        </p:spPr>
        <p:txBody>
          <a:bodyPr lIns="45719" rIns="45719" anchor="ctr"/>
          <a:lstStyle/>
          <a:p>
            <a:pPr algn="ctr">
              <a:defRPr>
                <a:solidFill>
                  <a:srgbClr val="FFFFFF"/>
                </a:solidFill>
              </a:defRPr>
            </a:pPr>
          </a:p>
        </p:txBody>
      </p:sp>
      <p:sp>
        <p:nvSpPr>
          <p:cNvPr id="138" name="Oval 9"/>
          <p:cNvSpPr/>
          <p:nvPr/>
        </p:nvSpPr>
        <p:spPr>
          <a:xfrm>
            <a:off x="6588968" y="4771256"/>
            <a:ext cx="228601" cy="228601"/>
          </a:xfrm>
          <a:prstGeom prst="ellipse">
            <a:avLst/>
          </a:prstGeom>
          <a:solidFill>
            <a:srgbClr val="FF0000"/>
          </a:solidFill>
          <a:ln w="12700">
            <a:miter lim="400000"/>
          </a:ln>
        </p:spPr>
        <p:txBody>
          <a:bodyPr lIns="45719" rIns="45719" anchor="ctr"/>
          <a:lstStyle/>
          <a:p>
            <a:pPr algn="ctr">
              <a:defRPr>
                <a:solidFill>
                  <a:srgbClr val="FFFFFF"/>
                </a:solidFill>
              </a:defRPr>
            </a:pPr>
          </a:p>
        </p:txBody>
      </p:sp>
      <p:sp>
        <p:nvSpPr>
          <p:cNvPr id="139" name="Oval 10"/>
          <p:cNvSpPr/>
          <p:nvPr/>
        </p:nvSpPr>
        <p:spPr>
          <a:xfrm>
            <a:off x="5826967" y="5457056"/>
            <a:ext cx="228601" cy="228601"/>
          </a:xfrm>
          <a:prstGeom prst="ellipse">
            <a:avLst/>
          </a:prstGeom>
          <a:solidFill>
            <a:srgbClr val="FF0000"/>
          </a:solidFill>
          <a:ln w="12700">
            <a:miter lim="400000"/>
          </a:ln>
        </p:spPr>
        <p:txBody>
          <a:bodyPr lIns="45719" rIns="45719" anchor="ctr"/>
          <a:lstStyle/>
          <a:p>
            <a:pPr algn="ctr">
              <a:defRPr>
                <a:solidFill>
                  <a:srgbClr val="FFFFFF"/>
                </a:solidFill>
              </a:defRPr>
            </a:pPr>
          </a:p>
        </p:txBody>
      </p:sp>
      <p:sp>
        <p:nvSpPr>
          <p:cNvPr id="140" name="Oval 11"/>
          <p:cNvSpPr/>
          <p:nvPr/>
        </p:nvSpPr>
        <p:spPr>
          <a:xfrm>
            <a:off x="6588968" y="5838056"/>
            <a:ext cx="228601" cy="228601"/>
          </a:xfrm>
          <a:prstGeom prst="ellipse">
            <a:avLst/>
          </a:prstGeom>
          <a:solidFill>
            <a:srgbClr val="FF0000"/>
          </a:solidFill>
          <a:ln w="12700">
            <a:miter lim="400000"/>
          </a:ln>
        </p:spPr>
        <p:txBody>
          <a:bodyPr lIns="45719" rIns="45719" anchor="ctr"/>
          <a:lstStyle/>
          <a:p>
            <a:pPr algn="ctr">
              <a:defRPr>
                <a:solidFill>
                  <a:srgbClr val="FFFFFF"/>
                </a:solidFill>
              </a:defRPr>
            </a:pPr>
          </a:p>
        </p:txBody>
      </p:sp>
      <p:sp>
        <p:nvSpPr>
          <p:cNvPr id="141" name="Oval 12"/>
          <p:cNvSpPr/>
          <p:nvPr/>
        </p:nvSpPr>
        <p:spPr>
          <a:xfrm>
            <a:off x="5674567" y="4390256"/>
            <a:ext cx="228601" cy="228601"/>
          </a:xfrm>
          <a:prstGeom prst="ellipse">
            <a:avLst/>
          </a:prstGeom>
          <a:solidFill>
            <a:srgbClr val="FF0000"/>
          </a:solidFill>
          <a:ln w="12700">
            <a:miter lim="400000"/>
          </a:ln>
        </p:spPr>
        <p:txBody>
          <a:bodyPr lIns="45719" rIns="45719" anchor="ctr"/>
          <a:lstStyle/>
          <a:p>
            <a:pPr algn="ctr">
              <a:defRPr>
                <a:solidFill>
                  <a:srgbClr val="FFFFFF"/>
                </a:solidFill>
              </a:defRPr>
            </a:pPr>
          </a:p>
        </p:txBody>
      </p:sp>
      <p:sp>
        <p:nvSpPr>
          <p:cNvPr id="142" name="Oval 13"/>
          <p:cNvSpPr/>
          <p:nvPr/>
        </p:nvSpPr>
        <p:spPr>
          <a:xfrm>
            <a:off x="6055567" y="4999856"/>
            <a:ext cx="228601" cy="228601"/>
          </a:xfrm>
          <a:prstGeom prst="ellipse">
            <a:avLst/>
          </a:prstGeom>
          <a:solidFill>
            <a:srgbClr val="FF0000"/>
          </a:solidFill>
          <a:ln w="12700">
            <a:miter lim="400000"/>
          </a:ln>
        </p:spPr>
        <p:txBody>
          <a:bodyPr lIns="45719" rIns="45719" anchor="ctr"/>
          <a:lstStyle/>
          <a:p>
            <a:pPr algn="ctr">
              <a:defRPr>
                <a:solidFill>
                  <a:srgbClr val="FFFFFF"/>
                </a:solidFill>
              </a:defRPr>
            </a:pPr>
          </a:p>
        </p:txBody>
      </p:sp>
      <p:sp>
        <p:nvSpPr>
          <p:cNvPr id="143" name="Oval 14"/>
          <p:cNvSpPr/>
          <p:nvPr/>
        </p:nvSpPr>
        <p:spPr>
          <a:xfrm>
            <a:off x="5674567" y="6295256"/>
            <a:ext cx="228601" cy="228601"/>
          </a:xfrm>
          <a:prstGeom prst="ellipse">
            <a:avLst/>
          </a:prstGeom>
          <a:solidFill>
            <a:srgbClr val="FF0000"/>
          </a:solidFill>
          <a:ln w="12700">
            <a:miter lim="400000"/>
          </a:ln>
        </p:spPr>
        <p:txBody>
          <a:bodyPr lIns="45719" rIns="45719" anchor="ctr"/>
          <a:lstStyle/>
          <a:p>
            <a:pPr algn="ctr">
              <a:defRPr>
                <a:solidFill>
                  <a:srgbClr val="FFFFFF"/>
                </a:solidFill>
              </a:defRPr>
            </a:pPr>
          </a:p>
        </p:txBody>
      </p:sp>
      <p:sp>
        <p:nvSpPr>
          <p:cNvPr id="144" name="TextBox 15"/>
          <p:cNvSpPr txBox="1"/>
          <p:nvPr/>
        </p:nvSpPr>
        <p:spPr>
          <a:xfrm>
            <a:off x="4426848" y="4822304"/>
            <a:ext cx="975361" cy="54199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sz="1600">
                <a:latin typeface="Arial"/>
                <a:ea typeface="Arial"/>
                <a:cs typeface="Arial"/>
                <a:sym typeface="Arial"/>
              </a:defRPr>
            </a:lvl1pPr>
          </a:lstStyle>
          <a:p>
            <a:pPr/>
            <a:r>
              <a:t>Test example</a:t>
            </a:r>
          </a:p>
        </p:txBody>
      </p:sp>
      <p:sp>
        <p:nvSpPr>
          <p:cNvPr id="145" name="TextBox 18"/>
          <p:cNvSpPr txBox="1"/>
          <p:nvPr/>
        </p:nvSpPr>
        <p:spPr>
          <a:xfrm>
            <a:off x="1834088" y="4999856"/>
            <a:ext cx="1203961" cy="77059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sz="1600">
                <a:solidFill>
                  <a:srgbClr val="0000FF"/>
                </a:solidFill>
                <a:latin typeface="Arial"/>
                <a:ea typeface="Arial"/>
                <a:cs typeface="Arial"/>
                <a:sym typeface="Arial"/>
              </a:defRPr>
            </a:lvl1pPr>
          </a:lstStyle>
          <a:p>
            <a:pPr/>
            <a:r>
              <a:t>Training examples from class 1</a:t>
            </a:r>
          </a:p>
        </p:txBody>
      </p:sp>
      <p:sp>
        <p:nvSpPr>
          <p:cNvPr id="146" name="TextBox 19"/>
          <p:cNvSpPr txBox="1"/>
          <p:nvPr/>
        </p:nvSpPr>
        <p:spPr>
          <a:xfrm>
            <a:off x="7091888" y="4847456"/>
            <a:ext cx="1203961" cy="77059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sz="1600">
                <a:solidFill>
                  <a:srgbClr val="FF0000"/>
                </a:solidFill>
                <a:latin typeface="Arial"/>
                <a:ea typeface="Arial"/>
                <a:cs typeface="Arial"/>
                <a:sym typeface="Arial"/>
              </a:defRPr>
            </a:lvl1pPr>
          </a:lstStyle>
          <a:p>
            <a:pPr/>
            <a:r>
              <a:t>Training examples from class 2</a:t>
            </a:r>
          </a:p>
        </p:txBody>
      </p:sp>
      <p:sp>
        <p:nvSpPr>
          <p:cNvPr id="147" name="Straight Arrow Connector 18"/>
          <p:cNvSpPr/>
          <p:nvPr/>
        </p:nvSpPr>
        <p:spPr>
          <a:xfrm flipH="1" flipV="1">
            <a:off x="4226767" y="4695056"/>
            <a:ext cx="228601" cy="381001"/>
          </a:xfrm>
          <a:prstGeom prst="line">
            <a:avLst/>
          </a:prstGeom>
          <a:ln w="25400">
            <a:solidFill>
              <a:srgbClr val="0000FF"/>
            </a:solidFill>
            <a:prstDash val="sysDash"/>
            <a:tailEnd type="triangle"/>
          </a:ln>
        </p:spPr>
        <p:txBody>
          <a:bodyPr lIns="45719" rIns="45719"/>
          <a:lstStyle/>
          <a:p>
            <a:pPr/>
          </a:p>
        </p:txBody>
      </p:sp>
      <p:sp>
        <p:nvSpPr>
          <p:cNvPr id="148" name="Diamond 19"/>
          <p:cNvSpPr/>
          <p:nvPr/>
        </p:nvSpPr>
        <p:spPr>
          <a:xfrm>
            <a:off x="4302967" y="4923656"/>
            <a:ext cx="304801" cy="304801"/>
          </a:xfrm>
          <a:prstGeom prst="diamond">
            <a:avLst/>
          </a:prstGeom>
          <a:solidFill>
            <a:srgbClr val="FFFFFF"/>
          </a:solidFill>
          <a:ln w="25400">
            <a:solidFill>
              <a:srgbClr val="3A5E8A"/>
            </a:solidFill>
          </a:ln>
        </p:spPr>
        <p:txBody>
          <a:bodyPr lIns="45719" rIns="45719" anchor="ctr"/>
          <a:lstStyle/>
          <a:p>
            <a:pPr algn="ctr">
              <a:defRPr>
                <a:solidFill>
                  <a:srgbClr val="FFFFFF"/>
                </a:solidFill>
              </a:defRPr>
            </a:pPr>
          </a:p>
        </p:txBody>
      </p:sp>
      <p:sp>
        <p:nvSpPr>
          <p:cNvPr id="149" name="TextBox 20"/>
          <p:cNvSpPr txBox="1"/>
          <p:nvPr/>
        </p:nvSpPr>
        <p:spPr>
          <a:xfrm>
            <a:off x="1762552" y="7526179"/>
            <a:ext cx="6821328" cy="22851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sz="1000"/>
            </a:lvl1pPr>
          </a:lstStyle>
          <a:p>
            <a:pPr/>
            <a:r>
              <a:t>Picture from: James Hays – Machine Learning Overview</a:t>
            </a:r>
          </a:p>
        </p:txBody>
      </p:sp>
    </p:spTree>
  </p:cSld>
  <p:clrMapOvr>
    <a:masterClrMapping/>
  </p:clrMapOvr>
  <p:transition xmlns:p14="http://schemas.microsoft.com/office/powerpoint/2010/main" spd="med" advClick="1"/>
</p:sld>
</file>

<file path=ppt/slides/slide7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52" name="TextBox 3"/>
          <p:cNvSpPr txBox="1"/>
          <p:nvPr>
            <p:ph type="sldNum" sz="quarter" idx="2"/>
          </p:nvPr>
        </p:nvSpPr>
        <p:spPr>
          <a:xfrm>
            <a:off x="9760731" y="7458470"/>
            <a:ext cx="258625" cy="24830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953" name="Title 1"/>
          <p:cNvSpPr txBox="1"/>
          <p:nvPr>
            <p:ph type="title"/>
          </p:nvPr>
        </p:nvSpPr>
        <p:spPr>
          <a:prstGeom prst="rect">
            <a:avLst/>
          </a:prstGeom>
        </p:spPr>
        <p:txBody>
          <a:bodyPr/>
          <a:lstStyle/>
          <a:p>
            <a:pPr/>
            <a:r>
              <a:t>Vanishing Gradient Problem</a:t>
            </a:r>
          </a:p>
        </p:txBody>
      </p:sp>
      <p:sp>
        <p:nvSpPr>
          <p:cNvPr id="1954" name="Content Placeholder 2"/>
          <p:cNvSpPr txBox="1"/>
          <p:nvPr>
            <p:ph type="body" idx="1"/>
          </p:nvPr>
        </p:nvSpPr>
        <p:spPr>
          <a:xfrm>
            <a:off x="276672" y="2090802"/>
            <a:ext cx="9584267" cy="5367668"/>
          </a:xfrm>
          <a:prstGeom prst="rect">
            <a:avLst/>
          </a:prstGeom>
        </p:spPr>
        <p:txBody>
          <a:bodyPr/>
          <a:lstStyle/>
          <a:p>
            <a:pPr/>
            <a:r>
              <a:t>In some cases, during training, the gradients can become either very small (vanishing gradients) of very large (exploding gradients)</a:t>
            </a:r>
          </a:p>
          <a:p>
            <a:pPr lvl="1" marL="631825" indent="-227013">
              <a:buFontTx/>
              <a:defRPr sz="1800"/>
            </a:pPr>
            <a:r>
              <a:t>They result in very small or very large update of the parameters</a:t>
            </a:r>
          </a:p>
          <a:p>
            <a:pPr lvl="1" marL="631825" indent="-227013">
              <a:buFontTx/>
              <a:defRPr sz="1800"/>
            </a:pPr>
            <a:r>
              <a:t>Solutions: change learning rate, ReLU activations, regularization, LSTM units in RNNs</a:t>
            </a:r>
          </a:p>
        </p:txBody>
      </p:sp>
      <p:sp>
        <p:nvSpPr>
          <p:cNvPr id="1955" name="Content Placeholder 3"/>
          <p:cNvSpPr txBox="1"/>
          <p:nvPr/>
        </p:nvSpPr>
        <p:spPr>
          <a:xfrm>
            <a:off x="322392" y="1509936"/>
            <a:ext cx="6101248" cy="350294"/>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defTabSz="914322">
              <a:spcBef>
                <a:spcPts val="300"/>
              </a:spcBef>
              <a:defRPr i="1" sz="1400">
                <a:latin typeface="Arial"/>
                <a:ea typeface="Arial"/>
                <a:cs typeface="Arial"/>
                <a:sym typeface="Arial"/>
              </a:defRPr>
            </a:lvl1pPr>
          </a:lstStyle>
          <a:p>
            <a:pPr/>
            <a:r>
              <a:t>Training Neural Networks</a:t>
            </a:r>
          </a:p>
        </p:txBody>
      </p:sp>
      <p:sp>
        <p:nvSpPr>
          <p:cNvPr id="1956" name="矩形 136"/>
          <p:cNvSpPr/>
          <p:nvPr/>
        </p:nvSpPr>
        <p:spPr>
          <a:xfrm>
            <a:off x="3050721" y="3861773"/>
            <a:ext cx="746343" cy="2675870"/>
          </a:xfrm>
          <a:prstGeom prst="rect">
            <a:avLst/>
          </a:prstGeom>
          <a:solidFill>
            <a:srgbClr val="D9D9D9"/>
          </a:solidFill>
          <a:ln w="12700">
            <a:miter lim="400000"/>
          </a:ln>
          <a:effectLst>
            <a:outerShdw sx="100000" sy="100000" kx="0" ky="0" algn="b" rotWithShape="0" blurRad="38100" dist="20000" dir="5400000">
              <a:srgbClr val="000000">
                <a:alpha val="38000"/>
              </a:srgbClr>
            </a:outerShdw>
          </a:effectLst>
        </p:spPr>
        <p:txBody>
          <a:bodyPr lIns="45719" rIns="45719" anchor="ctr"/>
          <a:lstStyle/>
          <a:p>
            <a:pPr algn="ctr"/>
          </a:p>
        </p:txBody>
      </p:sp>
      <p:sp>
        <p:nvSpPr>
          <p:cNvPr id="1957" name="矩形 137"/>
          <p:cNvSpPr/>
          <p:nvPr/>
        </p:nvSpPr>
        <p:spPr>
          <a:xfrm>
            <a:off x="4376308" y="3845426"/>
            <a:ext cx="746343" cy="2675869"/>
          </a:xfrm>
          <a:prstGeom prst="rect">
            <a:avLst/>
          </a:prstGeom>
          <a:solidFill>
            <a:srgbClr val="D9D9D9"/>
          </a:solidFill>
          <a:ln w="12700">
            <a:miter lim="400000"/>
          </a:ln>
          <a:effectLst>
            <a:outerShdw sx="100000" sy="100000" kx="0" ky="0" algn="b" rotWithShape="0" blurRad="38100" dist="20000" dir="5400000">
              <a:srgbClr val="000000">
                <a:alpha val="38000"/>
              </a:srgbClr>
            </a:outerShdw>
          </a:effectLst>
        </p:spPr>
        <p:txBody>
          <a:bodyPr lIns="45719" rIns="45719" anchor="ctr"/>
          <a:lstStyle/>
          <a:p>
            <a:pPr algn="ctr"/>
          </a:p>
        </p:txBody>
      </p:sp>
      <p:sp>
        <p:nvSpPr>
          <p:cNvPr id="1958" name="矩形 138"/>
          <p:cNvSpPr/>
          <p:nvPr/>
        </p:nvSpPr>
        <p:spPr>
          <a:xfrm>
            <a:off x="6409644" y="3872569"/>
            <a:ext cx="746343" cy="2675869"/>
          </a:xfrm>
          <a:prstGeom prst="rect">
            <a:avLst/>
          </a:prstGeom>
          <a:solidFill>
            <a:srgbClr val="D9D9D9"/>
          </a:solidFill>
          <a:ln w="12700">
            <a:miter lim="400000"/>
          </a:ln>
          <a:effectLst>
            <a:outerShdw sx="100000" sy="100000" kx="0" ky="0" algn="b" rotWithShape="0" blurRad="38100" dist="20000" dir="5400000">
              <a:srgbClr val="000000">
                <a:alpha val="38000"/>
              </a:srgbClr>
            </a:outerShdw>
          </a:effectLst>
        </p:spPr>
        <p:txBody>
          <a:bodyPr lIns="45719" rIns="45719" anchor="ctr"/>
          <a:lstStyle/>
          <a:p>
            <a:pPr algn="ctr"/>
          </a:p>
        </p:txBody>
      </p:sp>
      <p:sp>
        <p:nvSpPr>
          <p:cNvPr id="1959" name="矩形 140"/>
          <p:cNvSpPr/>
          <p:nvPr/>
        </p:nvSpPr>
        <p:spPr>
          <a:xfrm>
            <a:off x="1867618" y="3889414"/>
            <a:ext cx="498952" cy="2625053"/>
          </a:xfrm>
          <a:prstGeom prst="rect">
            <a:avLst/>
          </a:prstGeom>
          <a:solidFill>
            <a:srgbClr val="D9D9D9"/>
          </a:solidFill>
          <a:ln w="12700">
            <a:miter lim="400000"/>
          </a:ln>
          <a:effectLst>
            <a:outerShdw sx="100000" sy="100000" kx="0" ky="0" algn="b" rotWithShape="0" blurRad="38100" dist="20000" dir="5400000">
              <a:srgbClr val="000000">
                <a:alpha val="38000"/>
              </a:srgbClr>
            </a:outerShdw>
          </a:effectLst>
        </p:spPr>
        <p:txBody>
          <a:bodyPr lIns="45719" rIns="45719" anchor="ctr"/>
          <a:lstStyle/>
          <a:p>
            <a:pPr algn="ctr"/>
          </a:p>
        </p:txBody>
      </p:sp>
      <p:sp>
        <p:nvSpPr>
          <p:cNvPr id="1960" name="直線單箭頭接點 141"/>
          <p:cNvSpPr/>
          <p:nvPr/>
        </p:nvSpPr>
        <p:spPr>
          <a:xfrm>
            <a:off x="6796451" y="4920989"/>
            <a:ext cx="701300" cy="1"/>
          </a:xfrm>
          <a:prstGeom prst="line">
            <a:avLst/>
          </a:prstGeom>
          <a:ln w="25400">
            <a:solidFill>
              <a:srgbClr val="000000"/>
            </a:solidFill>
            <a:tailEnd type="triangle"/>
          </a:ln>
        </p:spPr>
        <p:txBody>
          <a:bodyPr lIns="45719" rIns="45719"/>
          <a:lstStyle/>
          <a:p>
            <a:pPr/>
          </a:p>
        </p:txBody>
      </p:sp>
      <p:sp>
        <p:nvSpPr>
          <p:cNvPr id="1961" name="直線單箭頭接點 142"/>
          <p:cNvSpPr/>
          <p:nvPr/>
        </p:nvSpPr>
        <p:spPr>
          <a:xfrm>
            <a:off x="6905767" y="6166879"/>
            <a:ext cx="591984" cy="1"/>
          </a:xfrm>
          <a:prstGeom prst="line">
            <a:avLst/>
          </a:prstGeom>
          <a:ln w="25400">
            <a:solidFill>
              <a:srgbClr val="000000"/>
            </a:solidFill>
            <a:tailEnd type="triangle"/>
          </a:ln>
        </p:spPr>
        <p:txBody>
          <a:bodyPr lIns="45719" rIns="45719"/>
          <a:lstStyle/>
          <a:p>
            <a:pPr/>
          </a:p>
        </p:txBody>
      </p:sp>
      <p:sp>
        <p:nvSpPr>
          <p:cNvPr id="1962" name="直線單箭頭接點 143"/>
          <p:cNvSpPr/>
          <p:nvPr/>
        </p:nvSpPr>
        <p:spPr>
          <a:xfrm>
            <a:off x="6772568" y="4142185"/>
            <a:ext cx="725184" cy="1"/>
          </a:xfrm>
          <a:prstGeom prst="line">
            <a:avLst/>
          </a:prstGeom>
          <a:ln w="25400">
            <a:solidFill>
              <a:srgbClr val="000000"/>
            </a:solidFill>
            <a:tailEnd type="triangle"/>
          </a:ln>
        </p:spPr>
        <p:txBody>
          <a:bodyPr lIns="45719" rIns="45719"/>
          <a:lstStyle/>
          <a:p>
            <a:pPr/>
          </a:p>
        </p:txBody>
      </p:sp>
      <p:sp>
        <p:nvSpPr>
          <p:cNvPr id="1963" name="矩形 144"/>
          <p:cNvSpPr/>
          <p:nvPr/>
        </p:nvSpPr>
        <p:spPr>
          <a:xfrm>
            <a:off x="1936007" y="4607107"/>
            <a:ext cx="342901" cy="342901"/>
          </a:xfrm>
          <a:prstGeom prst="rect">
            <a:avLst/>
          </a:prstGeom>
          <a:gradFill>
            <a:gsLst>
              <a:gs pos="0">
                <a:schemeClr val="accent4">
                  <a:hueOff val="-206663"/>
                  <a:satOff val="29896"/>
                  <a:lumOff val="29240"/>
                </a:schemeClr>
              </a:gs>
              <a:gs pos="35000">
                <a:srgbClr val="D8C9EE"/>
              </a:gs>
              <a:gs pos="100000">
                <a:schemeClr val="accent4">
                  <a:hueOff val="-242556"/>
                  <a:satOff val="32941"/>
                  <a:lumOff val="43328"/>
                </a:schemeClr>
              </a:gs>
            </a:gsLst>
            <a:lin ang="16200000"/>
          </a:gradFill>
          <a:ln>
            <a:solidFill>
              <a:srgbClr val="7D60A0"/>
            </a:solidFill>
          </a:ln>
          <a:effectLst>
            <a:outerShdw sx="100000" sy="100000" kx="0" ky="0" algn="b" rotWithShape="0" blurRad="38100" dist="20000" dir="5400000">
              <a:srgbClr val="000000">
                <a:alpha val="38000"/>
              </a:srgbClr>
            </a:outerShdw>
          </a:effectLst>
        </p:spPr>
        <p:txBody>
          <a:bodyPr lIns="45719" rIns="45719" anchor="ctr"/>
          <a:lstStyle/>
          <a:p>
            <a:pPr algn="ctr"/>
          </a:p>
        </p:txBody>
      </p:sp>
      <p:sp>
        <p:nvSpPr>
          <p:cNvPr id="1964" name="矩形 145"/>
          <p:cNvSpPr/>
          <p:nvPr/>
        </p:nvSpPr>
        <p:spPr>
          <a:xfrm>
            <a:off x="1941825" y="4036779"/>
            <a:ext cx="342901" cy="342901"/>
          </a:xfrm>
          <a:prstGeom prst="rect">
            <a:avLst/>
          </a:prstGeom>
          <a:gradFill>
            <a:gsLst>
              <a:gs pos="0">
                <a:schemeClr val="accent4">
                  <a:hueOff val="-206663"/>
                  <a:satOff val="29896"/>
                  <a:lumOff val="29240"/>
                </a:schemeClr>
              </a:gs>
              <a:gs pos="35000">
                <a:srgbClr val="D8C9EE"/>
              </a:gs>
              <a:gs pos="100000">
                <a:schemeClr val="accent4">
                  <a:hueOff val="-242556"/>
                  <a:satOff val="32941"/>
                  <a:lumOff val="43328"/>
                </a:schemeClr>
              </a:gs>
            </a:gsLst>
            <a:lin ang="16200000"/>
          </a:gradFill>
          <a:ln>
            <a:solidFill>
              <a:srgbClr val="7D60A0"/>
            </a:solidFill>
          </a:ln>
          <a:effectLst>
            <a:outerShdw sx="100000" sy="100000" kx="0" ky="0" algn="b" rotWithShape="0" blurRad="38100" dist="20000" dir="5400000">
              <a:srgbClr val="000000">
                <a:alpha val="38000"/>
              </a:srgbClr>
            </a:outerShdw>
          </a:effectLst>
        </p:spPr>
        <p:txBody>
          <a:bodyPr lIns="45719" rIns="45719" anchor="ctr"/>
          <a:lstStyle/>
          <a:p>
            <a:pPr algn="ctr"/>
          </a:p>
        </p:txBody>
      </p:sp>
      <p:pic>
        <p:nvPicPr>
          <p:cNvPr id="1965" name="Object 12" descr="Object 12"/>
          <p:cNvPicPr>
            <a:picLocks noChangeAspect="1"/>
          </p:cNvPicPr>
          <p:nvPr/>
        </p:nvPicPr>
        <p:blipFill>
          <a:blip r:embed="rId2">
            <a:extLst/>
          </a:blip>
          <a:stretch>
            <a:fillRect/>
          </a:stretch>
        </p:blipFill>
        <p:spPr>
          <a:xfrm>
            <a:off x="1954523" y="3941529"/>
            <a:ext cx="325439" cy="461963"/>
          </a:xfrm>
          <a:prstGeom prst="rect">
            <a:avLst/>
          </a:prstGeom>
          <a:ln w="12700">
            <a:miter lim="400000"/>
          </a:ln>
        </p:spPr>
      </p:pic>
      <p:pic>
        <p:nvPicPr>
          <p:cNvPr id="1966" name="Object 12" descr="Object 12"/>
          <p:cNvPicPr>
            <a:picLocks noChangeAspect="1"/>
          </p:cNvPicPr>
          <p:nvPr/>
        </p:nvPicPr>
        <p:blipFill>
          <a:blip r:embed="rId3">
            <a:extLst/>
          </a:blip>
          <a:stretch>
            <a:fillRect/>
          </a:stretch>
        </p:blipFill>
        <p:spPr>
          <a:xfrm>
            <a:off x="1959819" y="4524257"/>
            <a:ext cx="352426" cy="461964"/>
          </a:xfrm>
          <a:prstGeom prst="rect">
            <a:avLst/>
          </a:prstGeom>
          <a:ln w="12700">
            <a:miter lim="400000"/>
          </a:ln>
        </p:spPr>
      </p:pic>
      <p:sp>
        <p:nvSpPr>
          <p:cNvPr id="1967" name="橢圓 148"/>
          <p:cNvSpPr/>
          <p:nvPr/>
        </p:nvSpPr>
        <p:spPr>
          <a:xfrm>
            <a:off x="3147832" y="3872776"/>
            <a:ext cx="574159" cy="574158"/>
          </a:xfrm>
          <a:prstGeom prst="ellipse">
            <a:avLst/>
          </a:prstGeom>
          <a:gradFill>
            <a:gsLst>
              <a:gs pos="0">
                <a:schemeClr val="accent1">
                  <a:hueOff val="357503"/>
                  <a:satOff val="54545"/>
                  <a:lumOff val="29273"/>
                </a:schemeClr>
              </a:gs>
              <a:gs pos="35000">
                <a:srgbClr val="BDD4FF"/>
              </a:gs>
              <a:gs pos="100000">
                <a:schemeClr val="accent1">
                  <a:hueOff val="418253"/>
                  <a:satOff val="54545"/>
                  <a:lumOff val="42493"/>
                </a:schemeClr>
              </a:gs>
            </a:gsLst>
            <a:lin ang="16200000"/>
          </a:gradFill>
          <a:ln>
            <a:solidFill>
              <a:srgbClr val="4A7EBB"/>
            </a:solidFill>
          </a:ln>
          <a:effectLst>
            <a:outerShdw sx="100000" sy="100000" kx="0" ky="0" algn="b" rotWithShape="0" blurRad="38100" dist="20000" dir="5400000">
              <a:srgbClr val="000000">
                <a:alpha val="38000"/>
              </a:srgbClr>
            </a:outerShdw>
          </a:effectLst>
        </p:spPr>
        <p:txBody>
          <a:bodyPr lIns="45719" rIns="45719" anchor="ctr"/>
          <a:lstStyle/>
          <a:p>
            <a:pPr algn="ctr"/>
          </a:p>
        </p:txBody>
      </p:sp>
      <p:sp>
        <p:nvSpPr>
          <p:cNvPr id="1968" name="橢圓 149"/>
          <p:cNvSpPr/>
          <p:nvPr/>
        </p:nvSpPr>
        <p:spPr>
          <a:xfrm>
            <a:off x="3150173" y="4651345"/>
            <a:ext cx="574159" cy="574159"/>
          </a:xfrm>
          <a:prstGeom prst="ellipse">
            <a:avLst/>
          </a:prstGeom>
          <a:gradFill>
            <a:gsLst>
              <a:gs pos="0">
                <a:schemeClr val="accent1">
                  <a:hueOff val="357503"/>
                  <a:satOff val="54545"/>
                  <a:lumOff val="29273"/>
                </a:schemeClr>
              </a:gs>
              <a:gs pos="35000">
                <a:srgbClr val="BDD4FF"/>
              </a:gs>
              <a:gs pos="100000">
                <a:schemeClr val="accent1">
                  <a:hueOff val="418253"/>
                  <a:satOff val="54545"/>
                  <a:lumOff val="42493"/>
                </a:schemeClr>
              </a:gs>
            </a:gsLst>
            <a:lin ang="16200000"/>
          </a:gradFill>
          <a:ln>
            <a:solidFill>
              <a:srgbClr val="4A7EBB"/>
            </a:solidFill>
          </a:ln>
          <a:effectLst>
            <a:outerShdw sx="100000" sy="100000" kx="0" ky="0" algn="b" rotWithShape="0" blurRad="38100" dist="20000" dir="5400000">
              <a:srgbClr val="000000">
                <a:alpha val="38000"/>
              </a:srgbClr>
            </a:outerShdw>
          </a:effectLst>
        </p:spPr>
        <p:txBody>
          <a:bodyPr lIns="45719" rIns="45719" anchor="ctr"/>
          <a:lstStyle/>
          <a:p>
            <a:pPr algn="ctr"/>
          </a:p>
        </p:txBody>
      </p:sp>
      <p:sp>
        <p:nvSpPr>
          <p:cNvPr id="1969" name="橢圓 150"/>
          <p:cNvSpPr/>
          <p:nvPr/>
        </p:nvSpPr>
        <p:spPr>
          <a:xfrm>
            <a:off x="3138540" y="5879358"/>
            <a:ext cx="574159" cy="574159"/>
          </a:xfrm>
          <a:prstGeom prst="ellipse">
            <a:avLst/>
          </a:prstGeom>
          <a:gradFill>
            <a:gsLst>
              <a:gs pos="0">
                <a:schemeClr val="accent1">
                  <a:hueOff val="357503"/>
                  <a:satOff val="54545"/>
                  <a:lumOff val="29273"/>
                </a:schemeClr>
              </a:gs>
              <a:gs pos="35000">
                <a:srgbClr val="BDD4FF"/>
              </a:gs>
              <a:gs pos="100000">
                <a:schemeClr val="accent1">
                  <a:hueOff val="418253"/>
                  <a:satOff val="54545"/>
                  <a:lumOff val="42493"/>
                </a:schemeClr>
              </a:gs>
            </a:gsLst>
            <a:lin ang="16200000"/>
          </a:gradFill>
          <a:ln>
            <a:solidFill>
              <a:srgbClr val="4A7EBB"/>
            </a:solidFill>
          </a:ln>
          <a:effectLst>
            <a:outerShdw sx="100000" sy="100000" kx="0" ky="0" algn="b" rotWithShape="0" blurRad="38100" dist="20000" dir="5400000">
              <a:srgbClr val="000000">
                <a:alpha val="38000"/>
              </a:srgbClr>
            </a:outerShdw>
          </a:effectLst>
        </p:spPr>
        <p:txBody>
          <a:bodyPr lIns="45719" rIns="45719" anchor="ctr"/>
          <a:lstStyle/>
          <a:p>
            <a:pPr algn="ctr"/>
          </a:p>
        </p:txBody>
      </p:sp>
      <p:sp>
        <p:nvSpPr>
          <p:cNvPr id="1970" name="文字方塊 151"/>
          <p:cNvSpPr txBox="1"/>
          <p:nvPr/>
        </p:nvSpPr>
        <p:spPr>
          <a:xfrm rot="5400000">
            <a:off x="3220744" y="5340881"/>
            <a:ext cx="677818" cy="44475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sz="2800"/>
            </a:lvl1pPr>
          </a:lstStyle>
          <a:p>
            <a:pPr/>
            <a:r>
              <a:t>……</a:t>
            </a:r>
          </a:p>
        </p:txBody>
      </p:sp>
      <p:sp>
        <p:nvSpPr>
          <p:cNvPr id="1971" name="矩形 152"/>
          <p:cNvSpPr/>
          <p:nvPr/>
        </p:nvSpPr>
        <p:spPr>
          <a:xfrm>
            <a:off x="1945532" y="6004864"/>
            <a:ext cx="342901" cy="342901"/>
          </a:xfrm>
          <a:prstGeom prst="rect">
            <a:avLst/>
          </a:prstGeom>
          <a:gradFill>
            <a:gsLst>
              <a:gs pos="0">
                <a:schemeClr val="accent4">
                  <a:hueOff val="-206663"/>
                  <a:satOff val="29896"/>
                  <a:lumOff val="29240"/>
                </a:schemeClr>
              </a:gs>
              <a:gs pos="35000">
                <a:srgbClr val="D8C9EE"/>
              </a:gs>
              <a:gs pos="100000">
                <a:schemeClr val="accent4">
                  <a:hueOff val="-242556"/>
                  <a:satOff val="32941"/>
                  <a:lumOff val="43328"/>
                </a:schemeClr>
              </a:gs>
            </a:gsLst>
            <a:lin ang="16200000"/>
          </a:gradFill>
          <a:ln>
            <a:solidFill>
              <a:srgbClr val="7D60A0"/>
            </a:solidFill>
          </a:ln>
          <a:effectLst>
            <a:outerShdw sx="100000" sy="100000" kx="0" ky="0" algn="b" rotWithShape="0" blurRad="38100" dist="20000" dir="5400000">
              <a:srgbClr val="000000">
                <a:alpha val="38000"/>
              </a:srgbClr>
            </a:outerShdw>
          </a:effectLst>
        </p:spPr>
        <p:txBody>
          <a:bodyPr lIns="45719" rIns="45719" anchor="ctr"/>
          <a:lstStyle/>
          <a:p>
            <a:pPr algn="ctr"/>
          </a:p>
        </p:txBody>
      </p:sp>
      <p:pic>
        <p:nvPicPr>
          <p:cNvPr id="1972" name="Object 12" descr="Object 12"/>
          <p:cNvPicPr>
            <a:picLocks noChangeAspect="1"/>
          </p:cNvPicPr>
          <p:nvPr/>
        </p:nvPicPr>
        <p:blipFill>
          <a:blip r:embed="rId4">
            <a:extLst/>
          </a:blip>
          <a:stretch>
            <a:fillRect/>
          </a:stretch>
        </p:blipFill>
        <p:spPr>
          <a:xfrm>
            <a:off x="1942415" y="5908611"/>
            <a:ext cx="407989" cy="488951"/>
          </a:xfrm>
          <a:prstGeom prst="rect">
            <a:avLst/>
          </a:prstGeom>
          <a:ln w="12700">
            <a:miter lim="400000"/>
          </a:ln>
        </p:spPr>
      </p:pic>
      <p:sp>
        <p:nvSpPr>
          <p:cNvPr id="1973" name="文字方塊 154"/>
          <p:cNvSpPr txBox="1"/>
          <p:nvPr/>
        </p:nvSpPr>
        <p:spPr>
          <a:xfrm rot="5400000">
            <a:off x="1906415" y="5329037"/>
            <a:ext cx="677818" cy="44475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sz="2800"/>
            </a:lvl1pPr>
          </a:lstStyle>
          <a:p>
            <a:pPr/>
            <a:r>
              <a:t>……</a:t>
            </a:r>
          </a:p>
        </p:txBody>
      </p:sp>
      <p:sp>
        <p:nvSpPr>
          <p:cNvPr id="1974" name="橢圓 155"/>
          <p:cNvSpPr/>
          <p:nvPr/>
        </p:nvSpPr>
        <p:spPr>
          <a:xfrm>
            <a:off x="4463393" y="3872776"/>
            <a:ext cx="574159" cy="574158"/>
          </a:xfrm>
          <a:prstGeom prst="ellipse">
            <a:avLst/>
          </a:prstGeom>
          <a:gradFill>
            <a:gsLst>
              <a:gs pos="0">
                <a:schemeClr val="accent2">
                  <a:hueOff val="-39879"/>
                  <a:satOff val="52282"/>
                  <a:lumOff val="29251"/>
                </a:schemeClr>
              </a:gs>
              <a:gs pos="35000">
                <a:srgbClr val="FFBFBE"/>
              </a:gs>
              <a:gs pos="100000">
                <a:schemeClr val="accent2">
                  <a:hueOff val="-44018"/>
                  <a:satOff val="52282"/>
                  <a:lumOff val="42346"/>
                </a:schemeClr>
              </a:gs>
            </a:gsLst>
            <a:lin ang="16200000"/>
          </a:gradFill>
          <a:ln>
            <a:solidFill>
              <a:srgbClr val="BE4B48"/>
            </a:solidFill>
          </a:ln>
          <a:effectLst>
            <a:outerShdw sx="100000" sy="100000" kx="0" ky="0" algn="b" rotWithShape="0" blurRad="38100" dist="20000" dir="5400000">
              <a:srgbClr val="000000">
                <a:alpha val="38000"/>
              </a:srgbClr>
            </a:outerShdw>
          </a:effectLst>
        </p:spPr>
        <p:txBody>
          <a:bodyPr lIns="45719" rIns="45719" anchor="ctr"/>
          <a:lstStyle/>
          <a:p>
            <a:pPr algn="ctr"/>
          </a:p>
        </p:txBody>
      </p:sp>
      <p:sp>
        <p:nvSpPr>
          <p:cNvPr id="1975" name="橢圓 156"/>
          <p:cNvSpPr/>
          <p:nvPr/>
        </p:nvSpPr>
        <p:spPr>
          <a:xfrm>
            <a:off x="4465735" y="4651345"/>
            <a:ext cx="574159" cy="574159"/>
          </a:xfrm>
          <a:prstGeom prst="ellipse">
            <a:avLst/>
          </a:prstGeom>
          <a:gradFill>
            <a:gsLst>
              <a:gs pos="0">
                <a:schemeClr val="accent2">
                  <a:hueOff val="-39879"/>
                  <a:satOff val="52282"/>
                  <a:lumOff val="29251"/>
                </a:schemeClr>
              </a:gs>
              <a:gs pos="35000">
                <a:srgbClr val="FFBFBE"/>
              </a:gs>
              <a:gs pos="100000">
                <a:schemeClr val="accent2">
                  <a:hueOff val="-44018"/>
                  <a:satOff val="52282"/>
                  <a:lumOff val="42346"/>
                </a:schemeClr>
              </a:gs>
            </a:gsLst>
            <a:lin ang="16200000"/>
          </a:gradFill>
          <a:ln>
            <a:solidFill>
              <a:srgbClr val="BE4B48"/>
            </a:solidFill>
          </a:ln>
          <a:effectLst>
            <a:outerShdw sx="100000" sy="100000" kx="0" ky="0" algn="b" rotWithShape="0" blurRad="38100" dist="20000" dir="5400000">
              <a:srgbClr val="000000">
                <a:alpha val="38000"/>
              </a:srgbClr>
            </a:outerShdw>
          </a:effectLst>
        </p:spPr>
        <p:txBody>
          <a:bodyPr lIns="45719" rIns="45719" anchor="ctr"/>
          <a:lstStyle/>
          <a:p>
            <a:pPr algn="ctr"/>
          </a:p>
        </p:txBody>
      </p:sp>
      <p:sp>
        <p:nvSpPr>
          <p:cNvPr id="1976" name="橢圓 157"/>
          <p:cNvSpPr/>
          <p:nvPr/>
        </p:nvSpPr>
        <p:spPr>
          <a:xfrm>
            <a:off x="4454102" y="5879358"/>
            <a:ext cx="574159" cy="574159"/>
          </a:xfrm>
          <a:prstGeom prst="ellipse">
            <a:avLst/>
          </a:prstGeom>
          <a:gradFill>
            <a:gsLst>
              <a:gs pos="0">
                <a:schemeClr val="accent2">
                  <a:hueOff val="-39879"/>
                  <a:satOff val="52282"/>
                  <a:lumOff val="29251"/>
                </a:schemeClr>
              </a:gs>
              <a:gs pos="35000">
                <a:srgbClr val="FFBFBE"/>
              </a:gs>
              <a:gs pos="100000">
                <a:schemeClr val="accent2">
                  <a:hueOff val="-44018"/>
                  <a:satOff val="52282"/>
                  <a:lumOff val="42346"/>
                </a:schemeClr>
              </a:gs>
            </a:gsLst>
            <a:lin ang="16200000"/>
          </a:gradFill>
          <a:ln>
            <a:solidFill>
              <a:srgbClr val="BE4B48"/>
            </a:solidFill>
          </a:ln>
          <a:effectLst>
            <a:outerShdw sx="100000" sy="100000" kx="0" ky="0" algn="b" rotWithShape="0" blurRad="38100" dist="20000" dir="5400000">
              <a:srgbClr val="000000">
                <a:alpha val="38000"/>
              </a:srgbClr>
            </a:outerShdw>
          </a:effectLst>
        </p:spPr>
        <p:txBody>
          <a:bodyPr lIns="45719" rIns="45719" anchor="ctr"/>
          <a:lstStyle/>
          <a:p>
            <a:pPr algn="ctr"/>
          </a:p>
        </p:txBody>
      </p:sp>
      <p:sp>
        <p:nvSpPr>
          <p:cNvPr id="1977" name="文字方塊 158"/>
          <p:cNvSpPr txBox="1"/>
          <p:nvPr/>
        </p:nvSpPr>
        <p:spPr>
          <a:xfrm rot="5400000">
            <a:off x="4536306" y="5340881"/>
            <a:ext cx="677818" cy="44475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sz="2800"/>
            </a:lvl1pPr>
          </a:lstStyle>
          <a:p>
            <a:pPr/>
            <a:r>
              <a:t>……</a:t>
            </a:r>
          </a:p>
        </p:txBody>
      </p:sp>
      <p:sp>
        <p:nvSpPr>
          <p:cNvPr id="1978" name="橢圓 159"/>
          <p:cNvSpPr/>
          <p:nvPr/>
        </p:nvSpPr>
        <p:spPr>
          <a:xfrm>
            <a:off x="6485489" y="3864462"/>
            <a:ext cx="574158" cy="574159"/>
          </a:xfrm>
          <a:prstGeom prst="ellipse">
            <a:avLst/>
          </a:prstGeom>
          <a:gradFill>
            <a:gsLst>
              <a:gs pos="0">
                <a:schemeClr val="accent6">
                  <a:hueOff val="-456778"/>
                  <a:satOff val="8290"/>
                  <a:lumOff val="24503"/>
                </a:schemeClr>
              </a:gs>
              <a:gs pos="35000">
                <a:srgbClr val="FFDECF"/>
              </a:gs>
              <a:gs pos="100000">
                <a:schemeClr val="accent6">
                  <a:hueOff val="-556026"/>
                  <a:satOff val="8290"/>
                  <a:lumOff val="34267"/>
                </a:schemeClr>
              </a:gs>
            </a:gsLst>
            <a:lin ang="16200000"/>
          </a:gradFill>
          <a:ln>
            <a:solidFill>
              <a:srgbClr val="F69240"/>
            </a:solidFill>
          </a:ln>
          <a:effectLst>
            <a:outerShdw sx="100000" sy="100000" kx="0" ky="0" algn="b" rotWithShape="0" blurRad="38100" dist="20000" dir="5400000">
              <a:srgbClr val="000000">
                <a:alpha val="38000"/>
              </a:srgbClr>
            </a:outerShdw>
          </a:effectLst>
        </p:spPr>
        <p:txBody>
          <a:bodyPr lIns="45719" rIns="45719" anchor="ctr"/>
          <a:lstStyle/>
          <a:p>
            <a:pPr algn="ctr"/>
          </a:p>
        </p:txBody>
      </p:sp>
      <p:sp>
        <p:nvSpPr>
          <p:cNvPr id="1979" name="橢圓 160"/>
          <p:cNvSpPr/>
          <p:nvPr/>
        </p:nvSpPr>
        <p:spPr>
          <a:xfrm>
            <a:off x="6487831" y="4624371"/>
            <a:ext cx="574159" cy="574159"/>
          </a:xfrm>
          <a:prstGeom prst="ellipse">
            <a:avLst/>
          </a:prstGeom>
          <a:gradFill>
            <a:gsLst>
              <a:gs pos="0">
                <a:schemeClr val="accent6">
                  <a:hueOff val="-456778"/>
                  <a:satOff val="8290"/>
                  <a:lumOff val="24503"/>
                </a:schemeClr>
              </a:gs>
              <a:gs pos="35000">
                <a:srgbClr val="FFDECF"/>
              </a:gs>
              <a:gs pos="100000">
                <a:schemeClr val="accent6">
                  <a:hueOff val="-556026"/>
                  <a:satOff val="8290"/>
                  <a:lumOff val="34267"/>
                </a:schemeClr>
              </a:gs>
            </a:gsLst>
            <a:lin ang="16200000"/>
          </a:gradFill>
          <a:ln>
            <a:solidFill>
              <a:srgbClr val="F69240"/>
            </a:solidFill>
          </a:ln>
          <a:effectLst>
            <a:outerShdw sx="100000" sy="100000" kx="0" ky="0" algn="b" rotWithShape="0" blurRad="38100" dist="20000" dir="5400000">
              <a:srgbClr val="000000">
                <a:alpha val="38000"/>
              </a:srgbClr>
            </a:outerShdw>
          </a:effectLst>
        </p:spPr>
        <p:txBody>
          <a:bodyPr lIns="45719" rIns="45719" anchor="ctr"/>
          <a:lstStyle/>
          <a:p>
            <a:pPr algn="ctr"/>
          </a:p>
        </p:txBody>
      </p:sp>
      <p:sp>
        <p:nvSpPr>
          <p:cNvPr id="1980" name="橢圓 161"/>
          <p:cNvSpPr/>
          <p:nvPr/>
        </p:nvSpPr>
        <p:spPr>
          <a:xfrm>
            <a:off x="6494858" y="5871045"/>
            <a:ext cx="574159" cy="574159"/>
          </a:xfrm>
          <a:prstGeom prst="ellipse">
            <a:avLst/>
          </a:prstGeom>
          <a:gradFill>
            <a:gsLst>
              <a:gs pos="0">
                <a:schemeClr val="accent6">
                  <a:hueOff val="-456778"/>
                  <a:satOff val="8290"/>
                  <a:lumOff val="24503"/>
                </a:schemeClr>
              </a:gs>
              <a:gs pos="35000">
                <a:srgbClr val="FFDECF"/>
              </a:gs>
              <a:gs pos="100000">
                <a:schemeClr val="accent6">
                  <a:hueOff val="-556026"/>
                  <a:satOff val="8290"/>
                  <a:lumOff val="34267"/>
                </a:schemeClr>
              </a:gs>
            </a:gsLst>
            <a:lin ang="16200000"/>
          </a:gradFill>
          <a:ln>
            <a:solidFill>
              <a:srgbClr val="F69240"/>
            </a:solidFill>
          </a:ln>
          <a:effectLst>
            <a:outerShdw sx="100000" sy="100000" kx="0" ky="0" algn="b" rotWithShape="0" blurRad="38100" dist="20000" dir="5400000">
              <a:srgbClr val="000000">
                <a:alpha val="38000"/>
              </a:srgbClr>
            </a:outerShdw>
          </a:effectLst>
        </p:spPr>
        <p:txBody>
          <a:bodyPr lIns="45719" rIns="45719" anchor="ctr"/>
          <a:lstStyle/>
          <a:p>
            <a:pPr algn="ctr"/>
          </a:p>
        </p:txBody>
      </p:sp>
      <p:sp>
        <p:nvSpPr>
          <p:cNvPr id="1981" name="文字方塊 162"/>
          <p:cNvSpPr txBox="1"/>
          <p:nvPr/>
        </p:nvSpPr>
        <p:spPr>
          <a:xfrm rot="5400000">
            <a:off x="6577062" y="5329406"/>
            <a:ext cx="677818" cy="44475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sz="2800"/>
            </a:lvl1pPr>
          </a:lstStyle>
          <a:p>
            <a:pPr/>
            <a:r>
              <a:t>……</a:t>
            </a:r>
          </a:p>
        </p:txBody>
      </p:sp>
      <p:sp>
        <p:nvSpPr>
          <p:cNvPr id="1982" name="文字方塊 163"/>
          <p:cNvSpPr txBox="1"/>
          <p:nvPr/>
        </p:nvSpPr>
        <p:spPr>
          <a:xfrm>
            <a:off x="5081159" y="3814191"/>
            <a:ext cx="677818" cy="44475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sz="2800"/>
            </a:lvl1pPr>
          </a:lstStyle>
          <a:p>
            <a:pPr/>
            <a:r>
              <a:t>……</a:t>
            </a:r>
          </a:p>
        </p:txBody>
      </p:sp>
      <p:sp>
        <p:nvSpPr>
          <p:cNvPr id="1983" name="文字方塊 164"/>
          <p:cNvSpPr txBox="1"/>
          <p:nvPr/>
        </p:nvSpPr>
        <p:spPr>
          <a:xfrm>
            <a:off x="5098782" y="4599690"/>
            <a:ext cx="677818" cy="44475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sz="2800"/>
            </a:lvl1pPr>
          </a:lstStyle>
          <a:p>
            <a:pPr/>
            <a:r>
              <a:t>……</a:t>
            </a:r>
          </a:p>
        </p:txBody>
      </p:sp>
      <p:sp>
        <p:nvSpPr>
          <p:cNvPr id="1984" name="文字方塊 165"/>
          <p:cNvSpPr txBox="1"/>
          <p:nvPr/>
        </p:nvSpPr>
        <p:spPr>
          <a:xfrm>
            <a:off x="5110962" y="5855982"/>
            <a:ext cx="677818" cy="44475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sz="2800"/>
            </a:lvl1pPr>
          </a:lstStyle>
          <a:p>
            <a:pPr/>
            <a:r>
              <a:t>……</a:t>
            </a:r>
          </a:p>
        </p:txBody>
      </p:sp>
      <p:cxnSp>
        <p:nvCxnSpPr>
          <p:cNvPr id="1985" name="直線單箭頭接點 166"/>
          <p:cNvCxnSpPr>
            <a:stCxn id="1967" idx="0"/>
            <a:endCxn id="1974" idx="0"/>
          </p:cNvCxnSpPr>
          <p:nvPr/>
        </p:nvCxnSpPr>
        <p:spPr>
          <a:xfrm>
            <a:off x="3434911" y="4159855"/>
            <a:ext cx="1315562" cy="1"/>
          </a:xfrm>
          <a:prstGeom prst="straightConnector1">
            <a:avLst/>
          </a:prstGeom>
          <a:ln w="25400">
            <a:solidFill>
              <a:srgbClr val="000000"/>
            </a:solidFill>
            <a:tailEnd type="triangle"/>
          </a:ln>
        </p:spPr>
      </p:cxnSp>
      <p:sp>
        <p:nvSpPr>
          <p:cNvPr id="1986" name="直線單箭頭接點 167"/>
          <p:cNvSpPr/>
          <p:nvPr/>
        </p:nvSpPr>
        <p:spPr>
          <a:xfrm>
            <a:off x="3721989" y="4951607"/>
            <a:ext cx="741405" cy="1"/>
          </a:xfrm>
          <a:prstGeom prst="line">
            <a:avLst/>
          </a:prstGeom>
          <a:ln w="25400">
            <a:solidFill>
              <a:srgbClr val="000000"/>
            </a:solidFill>
            <a:tailEnd type="triangle"/>
          </a:ln>
        </p:spPr>
        <p:txBody>
          <a:bodyPr lIns="45719" rIns="45719"/>
          <a:lstStyle/>
          <a:p>
            <a:pPr/>
          </a:p>
        </p:txBody>
      </p:sp>
      <p:sp>
        <p:nvSpPr>
          <p:cNvPr id="1987" name="直線單箭頭接點 168"/>
          <p:cNvSpPr/>
          <p:nvPr/>
        </p:nvSpPr>
        <p:spPr>
          <a:xfrm>
            <a:off x="3712698" y="6173575"/>
            <a:ext cx="741405" cy="1"/>
          </a:xfrm>
          <a:prstGeom prst="line">
            <a:avLst/>
          </a:prstGeom>
          <a:ln w="25400">
            <a:solidFill>
              <a:srgbClr val="000000"/>
            </a:solidFill>
            <a:tailEnd type="triangle"/>
          </a:ln>
        </p:spPr>
        <p:txBody>
          <a:bodyPr lIns="45719" rIns="45719"/>
          <a:lstStyle/>
          <a:p>
            <a:pPr/>
          </a:p>
        </p:txBody>
      </p:sp>
      <p:cxnSp>
        <p:nvCxnSpPr>
          <p:cNvPr id="1988" name="直線單箭頭接點 169"/>
          <p:cNvCxnSpPr>
            <a:stCxn id="1968" idx="0"/>
            <a:endCxn id="1974" idx="0"/>
          </p:cNvCxnSpPr>
          <p:nvPr/>
        </p:nvCxnSpPr>
        <p:spPr>
          <a:xfrm flipV="1">
            <a:off x="3437252" y="4159855"/>
            <a:ext cx="1313221" cy="778570"/>
          </a:xfrm>
          <a:prstGeom prst="straightConnector1">
            <a:avLst/>
          </a:prstGeom>
          <a:ln w="25400">
            <a:solidFill>
              <a:srgbClr val="000000"/>
            </a:solidFill>
            <a:tailEnd type="triangle"/>
          </a:ln>
        </p:spPr>
      </p:cxnSp>
      <p:cxnSp>
        <p:nvCxnSpPr>
          <p:cNvPr id="1989" name="直線單箭頭接點 170"/>
          <p:cNvCxnSpPr>
            <a:stCxn id="1967" idx="0"/>
            <a:endCxn id="1975" idx="0"/>
          </p:cNvCxnSpPr>
          <p:nvPr/>
        </p:nvCxnSpPr>
        <p:spPr>
          <a:xfrm>
            <a:off x="3434911" y="4159855"/>
            <a:ext cx="1317904" cy="778570"/>
          </a:xfrm>
          <a:prstGeom prst="straightConnector1">
            <a:avLst/>
          </a:prstGeom>
          <a:ln w="25400">
            <a:solidFill>
              <a:srgbClr val="000000"/>
            </a:solidFill>
            <a:tailEnd type="triangle"/>
          </a:ln>
        </p:spPr>
      </p:cxnSp>
      <p:cxnSp>
        <p:nvCxnSpPr>
          <p:cNvPr id="1990" name="直線單箭頭接點 171"/>
          <p:cNvCxnSpPr>
            <a:stCxn id="1967" idx="0"/>
            <a:endCxn id="1976" idx="0"/>
          </p:cNvCxnSpPr>
          <p:nvPr/>
        </p:nvCxnSpPr>
        <p:spPr>
          <a:xfrm>
            <a:off x="3434911" y="4159855"/>
            <a:ext cx="1306271" cy="2006583"/>
          </a:xfrm>
          <a:prstGeom prst="straightConnector1">
            <a:avLst/>
          </a:prstGeom>
          <a:ln w="25400">
            <a:solidFill>
              <a:srgbClr val="000000"/>
            </a:solidFill>
            <a:tailEnd type="triangle"/>
          </a:ln>
        </p:spPr>
      </p:cxnSp>
      <p:cxnSp>
        <p:nvCxnSpPr>
          <p:cNvPr id="1991" name="直線單箭頭接點 172"/>
          <p:cNvCxnSpPr>
            <a:stCxn id="1968" idx="0"/>
            <a:endCxn id="1976" idx="0"/>
          </p:cNvCxnSpPr>
          <p:nvPr/>
        </p:nvCxnSpPr>
        <p:spPr>
          <a:xfrm>
            <a:off x="3437252" y="4938424"/>
            <a:ext cx="1303930" cy="1228014"/>
          </a:xfrm>
          <a:prstGeom prst="straightConnector1">
            <a:avLst/>
          </a:prstGeom>
          <a:ln w="25400">
            <a:solidFill>
              <a:srgbClr val="000000"/>
            </a:solidFill>
            <a:tailEnd type="triangle"/>
          </a:ln>
        </p:spPr>
      </p:cxnSp>
      <p:cxnSp>
        <p:nvCxnSpPr>
          <p:cNvPr id="1992" name="直線單箭頭接點 173"/>
          <p:cNvCxnSpPr>
            <a:stCxn id="1969" idx="0"/>
            <a:endCxn id="1974" idx="0"/>
          </p:cNvCxnSpPr>
          <p:nvPr/>
        </p:nvCxnSpPr>
        <p:spPr>
          <a:xfrm flipV="1">
            <a:off x="3425619" y="4159855"/>
            <a:ext cx="1324854" cy="2006583"/>
          </a:xfrm>
          <a:prstGeom prst="straightConnector1">
            <a:avLst/>
          </a:prstGeom>
          <a:ln w="25400">
            <a:solidFill>
              <a:srgbClr val="000000"/>
            </a:solidFill>
            <a:tailEnd type="triangle"/>
          </a:ln>
        </p:spPr>
      </p:cxnSp>
      <p:cxnSp>
        <p:nvCxnSpPr>
          <p:cNvPr id="1993" name="直線單箭頭接點 174"/>
          <p:cNvCxnSpPr>
            <a:stCxn id="1969" idx="0"/>
            <a:endCxn id="1975" idx="0"/>
          </p:cNvCxnSpPr>
          <p:nvPr/>
        </p:nvCxnSpPr>
        <p:spPr>
          <a:xfrm flipV="1">
            <a:off x="3425619" y="4938424"/>
            <a:ext cx="1327196" cy="1228014"/>
          </a:xfrm>
          <a:prstGeom prst="straightConnector1">
            <a:avLst/>
          </a:prstGeom>
          <a:ln w="25400">
            <a:solidFill>
              <a:srgbClr val="000000"/>
            </a:solidFill>
            <a:tailEnd type="triangle"/>
          </a:ln>
        </p:spPr>
      </p:cxnSp>
      <p:sp>
        <p:nvSpPr>
          <p:cNvPr id="1994" name="直線單箭頭接點 175"/>
          <p:cNvSpPr/>
          <p:nvPr/>
        </p:nvSpPr>
        <p:spPr>
          <a:xfrm flipV="1">
            <a:off x="2288432" y="4159854"/>
            <a:ext cx="859400" cy="29994"/>
          </a:xfrm>
          <a:prstGeom prst="line">
            <a:avLst/>
          </a:prstGeom>
          <a:ln w="25400">
            <a:solidFill>
              <a:srgbClr val="000000"/>
            </a:solidFill>
            <a:tailEnd type="triangle"/>
          </a:ln>
        </p:spPr>
        <p:txBody>
          <a:bodyPr lIns="45719" rIns="45719"/>
          <a:lstStyle/>
          <a:p>
            <a:pPr/>
          </a:p>
        </p:txBody>
      </p:sp>
      <p:cxnSp>
        <p:nvCxnSpPr>
          <p:cNvPr id="1995" name="直線單箭頭接點 176"/>
          <p:cNvCxnSpPr>
            <a:stCxn id="1964" idx="0"/>
            <a:endCxn id="1968" idx="0"/>
          </p:cNvCxnSpPr>
          <p:nvPr/>
        </p:nvCxnSpPr>
        <p:spPr>
          <a:xfrm>
            <a:off x="2113275" y="4208229"/>
            <a:ext cx="1323978" cy="730196"/>
          </a:xfrm>
          <a:prstGeom prst="straightConnector1">
            <a:avLst/>
          </a:prstGeom>
          <a:ln w="25400">
            <a:solidFill>
              <a:srgbClr val="000000"/>
            </a:solidFill>
            <a:tailEnd type="triangle"/>
          </a:ln>
        </p:spPr>
      </p:cxnSp>
      <p:cxnSp>
        <p:nvCxnSpPr>
          <p:cNvPr id="1996" name="直線單箭頭接點 177"/>
          <p:cNvCxnSpPr>
            <a:stCxn id="1964" idx="0"/>
            <a:endCxn id="1969" idx="0"/>
          </p:cNvCxnSpPr>
          <p:nvPr/>
        </p:nvCxnSpPr>
        <p:spPr>
          <a:xfrm>
            <a:off x="2113275" y="4208229"/>
            <a:ext cx="1312345" cy="1958209"/>
          </a:xfrm>
          <a:prstGeom prst="straightConnector1">
            <a:avLst/>
          </a:prstGeom>
          <a:ln w="25400">
            <a:solidFill>
              <a:srgbClr val="000000"/>
            </a:solidFill>
            <a:tailEnd type="triangle"/>
          </a:ln>
        </p:spPr>
      </p:cxnSp>
      <p:sp>
        <p:nvSpPr>
          <p:cNvPr id="2021" name="直線單箭頭接點 178"/>
          <p:cNvSpPr/>
          <p:nvPr/>
        </p:nvSpPr>
        <p:spPr>
          <a:xfrm>
            <a:off x="2312244" y="4281470"/>
            <a:ext cx="857353" cy="39299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0"/>
                </a:lnTo>
              </a:path>
            </a:pathLst>
          </a:custGeom>
          <a:ln w="25400">
            <a:solidFill>
              <a:srgbClr val="000000"/>
            </a:solidFill>
            <a:tailEnd type="triangle"/>
          </a:ln>
        </p:spPr>
        <p:txBody>
          <a:bodyPr/>
          <a:lstStyle/>
          <a:p>
            <a:pPr/>
          </a:p>
        </p:txBody>
      </p:sp>
      <p:cxnSp>
        <p:nvCxnSpPr>
          <p:cNvPr id="1998" name="直線單箭頭接點 179"/>
          <p:cNvCxnSpPr>
            <a:stCxn id="1963" idx="0"/>
            <a:endCxn id="1968" idx="0"/>
          </p:cNvCxnSpPr>
          <p:nvPr/>
        </p:nvCxnSpPr>
        <p:spPr>
          <a:xfrm>
            <a:off x="2107457" y="4778557"/>
            <a:ext cx="1329796" cy="159868"/>
          </a:xfrm>
          <a:prstGeom prst="straightConnector1">
            <a:avLst/>
          </a:prstGeom>
          <a:ln w="25400">
            <a:solidFill>
              <a:srgbClr val="000000"/>
            </a:solidFill>
            <a:tailEnd type="triangle"/>
          </a:ln>
        </p:spPr>
      </p:cxnSp>
      <p:cxnSp>
        <p:nvCxnSpPr>
          <p:cNvPr id="1999" name="直線單箭頭接點 180"/>
          <p:cNvCxnSpPr>
            <a:stCxn id="1963" idx="0"/>
            <a:endCxn id="1969" idx="0"/>
          </p:cNvCxnSpPr>
          <p:nvPr/>
        </p:nvCxnSpPr>
        <p:spPr>
          <a:xfrm>
            <a:off x="2107457" y="4778557"/>
            <a:ext cx="1318163" cy="1387881"/>
          </a:xfrm>
          <a:prstGeom prst="straightConnector1">
            <a:avLst/>
          </a:prstGeom>
          <a:ln w="25400">
            <a:solidFill>
              <a:srgbClr val="000000"/>
            </a:solidFill>
            <a:tailEnd type="triangle"/>
          </a:ln>
        </p:spPr>
      </p:cxnSp>
      <p:sp>
        <p:nvSpPr>
          <p:cNvPr id="2022" name="直線單箭頭接點 181"/>
          <p:cNvSpPr/>
          <p:nvPr/>
        </p:nvSpPr>
        <p:spPr>
          <a:xfrm>
            <a:off x="2304447" y="4404972"/>
            <a:ext cx="972011" cy="150364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0"/>
                </a:lnTo>
              </a:path>
            </a:pathLst>
          </a:custGeom>
          <a:ln w="25400">
            <a:solidFill>
              <a:srgbClr val="000000"/>
            </a:solidFill>
            <a:tailEnd type="triangle"/>
          </a:ln>
        </p:spPr>
        <p:txBody>
          <a:bodyPr/>
          <a:lstStyle/>
          <a:p>
            <a:pPr/>
          </a:p>
        </p:txBody>
      </p:sp>
      <p:sp>
        <p:nvSpPr>
          <p:cNvPr id="2023" name="直線單箭頭接點 182"/>
          <p:cNvSpPr/>
          <p:nvPr/>
        </p:nvSpPr>
        <p:spPr>
          <a:xfrm>
            <a:off x="2350403" y="5138437"/>
            <a:ext cx="874294" cy="82269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0"/>
                </a:lnTo>
              </a:path>
            </a:pathLst>
          </a:custGeom>
          <a:ln w="25400">
            <a:solidFill>
              <a:srgbClr val="000000"/>
            </a:solidFill>
            <a:tailEnd type="triangle"/>
          </a:ln>
        </p:spPr>
        <p:txBody>
          <a:bodyPr/>
          <a:lstStyle/>
          <a:p>
            <a:pPr/>
          </a:p>
        </p:txBody>
      </p:sp>
      <p:sp>
        <p:nvSpPr>
          <p:cNvPr id="2024" name="直線單箭頭接點 183"/>
          <p:cNvSpPr/>
          <p:nvPr/>
        </p:nvSpPr>
        <p:spPr>
          <a:xfrm>
            <a:off x="2350403" y="6155215"/>
            <a:ext cx="783391" cy="817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21600"/>
                </a:lnTo>
              </a:path>
            </a:pathLst>
          </a:custGeom>
          <a:ln w="25400">
            <a:solidFill>
              <a:srgbClr val="000000"/>
            </a:solidFill>
            <a:tailEnd type="triangle"/>
          </a:ln>
        </p:spPr>
        <p:txBody>
          <a:bodyPr/>
          <a:lstStyle/>
          <a:p>
            <a:pPr/>
          </a:p>
        </p:txBody>
      </p:sp>
      <p:grpSp>
        <p:nvGrpSpPr>
          <p:cNvPr id="2007" name="群組 6"/>
          <p:cNvGrpSpPr/>
          <p:nvPr/>
        </p:nvGrpSpPr>
        <p:grpSpPr>
          <a:xfrm>
            <a:off x="7528911" y="3829075"/>
            <a:ext cx="550913" cy="2576775"/>
            <a:chOff x="0" y="0"/>
            <a:chExt cx="550911" cy="2576774"/>
          </a:xfrm>
        </p:grpSpPr>
        <p:sp>
          <p:nvSpPr>
            <p:cNvPr id="2003" name="文字方塊 184"/>
            <p:cNvSpPr txBox="1"/>
            <p:nvPr/>
          </p:nvSpPr>
          <p:spPr>
            <a:xfrm rot="5400000">
              <a:off x="-18579" y="1558052"/>
              <a:ext cx="677818" cy="44475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lgn="ctr">
                <a:defRPr sz="2800"/>
              </a:lvl1pPr>
            </a:lstStyle>
            <a:p>
              <a:pPr/>
              <a:r>
                <a:t>……</a:t>
              </a:r>
            </a:p>
          </p:txBody>
        </p:sp>
        <p:sp>
          <p:nvSpPr>
            <p:cNvPr id="2004" name="文字方塊 185"/>
            <p:cNvSpPr txBox="1"/>
            <p:nvPr/>
          </p:nvSpPr>
          <p:spPr>
            <a:xfrm>
              <a:off x="11283" y="0"/>
              <a:ext cx="539629" cy="5123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a:defRPr sz="2800"/>
              </a:pPr>
              <a:r>
                <a:t>y</a:t>
              </a:r>
              <a:r>
                <a:rPr baseline="-25000"/>
                <a:t>1</a:t>
              </a:r>
            </a:p>
          </p:txBody>
        </p:sp>
        <p:sp>
          <p:nvSpPr>
            <p:cNvPr id="2005" name="文字方塊 186"/>
            <p:cNvSpPr txBox="1"/>
            <p:nvPr/>
          </p:nvSpPr>
          <p:spPr>
            <a:xfrm>
              <a:off x="0" y="798220"/>
              <a:ext cx="539629" cy="51232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a:defRPr sz="2800"/>
              </a:pPr>
              <a:r>
                <a:t>y</a:t>
              </a:r>
              <a:r>
                <a:rPr baseline="-25000"/>
                <a:t>2</a:t>
              </a:r>
            </a:p>
          </p:txBody>
        </p:sp>
        <p:sp>
          <p:nvSpPr>
            <p:cNvPr id="2006" name="文字方塊 187"/>
            <p:cNvSpPr txBox="1"/>
            <p:nvPr/>
          </p:nvSpPr>
          <p:spPr>
            <a:xfrm>
              <a:off x="0" y="2064452"/>
              <a:ext cx="539629" cy="5123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a:defRPr sz="2800"/>
              </a:pPr>
              <a:r>
                <a:t>y</a:t>
              </a:r>
              <a:r>
                <a:rPr baseline="-25000"/>
                <a:t>M</a:t>
              </a:r>
            </a:p>
          </p:txBody>
        </p:sp>
      </p:grpSp>
      <p:sp>
        <p:nvSpPr>
          <p:cNvPr id="2008" name="直線單箭頭接點 188"/>
          <p:cNvSpPr/>
          <p:nvPr/>
        </p:nvSpPr>
        <p:spPr>
          <a:xfrm>
            <a:off x="5746089" y="4171438"/>
            <a:ext cx="741405" cy="1"/>
          </a:xfrm>
          <a:prstGeom prst="line">
            <a:avLst/>
          </a:prstGeom>
          <a:ln w="25400">
            <a:solidFill>
              <a:srgbClr val="000000"/>
            </a:solidFill>
            <a:tailEnd type="triangle"/>
          </a:ln>
        </p:spPr>
        <p:txBody>
          <a:bodyPr lIns="45719" rIns="45719"/>
          <a:lstStyle/>
          <a:p>
            <a:pPr/>
          </a:p>
        </p:txBody>
      </p:sp>
      <p:sp>
        <p:nvSpPr>
          <p:cNvPr id="2009" name="直線單箭頭接點 189"/>
          <p:cNvSpPr/>
          <p:nvPr/>
        </p:nvSpPr>
        <p:spPr>
          <a:xfrm>
            <a:off x="5746089" y="4963190"/>
            <a:ext cx="741405" cy="1"/>
          </a:xfrm>
          <a:prstGeom prst="line">
            <a:avLst/>
          </a:prstGeom>
          <a:ln w="25400">
            <a:solidFill>
              <a:srgbClr val="000000"/>
            </a:solidFill>
            <a:tailEnd type="triangle"/>
          </a:ln>
        </p:spPr>
        <p:txBody>
          <a:bodyPr lIns="45719" rIns="45719"/>
          <a:lstStyle/>
          <a:p>
            <a:pPr/>
          </a:p>
        </p:txBody>
      </p:sp>
      <p:sp>
        <p:nvSpPr>
          <p:cNvPr id="2010" name="直線單箭頭接點 190"/>
          <p:cNvSpPr/>
          <p:nvPr/>
        </p:nvSpPr>
        <p:spPr>
          <a:xfrm>
            <a:off x="5736797" y="6185158"/>
            <a:ext cx="741405" cy="1"/>
          </a:xfrm>
          <a:prstGeom prst="line">
            <a:avLst/>
          </a:prstGeom>
          <a:ln w="25400">
            <a:solidFill>
              <a:srgbClr val="000000"/>
            </a:solidFill>
            <a:tailEnd type="triangle"/>
          </a:ln>
        </p:spPr>
        <p:txBody>
          <a:bodyPr lIns="45719" rIns="45719"/>
          <a:lstStyle/>
          <a:p>
            <a:pPr/>
          </a:p>
        </p:txBody>
      </p:sp>
      <p:sp>
        <p:nvSpPr>
          <p:cNvPr id="2011" name="直線單箭頭接點 191"/>
          <p:cNvSpPr/>
          <p:nvPr/>
        </p:nvSpPr>
        <p:spPr>
          <a:xfrm flipV="1">
            <a:off x="5748431" y="4171438"/>
            <a:ext cx="739063" cy="778571"/>
          </a:xfrm>
          <a:prstGeom prst="line">
            <a:avLst/>
          </a:prstGeom>
          <a:ln w="25400">
            <a:solidFill>
              <a:srgbClr val="000000"/>
            </a:solidFill>
            <a:tailEnd type="triangle"/>
          </a:ln>
        </p:spPr>
        <p:txBody>
          <a:bodyPr lIns="45719" rIns="45719"/>
          <a:lstStyle/>
          <a:p>
            <a:pPr/>
          </a:p>
        </p:txBody>
      </p:sp>
      <p:sp>
        <p:nvSpPr>
          <p:cNvPr id="2012" name="直線單箭頭接點 192"/>
          <p:cNvSpPr/>
          <p:nvPr/>
        </p:nvSpPr>
        <p:spPr>
          <a:xfrm>
            <a:off x="5746089" y="4171438"/>
            <a:ext cx="743747" cy="778571"/>
          </a:xfrm>
          <a:prstGeom prst="line">
            <a:avLst/>
          </a:prstGeom>
          <a:ln w="25400">
            <a:solidFill>
              <a:srgbClr val="000000"/>
            </a:solidFill>
            <a:tailEnd type="triangle"/>
          </a:ln>
        </p:spPr>
        <p:txBody>
          <a:bodyPr lIns="45719" rIns="45719"/>
          <a:lstStyle/>
          <a:p>
            <a:pPr/>
          </a:p>
        </p:txBody>
      </p:sp>
      <p:sp>
        <p:nvSpPr>
          <p:cNvPr id="2013" name="直線單箭頭接點 193"/>
          <p:cNvSpPr/>
          <p:nvPr/>
        </p:nvSpPr>
        <p:spPr>
          <a:xfrm>
            <a:off x="5746089" y="4171438"/>
            <a:ext cx="732114" cy="2006583"/>
          </a:xfrm>
          <a:prstGeom prst="line">
            <a:avLst/>
          </a:prstGeom>
          <a:ln w="25400">
            <a:solidFill>
              <a:srgbClr val="000000"/>
            </a:solidFill>
            <a:tailEnd type="triangle"/>
          </a:ln>
        </p:spPr>
        <p:txBody>
          <a:bodyPr lIns="45719" rIns="45719"/>
          <a:lstStyle/>
          <a:p>
            <a:pPr/>
          </a:p>
        </p:txBody>
      </p:sp>
      <p:sp>
        <p:nvSpPr>
          <p:cNvPr id="2014" name="直線單箭頭接點 194"/>
          <p:cNvSpPr/>
          <p:nvPr/>
        </p:nvSpPr>
        <p:spPr>
          <a:xfrm>
            <a:off x="5748430" y="4950007"/>
            <a:ext cx="729772" cy="1228013"/>
          </a:xfrm>
          <a:prstGeom prst="line">
            <a:avLst/>
          </a:prstGeom>
          <a:ln w="25400">
            <a:solidFill>
              <a:srgbClr val="000000"/>
            </a:solidFill>
            <a:tailEnd type="triangle"/>
          </a:ln>
        </p:spPr>
        <p:txBody>
          <a:bodyPr lIns="45719" rIns="45719"/>
          <a:lstStyle/>
          <a:p>
            <a:pPr/>
          </a:p>
        </p:txBody>
      </p:sp>
      <p:sp>
        <p:nvSpPr>
          <p:cNvPr id="2015" name="直線單箭頭接點 195"/>
          <p:cNvSpPr/>
          <p:nvPr/>
        </p:nvSpPr>
        <p:spPr>
          <a:xfrm flipV="1">
            <a:off x="5736797" y="4171438"/>
            <a:ext cx="750696" cy="2006583"/>
          </a:xfrm>
          <a:prstGeom prst="line">
            <a:avLst/>
          </a:prstGeom>
          <a:ln w="25400">
            <a:solidFill>
              <a:srgbClr val="000000"/>
            </a:solidFill>
            <a:tailEnd type="triangle"/>
          </a:ln>
        </p:spPr>
        <p:txBody>
          <a:bodyPr lIns="45719" rIns="45719"/>
          <a:lstStyle/>
          <a:p>
            <a:pPr/>
          </a:p>
        </p:txBody>
      </p:sp>
      <p:sp>
        <p:nvSpPr>
          <p:cNvPr id="2016" name="直線單箭頭接點 196"/>
          <p:cNvSpPr/>
          <p:nvPr/>
        </p:nvSpPr>
        <p:spPr>
          <a:xfrm flipV="1">
            <a:off x="5736798" y="4950007"/>
            <a:ext cx="753038" cy="1228013"/>
          </a:xfrm>
          <a:prstGeom prst="line">
            <a:avLst/>
          </a:prstGeom>
          <a:ln w="25400">
            <a:solidFill>
              <a:srgbClr val="000000"/>
            </a:solidFill>
            <a:tailEnd type="triangle"/>
          </a:ln>
        </p:spPr>
        <p:txBody>
          <a:bodyPr lIns="45719" rIns="45719"/>
          <a:lstStyle/>
          <a:p>
            <a:pPr/>
          </a:p>
        </p:txBody>
      </p:sp>
      <p:grpSp>
        <p:nvGrpSpPr>
          <p:cNvPr id="2019" name="矩形圖說文字 127"/>
          <p:cNvGrpSpPr/>
          <p:nvPr/>
        </p:nvGrpSpPr>
        <p:grpSpPr>
          <a:xfrm>
            <a:off x="1578615" y="6180383"/>
            <a:ext cx="3883614" cy="948759"/>
            <a:chOff x="0" y="0"/>
            <a:chExt cx="3883612" cy="948757"/>
          </a:xfrm>
        </p:grpSpPr>
        <p:sp>
          <p:nvSpPr>
            <p:cNvPr id="2017" name="Shape"/>
            <p:cNvSpPr/>
            <p:nvPr/>
          </p:nvSpPr>
          <p:spPr>
            <a:xfrm>
              <a:off x="0" y="0"/>
              <a:ext cx="3883613" cy="94875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2413"/>
                  </a:moveTo>
                  <a:lnTo>
                    <a:pt x="12600" y="12413"/>
                  </a:lnTo>
                  <a:lnTo>
                    <a:pt x="13210" y="0"/>
                  </a:lnTo>
                  <a:lnTo>
                    <a:pt x="18000" y="12413"/>
                  </a:lnTo>
                  <a:lnTo>
                    <a:pt x="21600" y="12413"/>
                  </a:lnTo>
                  <a:lnTo>
                    <a:pt x="21600" y="21600"/>
                  </a:lnTo>
                  <a:lnTo>
                    <a:pt x="0" y="21600"/>
                  </a:lnTo>
                  <a:lnTo>
                    <a:pt x="0" y="13944"/>
                  </a:lnTo>
                  <a:close/>
                </a:path>
              </a:pathLst>
            </a:custGeom>
            <a:gradFill flip="none" rotWithShape="1">
              <a:gsLst>
                <a:gs pos="0">
                  <a:schemeClr val="accent1">
                    <a:hueOff val="357503"/>
                    <a:satOff val="54545"/>
                    <a:lumOff val="29273"/>
                  </a:schemeClr>
                </a:gs>
                <a:gs pos="35000">
                  <a:srgbClr val="BDD4FF"/>
                </a:gs>
                <a:gs pos="100000">
                  <a:schemeClr val="accent1">
                    <a:hueOff val="418253"/>
                    <a:satOff val="54545"/>
                    <a:lumOff val="42493"/>
                  </a:schemeClr>
                </a:gs>
              </a:gsLst>
              <a:lin ang="16200000" scaled="0"/>
            </a:gradFill>
            <a:ln w="9525" cap="flat">
              <a:solidFill>
                <a:srgbClr val="4A7EBB"/>
              </a:solidFill>
              <a:prstDash val="solid"/>
              <a:round/>
            </a:ln>
            <a:effectLst>
              <a:outerShdw sx="100000" sy="100000" kx="0" ky="0" algn="b" rotWithShape="0" blurRad="38100" dist="20000" dir="5400000">
                <a:srgbClr val="000000">
                  <a:alpha val="38000"/>
                </a:srgbClr>
              </a:outerShdw>
            </a:effectLst>
          </p:spPr>
          <p:txBody>
            <a:bodyPr wrap="square" lIns="45719" tIns="45719" rIns="45719" bIns="45719" numCol="1" anchor="ctr">
              <a:noAutofit/>
            </a:bodyPr>
            <a:lstStyle/>
            <a:p>
              <a:pPr algn="ctr"/>
            </a:p>
          </p:txBody>
        </p:sp>
        <p:sp>
          <p:nvSpPr>
            <p:cNvPr id="2018" name="Small gradients, learns very slow"/>
            <p:cNvSpPr txBox="1"/>
            <p:nvPr/>
          </p:nvSpPr>
          <p:spPr>
            <a:xfrm>
              <a:off x="50482" y="576895"/>
              <a:ext cx="3782648" cy="34018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lstStyle>
            <a:p>
              <a:pPr/>
              <a:r>
                <a:t>Small gradients, learns very slow</a:t>
              </a:r>
            </a:p>
          </p:txBody>
        </p:sp>
      </p:grpSp>
      <p:sp>
        <p:nvSpPr>
          <p:cNvPr id="2020" name="TextBox 71"/>
          <p:cNvSpPr txBox="1"/>
          <p:nvPr/>
        </p:nvSpPr>
        <p:spPr>
          <a:xfrm>
            <a:off x="1618535" y="7526179"/>
            <a:ext cx="6821329" cy="22851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sz="1000"/>
            </a:lvl1pPr>
          </a:lstStyle>
          <a:p>
            <a:pPr/>
            <a:r>
              <a:t>Slide credit: Hung-yi Lee – Deep Learning Tutorial</a:t>
            </a:r>
          </a:p>
        </p:txBody>
      </p:sp>
    </p:spTree>
  </p:cSld>
  <p:clrMapOvr>
    <a:masterClrMapping/>
  </p:clrMapOvr>
  <p:transition xmlns:p14="http://schemas.microsoft.com/office/powerpoint/2010/main" spd="med" advClick="1"/>
</p:sld>
</file>

<file path=ppt/slides/slide7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26" name="TextBox 3"/>
          <p:cNvSpPr txBox="1"/>
          <p:nvPr>
            <p:ph type="sldNum" sz="quarter" idx="2"/>
          </p:nvPr>
        </p:nvSpPr>
        <p:spPr>
          <a:xfrm>
            <a:off x="9760731" y="7458470"/>
            <a:ext cx="258625" cy="24830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027" name="Title 1"/>
          <p:cNvSpPr txBox="1"/>
          <p:nvPr>
            <p:ph type="title"/>
          </p:nvPr>
        </p:nvSpPr>
        <p:spPr>
          <a:prstGeom prst="rect">
            <a:avLst/>
          </a:prstGeom>
        </p:spPr>
        <p:txBody>
          <a:bodyPr/>
          <a:lstStyle/>
          <a:p>
            <a:pPr/>
            <a:r>
              <a:t>Generalization</a:t>
            </a:r>
          </a:p>
        </p:txBody>
      </p:sp>
      <p:sp>
        <p:nvSpPr>
          <p:cNvPr id="2028" name="Content Placeholder 2"/>
          <p:cNvSpPr txBox="1"/>
          <p:nvPr>
            <p:ph type="body" sz="half" idx="1"/>
          </p:nvPr>
        </p:nvSpPr>
        <p:spPr>
          <a:xfrm>
            <a:off x="276672" y="2090802"/>
            <a:ext cx="5030951" cy="5367668"/>
          </a:xfrm>
          <a:prstGeom prst="rect">
            <a:avLst/>
          </a:prstGeom>
        </p:spPr>
        <p:txBody>
          <a:bodyPr/>
          <a:lstStyle/>
          <a:p>
            <a:pPr>
              <a:defRPr b="1" i="1">
                <a:solidFill>
                  <a:srgbClr val="0070C0"/>
                </a:solidFill>
              </a:defRPr>
            </a:pPr>
            <a:r>
              <a:t>Underfitting</a:t>
            </a:r>
          </a:p>
          <a:p>
            <a:pPr lvl="1" marL="631825" indent="-227013">
              <a:buFontTx/>
              <a:defRPr sz="1800"/>
            </a:pPr>
            <a:r>
              <a:t>The model is too “simple” to represent all the relevant class characteristics</a:t>
            </a:r>
          </a:p>
          <a:p>
            <a:pPr lvl="1" marL="631825" indent="-227013">
              <a:buFontTx/>
              <a:defRPr sz="1800"/>
            </a:pPr>
            <a:r>
              <a:t>E.g., model with too few parameters</a:t>
            </a:r>
          </a:p>
          <a:p>
            <a:pPr lvl="1" marL="631825" indent="-227013">
              <a:buFontTx/>
              <a:defRPr sz="1800"/>
            </a:pPr>
            <a:r>
              <a:t>Produces high error on the training set and high error on the validation set</a:t>
            </a:r>
          </a:p>
          <a:p>
            <a:pPr>
              <a:defRPr b="1" i="1">
                <a:solidFill>
                  <a:srgbClr val="0070C0"/>
                </a:solidFill>
              </a:defRPr>
            </a:pPr>
          </a:p>
          <a:p>
            <a:pPr>
              <a:defRPr b="1" i="1">
                <a:solidFill>
                  <a:srgbClr val="0070C0"/>
                </a:solidFill>
              </a:defRPr>
            </a:pPr>
          </a:p>
          <a:p>
            <a:pPr>
              <a:defRPr b="1" i="1">
                <a:solidFill>
                  <a:srgbClr val="0070C0"/>
                </a:solidFill>
              </a:defRPr>
            </a:pPr>
            <a:r>
              <a:t>Overfitting</a:t>
            </a:r>
          </a:p>
          <a:p>
            <a:pPr lvl="1" marL="631825" indent="-227013">
              <a:buFontTx/>
              <a:defRPr sz="1800"/>
            </a:pPr>
            <a:r>
              <a:t>The model is too “complex” and fits irrelevant characteristics (noise) in the data</a:t>
            </a:r>
          </a:p>
          <a:p>
            <a:pPr lvl="1" marL="631825" indent="-227013">
              <a:buFontTx/>
              <a:defRPr sz="1800"/>
            </a:pPr>
            <a:r>
              <a:t>E.g., model with too many parameters</a:t>
            </a:r>
          </a:p>
          <a:p>
            <a:pPr lvl="1" marL="631825" indent="-227013">
              <a:buFontTx/>
              <a:defRPr sz="1800"/>
            </a:pPr>
            <a:r>
              <a:t>Produces low error on the training error and high error on the validation set</a:t>
            </a:r>
          </a:p>
        </p:txBody>
      </p:sp>
      <p:sp>
        <p:nvSpPr>
          <p:cNvPr id="2029" name="Content Placeholder 5"/>
          <p:cNvSpPr txBox="1"/>
          <p:nvPr/>
        </p:nvSpPr>
        <p:spPr>
          <a:xfrm>
            <a:off x="322392" y="1509936"/>
            <a:ext cx="6101248" cy="350294"/>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defTabSz="914322">
              <a:spcBef>
                <a:spcPts val="300"/>
              </a:spcBef>
              <a:defRPr i="1" sz="1400">
                <a:latin typeface="Arial"/>
                <a:ea typeface="Arial"/>
                <a:cs typeface="Arial"/>
                <a:sym typeface="Arial"/>
              </a:defRPr>
            </a:lvl1pPr>
          </a:lstStyle>
          <a:p>
            <a:pPr/>
            <a:r>
              <a:t>Generalization</a:t>
            </a:r>
          </a:p>
        </p:txBody>
      </p:sp>
      <p:pic>
        <p:nvPicPr>
          <p:cNvPr id="2030" name="Picture 2" descr="Picture 2"/>
          <p:cNvPicPr>
            <a:picLocks noChangeAspect="1"/>
          </p:cNvPicPr>
          <p:nvPr/>
        </p:nvPicPr>
        <p:blipFill>
          <a:blip r:embed="rId2">
            <a:extLst/>
          </a:blip>
          <a:srcRect l="74733" t="38327" r="0" b="31596"/>
          <a:stretch>
            <a:fillRect/>
          </a:stretch>
        </p:blipFill>
        <p:spPr>
          <a:xfrm>
            <a:off x="5533255" y="5052421"/>
            <a:ext cx="2136094" cy="2014379"/>
          </a:xfrm>
          <a:prstGeom prst="rect">
            <a:avLst/>
          </a:prstGeom>
          <a:ln>
            <a:solidFill>
              <a:srgbClr val="000000"/>
            </a:solidFill>
          </a:ln>
        </p:spPr>
      </p:pic>
      <p:pic>
        <p:nvPicPr>
          <p:cNvPr id="2031" name="Picture 2" descr="Picture 2"/>
          <p:cNvPicPr>
            <a:picLocks noChangeAspect="1"/>
          </p:cNvPicPr>
          <p:nvPr/>
        </p:nvPicPr>
        <p:blipFill>
          <a:blip r:embed="rId2">
            <a:extLst/>
          </a:blip>
          <a:srcRect l="75816" t="69720" r="0" b="0"/>
          <a:stretch>
            <a:fillRect/>
          </a:stretch>
        </p:blipFill>
        <p:spPr>
          <a:xfrm>
            <a:off x="7894983" y="5052421"/>
            <a:ext cx="2030762" cy="2014379"/>
          </a:xfrm>
          <a:prstGeom prst="rect">
            <a:avLst/>
          </a:prstGeom>
          <a:ln w="12700">
            <a:miter lim="400000"/>
          </a:ln>
        </p:spPr>
      </p:pic>
      <p:pic>
        <p:nvPicPr>
          <p:cNvPr id="2032" name="Picture 2" descr="Picture 2"/>
          <p:cNvPicPr>
            <a:picLocks noChangeAspect="1"/>
          </p:cNvPicPr>
          <p:nvPr/>
        </p:nvPicPr>
        <p:blipFill>
          <a:blip r:embed="rId2">
            <a:extLst/>
          </a:blip>
          <a:srcRect l="20578" t="69722" r="54512" b="202"/>
          <a:stretch>
            <a:fillRect/>
          </a:stretch>
        </p:blipFill>
        <p:spPr>
          <a:xfrm>
            <a:off x="7669348" y="2350823"/>
            <a:ext cx="2184388" cy="2089415"/>
          </a:xfrm>
          <a:prstGeom prst="rect">
            <a:avLst/>
          </a:prstGeom>
          <a:ln w="12700">
            <a:miter lim="400000"/>
          </a:ln>
        </p:spPr>
      </p:pic>
      <p:pic>
        <p:nvPicPr>
          <p:cNvPr id="2033" name="Picture 2" descr="Picture 2"/>
          <p:cNvPicPr>
            <a:picLocks noChangeAspect="1"/>
          </p:cNvPicPr>
          <p:nvPr/>
        </p:nvPicPr>
        <p:blipFill>
          <a:blip r:embed="rId2">
            <a:extLst/>
          </a:blip>
          <a:srcRect l="20578" t="38582" r="54863" b="31567"/>
          <a:stretch>
            <a:fillRect/>
          </a:stretch>
        </p:blipFill>
        <p:spPr>
          <a:xfrm>
            <a:off x="5533256" y="2349767"/>
            <a:ext cx="2088233" cy="2010892"/>
          </a:xfrm>
          <a:prstGeom prst="rect">
            <a:avLst/>
          </a:prstGeom>
          <a:ln>
            <a:solidFill>
              <a:srgbClr val="000000"/>
            </a:solidFill>
          </a:ln>
        </p:spPr>
      </p:pic>
    </p:spTree>
  </p:cSld>
  <p:clrMapOvr>
    <a:masterClrMapping/>
  </p:clrMapOvr>
  <p:transition xmlns:p14="http://schemas.microsoft.com/office/powerpoint/2010/main" spd="med" advClick="1"/>
</p:sld>
</file>

<file path=ppt/slides/slide7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35" name="TextBox 3"/>
          <p:cNvSpPr txBox="1"/>
          <p:nvPr>
            <p:ph type="sldNum" sz="quarter" idx="2"/>
          </p:nvPr>
        </p:nvSpPr>
        <p:spPr>
          <a:xfrm>
            <a:off x="9760731" y="7458470"/>
            <a:ext cx="258625" cy="24830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036" name="Title 1"/>
          <p:cNvSpPr txBox="1"/>
          <p:nvPr>
            <p:ph type="title"/>
          </p:nvPr>
        </p:nvSpPr>
        <p:spPr>
          <a:prstGeom prst="rect">
            <a:avLst/>
          </a:prstGeom>
        </p:spPr>
        <p:txBody>
          <a:bodyPr/>
          <a:lstStyle/>
          <a:p>
            <a:pPr/>
            <a:r>
              <a:t>Overfitting</a:t>
            </a:r>
          </a:p>
        </p:txBody>
      </p:sp>
      <p:sp>
        <p:nvSpPr>
          <p:cNvPr id="2037" name="Content Placeholder 2"/>
          <p:cNvSpPr txBox="1"/>
          <p:nvPr>
            <p:ph type="body" idx="1"/>
          </p:nvPr>
        </p:nvSpPr>
        <p:spPr>
          <a:xfrm>
            <a:off x="276672" y="2090802"/>
            <a:ext cx="9584267" cy="5367668"/>
          </a:xfrm>
          <a:prstGeom prst="rect">
            <a:avLst/>
          </a:prstGeom>
        </p:spPr>
        <p:txBody>
          <a:bodyPr/>
          <a:lstStyle/>
          <a:p>
            <a:pPr/>
            <a:r>
              <a:t>Overfitting – a model with high capacity fits the noise in the data instead of the underlying relationship</a:t>
            </a:r>
          </a:p>
        </p:txBody>
      </p:sp>
      <p:sp>
        <p:nvSpPr>
          <p:cNvPr id="2038" name="Content Placeholder 7"/>
          <p:cNvSpPr txBox="1"/>
          <p:nvPr/>
        </p:nvSpPr>
        <p:spPr>
          <a:xfrm>
            <a:off x="322392" y="1509936"/>
            <a:ext cx="6101248" cy="350294"/>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defTabSz="914322">
              <a:spcBef>
                <a:spcPts val="300"/>
              </a:spcBef>
              <a:defRPr i="1" sz="1400">
                <a:latin typeface="Arial"/>
                <a:ea typeface="Arial"/>
                <a:cs typeface="Arial"/>
                <a:sym typeface="Arial"/>
              </a:defRPr>
            </a:lvl1pPr>
          </a:lstStyle>
          <a:p>
            <a:pPr/>
            <a:r>
              <a:t>Generalization</a:t>
            </a:r>
          </a:p>
        </p:txBody>
      </p:sp>
      <p:pic>
        <p:nvPicPr>
          <p:cNvPr id="2039" name="Εικόνα 19" descr="Εικόνα 19"/>
          <p:cNvPicPr>
            <a:picLocks noChangeAspect="1"/>
          </p:cNvPicPr>
          <p:nvPr/>
        </p:nvPicPr>
        <p:blipFill>
          <a:blip r:embed="rId2">
            <a:extLst/>
          </a:blip>
          <a:srcRect l="0" t="1" r="0" b="18611"/>
          <a:stretch>
            <a:fillRect/>
          </a:stretch>
        </p:blipFill>
        <p:spPr>
          <a:xfrm>
            <a:off x="5821288" y="5247580"/>
            <a:ext cx="3635903" cy="2173784"/>
          </a:xfrm>
          <a:prstGeom prst="rect">
            <a:avLst/>
          </a:prstGeom>
          <a:ln w="12700">
            <a:miter lim="400000"/>
          </a:ln>
        </p:spPr>
      </p:pic>
      <p:sp>
        <p:nvSpPr>
          <p:cNvPr id="2040" name="TextBox 4"/>
          <p:cNvSpPr txBox="1"/>
          <p:nvPr/>
        </p:nvSpPr>
        <p:spPr>
          <a:xfrm>
            <a:off x="898455" y="7526179"/>
            <a:ext cx="8621529" cy="22851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ctr">
              <a:defRPr sz="1000"/>
            </a:pPr>
            <a:r>
              <a:t>Picture from: </a:t>
            </a:r>
            <a:r>
              <a:rPr u="sng">
                <a:solidFill>
                  <a:srgbClr val="0000FF"/>
                </a:solidFill>
                <a:uFill>
                  <a:solidFill>
                    <a:srgbClr val="0000FF"/>
                  </a:solidFill>
                </a:uFill>
                <a:hlinkClick r:id="rId3" invalidUrl="" action="" tgtFrame="" tooltip="" history="1" highlightClick="0" endSnd="0"/>
              </a:rPr>
              <a:t>http://cs231n.github.io/assets/nn1/layer_sizes.jpeg</a:t>
            </a:r>
          </a:p>
        </p:txBody>
      </p:sp>
      <p:pic>
        <p:nvPicPr>
          <p:cNvPr id="2041" name="Εικόνα 12" descr="Εικόνα 12"/>
          <p:cNvPicPr>
            <a:picLocks noChangeAspect="1"/>
          </p:cNvPicPr>
          <p:nvPr/>
        </p:nvPicPr>
        <p:blipFill>
          <a:blip r:embed="rId4">
            <a:extLst/>
          </a:blip>
          <a:stretch>
            <a:fillRect/>
          </a:stretch>
        </p:blipFill>
        <p:spPr>
          <a:xfrm>
            <a:off x="2024027" y="2936552"/>
            <a:ext cx="5381439" cy="2173784"/>
          </a:xfrm>
          <a:prstGeom prst="rect">
            <a:avLst/>
          </a:prstGeom>
          <a:ln w="12700">
            <a:miter lim="400000"/>
          </a:ln>
        </p:spPr>
      </p:pic>
      <p:sp>
        <p:nvSpPr>
          <p:cNvPr id="2042" name="Content Placeholder 2"/>
          <p:cNvSpPr txBox="1"/>
          <p:nvPr/>
        </p:nvSpPr>
        <p:spPr>
          <a:xfrm>
            <a:off x="322393" y="5614392"/>
            <a:ext cx="4949119" cy="1450468"/>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marL="342871" indent="-342871" defTabSz="914322">
              <a:spcBef>
                <a:spcPts val="400"/>
              </a:spcBef>
              <a:buSzPct val="100000"/>
              <a:buFont typeface="Arial"/>
              <a:buChar char="•"/>
              <a:defRPr>
                <a:latin typeface="Arial"/>
                <a:ea typeface="Arial"/>
                <a:cs typeface="Arial"/>
                <a:sym typeface="Arial"/>
              </a:defRPr>
            </a:pPr>
            <a:r>
              <a:t>The model may fit the training data very well, but fails to </a:t>
            </a:r>
            <a:r>
              <a:rPr>
                <a:solidFill>
                  <a:srgbClr val="FF0000"/>
                </a:solidFill>
              </a:rPr>
              <a:t>generalize</a:t>
            </a:r>
            <a:r>
              <a:t> to new examples (test or validation data)</a:t>
            </a:r>
            <a:endParaRPr sz="2400"/>
          </a:p>
        </p:txBody>
      </p:sp>
    </p:spTree>
  </p:cSld>
  <p:clrMapOvr>
    <a:masterClrMapping/>
  </p:clrMapOvr>
  <p:transition xmlns:p14="http://schemas.microsoft.com/office/powerpoint/2010/main" spd="med" advClick="1"/>
</p:sld>
</file>

<file path=ppt/slides/slide7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44" name="TextBox 3"/>
          <p:cNvSpPr txBox="1"/>
          <p:nvPr>
            <p:ph type="sldNum" sz="quarter" idx="2"/>
          </p:nvPr>
        </p:nvSpPr>
        <p:spPr>
          <a:xfrm>
            <a:off x="9760731" y="7458470"/>
            <a:ext cx="258625" cy="24830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045" name="Title 1"/>
          <p:cNvSpPr txBox="1"/>
          <p:nvPr>
            <p:ph type="title"/>
          </p:nvPr>
        </p:nvSpPr>
        <p:spPr>
          <a:prstGeom prst="rect">
            <a:avLst/>
          </a:prstGeom>
        </p:spPr>
        <p:txBody>
          <a:bodyPr/>
          <a:lstStyle/>
          <a:p>
            <a:pPr/>
            <a:r>
              <a:t>Regularization: Weight Decay</a:t>
            </a:r>
          </a:p>
        </p:txBody>
      </p:sp>
      <p:sp>
        <p:nvSpPr>
          <p:cNvPr id="2046" name="Content Placeholder 2"/>
          <p:cNvSpPr txBox="1"/>
          <p:nvPr>
            <p:ph type="body" idx="1"/>
          </p:nvPr>
        </p:nvSpPr>
        <p:spPr>
          <a:xfrm>
            <a:off x="276672" y="2090802"/>
            <a:ext cx="9584267" cy="5367668"/>
          </a:xfrm>
          <a:prstGeom prst="rect">
            <a:avLst/>
          </a:prstGeom>
        </p:spPr>
        <p:txBody>
          <a:bodyPr/>
          <a:lstStyle/>
          <a:p>
            <a:pPr>
              <a:defRPr>
                <a:solidFill>
                  <a:srgbClr val="0070C0"/>
                </a:solidFill>
              </a:defRPr>
            </a:pPr>
            <a14:m>
              <m:oMath>
                <m:sSub>
                  <m:e>
                    <m:r>
                      <a:rPr xmlns:a="http://schemas.openxmlformats.org/drawingml/2006/main" sz="2400" i="1">
                        <a:solidFill>
                          <a:srgbClr val="0070C0"/>
                        </a:solidFill>
                        <a:latin typeface="Cambria Math" panose="02040503050406030204" pitchFamily="18" charset="0"/>
                      </a:rPr>
                      <m:t>ℓ</m:t>
                    </m:r>
                  </m:e>
                  <m:sub>
                    <m:r>
                      <a:rPr xmlns:a="http://schemas.openxmlformats.org/drawingml/2006/main" sz="2400" i="1">
                        <a:solidFill>
                          <a:srgbClr val="0070C0"/>
                        </a:solidFill>
                        <a:latin typeface="Cambria Math" panose="02040503050406030204" pitchFamily="18" charset="0"/>
                      </a:rPr>
                      <m:t>𝟐</m:t>
                    </m:r>
                  </m:sub>
                </m:sSub>
              </m:oMath>
            </a14:m>
            <a:r>
              <a:rPr b="1" i="1"/>
              <a:t> weight decay</a:t>
            </a:r>
            <a:endParaRPr b="1" i="1"/>
          </a:p>
          <a:p>
            <a:pPr lvl="1" marL="631825" indent="-227013">
              <a:buFontTx/>
              <a:defRPr sz="1800"/>
            </a:pPr>
            <a:r>
              <a:t>A regularization term that penalizes large weights is added to the loss function</a:t>
            </a:r>
          </a:p>
          <a:p>
            <a:pPr lvl="1" marL="631825" indent="-227013">
              <a:buFontTx/>
              <a:defRPr sz="800"/>
            </a:pPr>
          </a:p>
          <a:p>
            <a:pPr lvl="1" marL="631825" indent="-227013">
              <a:buFontTx/>
              <a:defRPr sz="800"/>
            </a:pPr>
          </a:p>
          <a:p>
            <a:pPr lvl="1" marL="631825" indent="-227013">
              <a:buFontTx/>
              <a:defRPr sz="800"/>
            </a:pPr>
          </a:p>
          <a:p>
            <a:pPr lvl="1" marL="631825" indent="-227013">
              <a:buFontTx/>
              <a:defRPr sz="800"/>
            </a:pPr>
          </a:p>
          <a:p>
            <a:pPr lvl="1" marL="0" indent="457162">
              <a:spcBef>
                <a:spcPts val="500"/>
              </a:spcBef>
              <a:buSzTx/>
              <a:buNone/>
              <a:defRPr sz="2400"/>
            </a:pPr>
            <a14:m>
              <m:oMathPara>
                <m:oMathParaPr>
                  <m:jc m:val="left"/>
                </m:oMathParaPr>
                <m:oMath>
                  <m:sSub>
                    <m:e>
                      <m:r>
                        <a:rPr xmlns:a="http://schemas.openxmlformats.org/drawingml/2006/main" sz="950" i="1">
                          <a:solidFill>
                            <a:srgbClr val="000000"/>
                          </a:solidFill>
                          <a:latin typeface="Cambria Math" panose="02040503050406030204" pitchFamily="18" charset="0"/>
                        </a:rPr>
                        <m:t>ℒ</m:t>
                      </m:r>
                    </m:e>
                    <m:sub>
                      <m:r>
                        <a:rPr xmlns:a="http://schemas.openxmlformats.org/drawingml/2006/main" sz="950" i="1">
                          <a:solidFill>
                            <a:srgbClr val="000000"/>
                          </a:solidFill>
                          <a:latin typeface="Cambria Math" panose="02040503050406030204" pitchFamily="18" charset="0"/>
                        </a:rPr>
                        <m:t>𝑟</m:t>
                      </m:r>
                      <m:r>
                        <a:rPr xmlns:a="http://schemas.openxmlformats.org/drawingml/2006/main" sz="950" i="1">
                          <a:solidFill>
                            <a:srgbClr val="000000"/>
                          </a:solidFill>
                          <a:latin typeface="Cambria Math" panose="02040503050406030204" pitchFamily="18" charset="0"/>
                        </a:rPr>
                        <m:t>𝑒</m:t>
                      </m:r>
                      <m:r>
                        <a:rPr xmlns:a="http://schemas.openxmlformats.org/drawingml/2006/main" sz="950" i="1">
                          <a:solidFill>
                            <a:srgbClr val="000000"/>
                          </a:solidFill>
                          <a:latin typeface="Cambria Math" panose="02040503050406030204" pitchFamily="18" charset="0"/>
                        </a:rPr>
                        <m:t>𝑔</m:t>
                      </m:r>
                    </m:sub>
                  </m:sSub>
                  <m:d>
                    <m:dPr>
                      <m:ctrlPr>
                        <a:rPr xmlns:a="http://schemas.openxmlformats.org/drawingml/2006/main" sz="950" i="1">
                          <a:solidFill>
                            <a:srgbClr val="000000"/>
                          </a:solidFill>
                          <a:latin typeface="Cambria Math" panose="02040503050406030204" pitchFamily="18" charset="0"/>
                        </a:rPr>
                      </m:ctrlPr>
                    </m:dPr>
                    <m:e>
                      <m:r>
                        <a:rPr xmlns:a="http://schemas.openxmlformats.org/drawingml/2006/main" sz="950" i="1">
                          <a:solidFill>
                            <a:srgbClr val="000000"/>
                          </a:solidFill>
                          <a:latin typeface="Cambria Math" panose="02040503050406030204" pitchFamily="18" charset="0"/>
                        </a:rPr>
                        <m:t>𝜃</m:t>
                      </m:r>
                    </m:e>
                  </m:d>
                  <m:r>
                    <a:rPr xmlns:a="http://schemas.openxmlformats.org/drawingml/2006/main" sz="950" i="1">
                      <a:solidFill>
                        <a:srgbClr val="000000"/>
                      </a:solidFill>
                      <a:latin typeface="Cambria Math" panose="02040503050406030204" pitchFamily="18" charset="0"/>
                    </a:rPr>
                    <m:t>=</m:t>
                  </m:r>
                  <m:r>
                    <a:rPr xmlns:a="http://schemas.openxmlformats.org/drawingml/2006/main" sz="950" i="1">
                      <a:solidFill>
                        <a:srgbClr val="000000"/>
                      </a:solidFill>
                      <a:latin typeface="Cambria Math" panose="02040503050406030204" pitchFamily="18" charset="0"/>
                    </a:rPr>
                    <m:t/>
                  </m:r>
                  <m:r>
                    <a:rPr xmlns:a="http://schemas.openxmlformats.org/drawingml/2006/main" sz="950" i="1">
                      <a:solidFill>
                        <a:srgbClr val="000000"/>
                      </a:solidFill>
                      <a:latin typeface="Cambria Math" panose="02040503050406030204" pitchFamily="18" charset="0"/>
                    </a:rPr>
                    <m:t>ℒ</m:t>
                  </m:r>
                  <m:d>
                    <m:dPr>
                      <m:ctrlPr>
                        <a:rPr xmlns:a="http://schemas.openxmlformats.org/drawingml/2006/main" sz="950" i="1">
                          <a:solidFill>
                            <a:srgbClr val="000000"/>
                          </a:solidFill>
                          <a:latin typeface="Cambria Math" panose="02040503050406030204" pitchFamily="18" charset="0"/>
                        </a:rPr>
                      </m:ctrlPr>
                    </m:dPr>
                    <m:e>
                      <m:r>
                        <a:rPr xmlns:a="http://schemas.openxmlformats.org/drawingml/2006/main" sz="950" i="1">
                          <a:solidFill>
                            <a:srgbClr val="000000"/>
                          </a:solidFill>
                          <a:latin typeface="Cambria Math" panose="02040503050406030204" pitchFamily="18" charset="0"/>
                        </a:rPr>
                        <m:t>𝜃</m:t>
                      </m:r>
                    </m:e>
                  </m:d>
                  <m:r>
                    <a:rPr xmlns:a="http://schemas.openxmlformats.org/drawingml/2006/main" sz="950" i="1">
                      <a:solidFill>
                        <a:srgbClr val="000000"/>
                      </a:solidFill>
                      <a:latin typeface="Cambria Math" panose="02040503050406030204" pitchFamily="18" charset="0"/>
                    </a:rPr>
                    <m:t>+</m:t>
                  </m:r>
                  <m:r>
                    <a:rPr xmlns:a="http://schemas.openxmlformats.org/drawingml/2006/main" sz="950" i="1">
                      <a:solidFill>
                        <a:srgbClr val="000000"/>
                      </a:solidFill>
                      <a:latin typeface="Cambria Math" panose="02040503050406030204" pitchFamily="18" charset="0"/>
                    </a:rPr>
                    <m:t>𝜆</m:t>
                  </m:r>
                  <m:nary>
                    <m:naryPr>
                      <m:ctrlPr>
                        <a:rPr xmlns:a="http://schemas.openxmlformats.org/drawingml/2006/main" sz="950" i="1">
                          <a:solidFill>
                            <a:srgbClr val="000000"/>
                          </a:solidFill>
                          <a:latin typeface="Cambria Math" panose="02040503050406030204" pitchFamily="18" charset="0"/>
                        </a:rPr>
                      </m:ctrlPr>
                      <m:chr m:val="∑"/>
                      <m:limLoc m:val="undOvr"/>
                      <m:grow m:val="0"/>
                      <m:subHide m:val="off"/>
                      <m:supHide m:val="on"/>
                    </m:naryPr>
                    <m:sub>
                      <m:r>
                        <a:rPr xmlns:a="http://schemas.openxmlformats.org/drawingml/2006/main" sz="950" i="1">
                          <a:solidFill>
                            <a:srgbClr val="000000"/>
                          </a:solidFill>
                          <a:latin typeface="Cambria Math" panose="02040503050406030204" pitchFamily="18" charset="0"/>
                        </a:rPr>
                        <m:t>𝑘</m:t>
                      </m:r>
                    </m:sub>
                    <m:sup/>
                    <m:e>
                      <m:sSubSup>
                        <m:e>
                          <m:r>
                            <a:rPr xmlns:a="http://schemas.openxmlformats.org/drawingml/2006/main" sz="950" i="1">
                              <a:solidFill>
                                <a:srgbClr val="000000"/>
                              </a:solidFill>
                              <a:latin typeface="Cambria Math" panose="02040503050406030204" pitchFamily="18" charset="0"/>
                            </a:rPr>
                            <m:t>𝜃</m:t>
                          </m:r>
                        </m:e>
                        <m:sub>
                          <m:r>
                            <a:rPr xmlns:a="http://schemas.openxmlformats.org/drawingml/2006/main" sz="950" i="1">
                              <a:solidFill>
                                <a:srgbClr val="000000"/>
                              </a:solidFill>
                              <a:latin typeface="Cambria Math" panose="02040503050406030204" pitchFamily="18" charset="0"/>
                            </a:rPr>
                            <m:t>𝑘</m:t>
                          </m:r>
                        </m:sub>
                        <m:sup>
                          <m:r>
                            <a:rPr xmlns:a="http://schemas.openxmlformats.org/drawingml/2006/main" sz="950" i="1">
                              <a:solidFill>
                                <a:srgbClr val="000000"/>
                              </a:solidFill>
                              <a:latin typeface="Cambria Math" panose="02040503050406030204" pitchFamily="18" charset="0"/>
                            </a:rPr>
                            <m:t>2</m:t>
                          </m:r>
                        </m:sup>
                      </m:sSubSup>
                    </m:e>
                  </m:nary>
                </m:oMath>
              </m:oMathPara>
            </a14:m>
          </a:p>
          <a:p>
            <a:pPr lvl="1" marL="631825" indent="-227013">
              <a:buFontTx/>
              <a:defRPr sz="1800"/>
            </a:pPr>
            <a:r>
              <a:t>For every weight in the network, we add the regularization term to the loss value</a:t>
            </a:r>
          </a:p>
          <a:p>
            <a:pPr lvl="2" marL="973137" indent="-231775">
              <a:spcBef>
                <a:spcPts val="300"/>
              </a:spcBef>
              <a:buFont typeface="Courier New"/>
              <a:defRPr sz="1600"/>
            </a:pPr>
            <a:r>
              <a:t>During gradient descent parameter update, every weight is decayed linearly toward zero</a:t>
            </a:r>
          </a:p>
          <a:p>
            <a:pPr lvl="1" marL="631825" indent="-227013">
              <a:buFontTx/>
              <a:defRPr sz="1800"/>
            </a:pPr>
            <a:r>
              <a:t>The </a:t>
            </a:r>
            <a:r>
              <a:rPr>
                <a:solidFill>
                  <a:srgbClr val="FF0000"/>
                </a:solidFill>
              </a:rPr>
              <a:t>weight decay coefficient </a:t>
            </a:r>
            <a14:m>
              <m:oMath>
                <m:r>
                  <a:rPr xmlns:a="http://schemas.openxmlformats.org/drawingml/2006/main" sz="2150" i="1">
                    <a:solidFill>
                      <a:srgbClr val="FF0000"/>
                    </a:solidFill>
                    <a:latin typeface="Cambria Math" panose="02040503050406030204" pitchFamily="18" charset="0"/>
                  </a:rPr>
                  <m:t>𝜆</m:t>
                </m:r>
                <m:r>
                  <a:rPr xmlns:a="http://schemas.openxmlformats.org/drawingml/2006/main" sz="2150" i="1">
                    <a:solidFill>
                      <a:srgbClr val="FF0000"/>
                    </a:solidFill>
                    <a:latin typeface="Cambria Math" panose="02040503050406030204" pitchFamily="18" charset="0"/>
                  </a:rPr>
                  <m:t/>
                </m:r>
              </m:oMath>
            </a14:m>
            <a:r>
              <a:t>determines how dominant the regularization is during the gradient computation</a:t>
            </a:r>
            <a:endParaRPr>
              <a:solidFill>
                <a:srgbClr val="FF0000"/>
              </a:solidFill>
            </a:endParaRPr>
          </a:p>
        </p:txBody>
      </p:sp>
      <p:sp>
        <p:nvSpPr>
          <p:cNvPr id="2047" name="Content Placeholder 3"/>
          <p:cNvSpPr txBox="1"/>
          <p:nvPr/>
        </p:nvSpPr>
        <p:spPr>
          <a:xfrm>
            <a:off x="322392" y="1509936"/>
            <a:ext cx="6101248" cy="350294"/>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defTabSz="914322">
              <a:spcBef>
                <a:spcPts val="300"/>
              </a:spcBef>
              <a:defRPr i="1" sz="1400">
                <a:latin typeface="Arial"/>
                <a:ea typeface="Arial"/>
                <a:cs typeface="Arial"/>
                <a:sym typeface="Arial"/>
              </a:defRPr>
            </a:lvl1pPr>
          </a:lstStyle>
          <a:p>
            <a:pPr/>
            <a:r>
              <a:t>Regularization</a:t>
            </a:r>
          </a:p>
        </p:txBody>
      </p:sp>
      <p:sp>
        <p:nvSpPr>
          <p:cNvPr id="2048" name="Left Brace 4"/>
          <p:cNvSpPr/>
          <p:nvPr/>
        </p:nvSpPr>
        <p:spPr>
          <a:xfrm rot="5400000">
            <a:off x="4860153" y="3072848"/>
            <a:ext cx="130101" cy="55522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cubicBezTo>
                  <a:pt x="15635" y="21600"/>
                  <a:pt x="10800" y="21411"/>
                  <a:pt x="10800" y="21178"/>
                </a:cubicBezTo>
                <a:lnTo>
                  <a:pt x="10800" y="11222"/>
                </a:lnTo>
                <a:cubicBezTo>
                  <a:pt x="10800" y="10989"/>
                  <a:pt x="5965" y="10800"/>
                  <a:pt x="0" y="10800"/>
                </a:cubicBezTo>
                <a:cubicBezTo>
                  <a:pt x="5965" y="10800"/>
                  <a:pt x="10800" y="10611"/>
                  <a:pt x="10800" y="10378"/>
                </a:cubicBezTo>
                <a:lnTo>
                  <a:pt x="10800" y="422"/>
                </a:lnTo>
                <a:cubicBezTo>
                  <a:pt x="10800" y="189"/>
                  <a:pt x="15635" y="0"/>
                  <a:pt x="21600" y="0"/>
                </a:cubicBezTo>
              </a:path>
            </a:pathLst>
          </a:custGeom>
          <a:ln>
            <a:solidFill>
              <a:srgbClr val="604A7B"/>
            </a:solidFill>
          </a:ln>
        </p:spPr>
        <p:txBody>
          <a:bodyPr lIns="45719" rIns="45719" anchor="ctr"/>
          <a:lstStyle/>
          <a:p>
            <a:pPr algn="ctr"/>
          </a:p>
        </p:txBody>
      </p:sp>
      <p:sp>
        <p:nvSpPr>
          <p:cNvPr id="2049" name="Left Brace 5"/>
          <p:cNvSpPr/>
          <p:nvPr/>
        </p:nvSpPr>
        <p:spPr>
          <a:xfrm rot="5400000">
            <a:off x="5932213" y="2772991"/>
            <a:ext cx="282207" cy="122413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cubicBezTo>
                  <a:pt x="15635" y="21600"/>
                  <a:pt x="10800" y="21414"/>
                  <a:pt x="10800" y="21185"/>
                </a:cubicBezTo>
                <a:lnTo>
                  <a:pt x="10800" y="11215"/>
                </a:lnTo>
                <a:cubicBezTo>
                  <a:pt x="10800" y="10986"/>
                  <a:pt x="5965" y="10800"/>
                  <a:pt x="0" y="10800"/>
                </a:cubicBezTo>
                <a:cubicBezTo>
                  <a:pt x="5965" y="10800"/>
                  <a:pt x="10800" y="10614"/>
                  <a:pt x="10800" y="10385"/>
                </a:cubicBezTo>
                <a:lnTo>
                  <a:pt x="10800" y="415"/>
                </a:lnTo>
                <a:cubicBezTo>
                  <a:pt x="10800" y="186"/>
                  <a:pt x="15635" y="0"/>
                  <a:pt x="21600" y="0"/>
                </a:cubicBezTo>
              </a:path>
            </a:pathLst>
          </a:custGeom>
          <a:ln>
            <a:solidFill>
              <a:srgbClr val="E46C0A"/>
            </a:solidFill>
          </a:ln>
        </p:spPr>
        <p:txBody>
          <a:bodyPr lIns="45719" rIns="45719" anchor="ctr"/>
          <a:lstStyle/>
          <a:p>
            <a:pPr algn="ctr">
              <a:defRPr>
                <a:solidFill>
                  <a:srgbClr val="E46C0A"/>
                </a:solidFill>
              </a:defRPr>
            </a:pPr>
          </a:p>
        </p:txBody>
      </p:sp>
      <p:sp>
        <p:nvSpPr>
          <p:cNvPr id="2050" name="TextBox 6"/>
          <p:cNvSpPr txBox="1"/>
          <p:nvPr/>
        </p:nvSpPr>
        <p:spPr>
          <a:xfrm>
            <a:off x="4534891" y="3042680"/>
            <a:ext cx="753440" cy="280800"/>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400">
                <a:solidFill>
                  <a:srgbClr val="604A7B"/>
                </a:solidFill>
              </a:defRPr>
            </a:lvl1pPr>
          </a:lstStyle>
          <a:p>
            <a:pPr/>
            <a:r>
              <a:t>Data loss</a:t>
            </a:r>
          </a:p>
        </p:txBody>
      </p:sp>
      <p:sp>
        <p:nvSpPr>
          <p:cNvPr id="2051" name="TextBox 7"/>
          <p:cNvSpPr txBox="1"/>
          <p:nvPr/>
        </p:nvSpPr>
        <p:spPr>
          <a:xfrm>
            <a:off x="5434960" y="3022103"/>
            <a:ext cx="1444065" cy="280800"/>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400">
                <a:solidFill>
                  <a:srgbClr val="E46C0A"/>
                </a:solidFill>
              </a:defRPr>
            </a:lvl1pPr>
          </a:lstStyle>
          <a:p>
            <a:pPr/>
            <a:r>
              <a:t>Regularization loss</a:t>
            </a:r>
          </a:p>
        </p:txBody>
      </p:sp>
    </p:spTree>
  </p:cSld>
  <p:clrMapOvr>
    <a:masterClrMapping/>
  </p:clrMapOvr>
  <p:transition xmlns:p14="http://schemas.microsoft.com/office/powerpoint/2010/main" spd="med" advClick="1"/>
</p:sld>
</file>

<file path=ppt/slides/slide7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53" name="TextBox 3"/>
          <p:cNvSpPr txBox="1"/>
          <p:nvPr>
            <p:ph type="sldNum" sz="quarter" idx="2"/>
          </p:nvPr>
        </p:nvSpPr>
        <p:spPr>
          <a:xfrm>
            <a:off x="9760731" y="7458470"/>
            <a:ext cx="258625" cy="24830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054" name="Title 1"/>
          <p:cNvSpPr txBox="1"/>
          <p:nvPr>
            <p:ph type="title"/>
          </p:nvPr>
        </p:nvSpPr>
        <p:spPr>
          <a:prstGeom prst="rect">
            <a:avLst/>
          </a:prstGeom>
        </p:spPr>
        <p:txBody>
          <a:bodyPr/>
          <a:lstStyle/>
          <a:p>
            <a:pPr/>
            <a:r>
              <a:t>Regularization: Weight Decay</a:t>
            </a:r>
          </a:p>
        </p:txBody>
      </p:sp>
      <p:sp>
        <p:nvSpPr>
          <p:cNvPr id="2055" name="Content Placeholder 2"/>
          <p:cNvSpPr txBox="1"/>
          <p:nvPr>
            <p:ph type="body" idx="1"/>
          </p:nvPr>
        </p:nvSpPr>
        <p:spPr>
          <a:xfrm>
            <a:off x="276672" y="2090802"/>
            <a:ext cx="9584267" cy="5367668"/>
          </a:xfrm>
          <a:prstGeom prst="rect">
            <a:avLst/>
          </a:prstGeom>
        </p:spPr>
        <p:txBody>
          <a:bodyPr/>
          <a:lstStyle/>
          <a:p>
            <a:pPr/>
            <a:r>
              <a:t>Effect of the decay coefficient </a:t>
            </a:r>
            <a14:m>
              <m:oMath>
                <m:r>
                  <a:rPr xmlns:a="http://schemas.openxmlformats.org/drawingml/2006/main" sz="2400" i="1">
                    <a:solidFill>
                      <a:srgbClr val="000000"/>
                    </a:solidFill>
                    <a:latin typeface="Cambria Math" panose="02040503050406030204" pitchFamily="18" charset="0"/>
                  </a:rPr>
                  <m:t>𝜆</m:t>
                </m:r>
              </m:oMath>
            </a14:m>
            <a:r>
              <a:t>  </a:t>
            </a:r>
          </a:p>
          <a:p>
            <a:pPr lvl="1" marL="631825" indent="-227013">
              <a:buFontTx/>
              <a:defRPr sz="1800"/>
            </a:pPr>
            <a:r>
              <a:t>Large weight decay coefficient </a:t>
            </a:r>
            <a:r>
              <a:rPr>
                <a:latin typeface="Times New Roman"/>
                <a:ea typeface="Times New Roman"/>
                <a:cs typeface="Times New Roman"/>
                <a:sym typeface="Times New Roman"/>
              </a:rPr>
              <a:t>→</a:t>
            </a:r>
            <a:r>
              <a:t> penalty for weights with large values</a:t>
            </a:r>
          </a:p>
        </p:txBody>
      </p:sp>
      <p:sp>
        <p:nvSpPr>
          <p:cNvPr id="2056" name="Content Placeholder 4"/>
          <p:cNvSpPr txBox="1"/>
          <p:nvPr/>
        </p:nvSpPr>
        <p:spPr>
          <a:xfrm>
            <a:off x="322392" y="1509936"/>
            <a:ext cx="6101248" cy="350294"/>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defTabSz="914322">
              <a:spcBef>
                <a:spcPts val="300"/>
              </a:spcBef>
              <a:defRPr i="1" sz="1400">
                <a:latin typeface="Arial"/>
                <a:ea typeface="Arial"/>
                <a:cs typeface="Arial"/>
                <a:sym typeface="Arial"/>
              </a:defRPr>
            </a:lvl1pPr>
          </a:lstStyle>
          <a:p>
            <a:pPr/>
            <a:r>
              <a:t>Regularization</a:t>
            </a:r>
          </a:p>
        </p:txBody>
      </p:sp>
      <p:pic>
        <p:nvPicPr>
          <p:cNvPr id="2057" name="Picture 3" descr="Picture 3"/>
          <p:cNvPicPr>
            <a:picLocks noChangeAspect="1"/>
          </p:cNvPicPr>
          <p:nvPr/>
        </p:nvPicPr>
        <p:blipFill>
          <a:blip r:embed="rId2">
            <a:extLst/>
          </a:blip>
          <a:stretch>
            <a:fillRect/>
          </a:stretch>
        </p:blipFill>
        <p:spPr>
          <a:xfrm>
            <a:off x="1284783" y="3094111"/>
            <a:ext cx="7529664" cy="2780626"/>
          </a:xfrm>
          <a:prstGeom prst="rect">
            <a:avLst/>
          </a:prstGeom>
          <a:ln w="12700">
            <a:miter lim="400000"/>
          </a:ln>
        </p:spPr>
      </p:pic>
    </p:spTree>
  </p:cSld>
  <p:clrMapOvr>
    <a:masterClrMapping/>
  </p:clrMapOvr>
  <p:transition xmlns:p14="http://schemas.microsoft.com/office/powerpoint/2010/main" spd="med" advClick="1"/>
</p:sld>
</file>

<file path=ppt/slides/slide7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59" name="TextBox 3"/>
          <p:cNvSpPr txBox="1"/>
          <p:nvPr>
            <p:ph type="sldNum" sz="quarter" idx="2"/>
          </p:nvPr>
        </p:nvSpPr>
        <p:spPr>
          <a:xfrm>
            <a:off x="9760731" y="7458470"/>
            <a:ext cx="258625" cy="24830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060" name="Title 1"/>
          <p:cNvSpPr txBox="1"/>
          <p:nvPr>
            <p:ph type="title"/>
          </p:nvPr>
        </p:nvSpPr>
        <p:spPr>
          <a:prstGeom prst="rect">
            <a:avLst/>
          </a:prstGeom>
        </p:spPr>
        <p:txBody>
          <a:bodyPr/>
          <a:lstStyle/>
          <a:p>
            <a:pPr/>
            <a:r>
              <a:t>Regularization: Weight Decay</a:t>
            </a:r>
          </a:p>
        </p:txBody>
      </p:sp>
      <p:sp>
        <p:nvSpPr>
          <p:cNvPr id="2061" name="Content Placeholder 2"/>
          <p:cNvSpPr txBox="1"/>
          <p:nvPr>
            <p:ph type="body" idx="1"/>
          </p:nvPr>
        </p:nvSpPr>
        <p:spPr>
          <a:xfrm>
            <a:off x="276672" y="2090802"/>
            <a:ext cx="9584267" cy="5367668"/>
          </a:xfrm>
          <a:prstGeom prst="rect">
            <a:avLst/>
          </a:prstGeom>
        </p:spPr>
        <p:txBody>
          <a:bodyPr/>
          <a:lstStyle/>
          <a:p>
            <a:pPr>
              <a:defRPr>
                <a:solidFill>
                  <a:srgbClr val="0070C0"/>
                </a:solidFill>
              </a:defRPr>
            </a:pPr>
            <a14:m>
              <m:oMath>
                <m:sSub>
                  <m:e>
                    <m:r>
                      <a:rPr xmlns:a="http://schemas.openxmlformats.org/drawingml/2006/main" sz="2400" i="1">
                        <a:solidFill>
                          <a:srgbClr val="0070C0"/>
                        </a:solidFill>
                        <a:latin typeface="Cambria Math" panose="02040503050406030204" pitchFamily="18" charset="0"/>
                      </a:rPr>
                      <m:t>ℓ</m:t>
                    </m:r>
                  </m:e>
                  <m:sub>
                    <m:r>
                      <a:rPr xmlns:a="http://schemas.openxmlformats.org/drawingml/2006/main" sz="2400" i="1">
                        <a:solidFill>
                          <a:srgbClr val="0070C0"/>
                        </a:solidFill>
                        <a:latin typeface="Cambria Math" panose="02040503050406030204" pitchFamily="18" charset="0"/>
                      </a:rPr>
                      <m:t>𝟏</m:t>
                    </m:r>
                  </m:sub>
                </m:sSub>
              </m:oMath>
            </a14:m>
            <a:r>
              <a:rPr b="1" i="1"/>
              <a:t> weight decay</a:t>
            </a:r>
            <a:endParaRPr b="1" i="1"/>
          </a:p>
          <a:p>
            <a:pPr lvl="1" marL="631825" indent="-227013">
              <a:buFontTx/>
              <a:defRPr sz="1800"/>
            </a:pPr>
            <a:r>
              <a:t>The regularization term is based on the </a:t>
            </a:r>
            <a14:m>
              <m:oMath>
                <m:sSub>
                  <m:e>
                    <m:r>
                      <a:rPr xmlns:a="http://schemas.openxmlformats.org/drawingml/2006/main" sz="2150" i="1">
                        <a:solidFill>
                          <a:srgbClr val="000000"/>
                        </a:solidFill>
                        <a:latin typeface="Cambria Math" panose="02040503050406030204" pitchFamily="18" charset="0"/>
                      </a:rPr>
                      <m:t>ℓ</m:t>
                    </m:r>
                  </m:e>
                  <m:sub>
                    <m:r>
                      <a:rPr xmlns:a="http://schemas.openxmlformats.org/drawingml/2006/main" sz="2150" i="1">
                        <a:solidFill>
                          <a:srgbClr val="000000"/>
                        </a:solidFill>
                        <a:latin typeface="Cambria Math" panose="02040503050406030204" pitchFamily="18" charset="0"/>
                      </a:rPr>
                      <m:t>1</m:t>
                    </m:r>
                  </m:sub>
                </m:sSub>
              </m:oMath>
            </a14:m>
            <a:r>
              <a:t> norm of the weights</a:t>
            </a:r>
          </a:p>
          <a:p>
            <a:pPr lvl="1" marL="631825" indent="-227013">
              <a:buFontTx/>
              <a:defRPr sz="800"/>
            </a:pPr>
          </a:p>
          <a:p>
            <a:pPr lvl="1" marL="0" indent="457162" algn="ctr">
              <a:spcBef>
                <a:spcPts val="500"/>
              </a:spcBef>
              <a:buSzTx/>
              <a:buNone/>
              <a:defRPr sz="2400"/>
            </a:pPr>
            <a14:m>
              <m:oMath>
                <m:sSub>
                  <m:e>
                    <m:r>
                      <a:rPr xmlns:a="http://schemas.openxmlformats.org/drawingml/2006/main" sz="950" i="1">
                        <a:solidFill>
                          <a:srgbClr val="000000"/>
                        </a:solidFill>
                        <a:latin typeface="Cambria Math" panose="02040503050406030204" pitchFamily="18" charset="0"/>
                      </a:rPr>
                      <m:t>ℒ</m:t>
                    </m:r>
                  </m:e>
                  <m:sub>
                    <m:r>
                      <a:rPr xmlns:a="http://schemas.openxmlformats.org/drawingml/2006/main" sz="950" i="1">
                        <a:solidFill>
                          <a:srgbClr val="000000"/>
                        </a:solidFill>
                        <a:latin typeface="Cambria Math" panose="02040503050406030204" pitchFamily="18" charset="0"/>
                      </a:rPr>
                      <m:t>𝑟</m:t>
                    </m:r>
                    <m:r>
                      <a:rPr xmlns:a="http://schemas.openxmlformats.org/drawingml/2006/main" sz="950" i="1">
                        <a:solidFill>
                          <a:srgbClr val="000000"/>
                        </a:solidFill>
                        <a:latin typeface="Cambria Math" panose="02040503050406030204" pitchFamily="18" charset="0"/>
                      </a:rPr>
                      <m:t>𝑒</m:t>
                    </m:r>
                    <m:r>
                      <a:rPr xmlns:a="http://schemas.openxmlformats.org/drawingml/2006/main" sz="950" i="1">
                        <a:solidFill>
                          <a:srgbClr val="000000"/>
                        </a:solidFill>
                        <a:latin typeface="Cambria Math" panose="02040503050406030204" pitchFamily="18" charset="0"/>
                      </a:rPr>
                      <m:t>𝑔</m:t>
                    </m:r>
                  </m:sub>
                </m:sSub>
                <m:d>
                  <m:dPr>
                    <m:ctrlPr>
                      <a:rPr xmlns:a="http://schemas.openxmlformats.org/drawingml/2006/main" sz="950" i="1">
                        <a:solidFill>
                          <a:srgbClr val="000000"/>
                        </a:solidFill>
                        <a:latin typeface="Cambria Math" panose="02040503050406030204" pitchFamily="18" charset="0"/>
                      </a:rPr>
                    </m:ctrlPr>
                  </m:dPr>
                  <m:e>
                    <m:r>
                      <a:rPr xmlns:a="http://schemas.openxmlformats.org/drawingml/2006/main" sz="950" i="1">
                        <a:solidFill>
                          <a:srgbClr val="000000"/>
                        </a:solidFill>
                        <a:latin typeface="Cambria Math" panose="02040503050406030204" pitchFamily="18" charset="0"/>
                      </a:rPr>
                      <m:t>𝜃</m:t>
                    </m:r>
                  </m:e>
                </m:d>
                <m:r>
                  <a:rPr xmlns:a="http://schemas.openxmlformats.org/drawingml/2006/main" sz="950" i="1">
                    <a:solidFill>
                      <a:srgbClr val="000000"/>
                    </a:solidFill>
                    <a:latin typeface="Cambria Math" panose="02040503050406030204" pitchFamily="18" charset="0"/>
                  </a:rPr>
                  <m:t>=</m:t>
                </m:r>
                <m:r>
                  <a:rPr xmlns:a="http://schemas.openxmlformats.org/drawingml/2006/main" sz="950" i="1">
                    <a:solidFill>
                      <a:srgbClr val="000000"/>
                    </a:solidFill>
                    <a:latin typeface="Cambria Math" panose="02040503050406030204" pitchFamily="18" charset="0"/>
                  </a:rPr>
                  <m:t/>
                </m:r>
                <m:r>
                  <a:rPr xmlns:a="http://schemas.openxmlformats.org/drawingml/2006/main" sz="950" i="1">
                    <a:solidFill>
                      <a:srgbClr val="000000"/>
                    </a:solidFill>
                    <a:latin typeface="Cambria Math" panose="02040503050406030204" pitchFamily="18" charset="0"/>
                  </a:rPr>
                  <m:t>ℒ</m:t>
                </m:r>
                <m:d>
                  <m:dPr>
                    <m:ctrlPr>
                      <a:rPr xmlns:a="http://schemas.openxmlformats.org/drawingml/2006/main" sz="950" i="1">
                        <a:solidFill>
                          <a:srgbClr val="000000"/>
                        </a:solidFill>
                        <a:latin typeface="Cambria Math" panose="02040503050406030204" pitchFamily="18" charset="0"/>
                      </a:rPr>
                    </m:ctrlPr>
                  </m:dPr>
                  <m:e>
                    <m:r>
                      <a:rPr xmlns:a="http://schemas.openxmlformats.org/drawingml/2006/main" sz="950" i="1">
                        <a:solidFill>
                          <a:srgbClr val="000000"/>
                        </a:solidFill>
                        <a:latin typeface="Cambria Math" panose="02040503050406030204" pitchFamily="18" charset="0"/>
                      </a:rPr>
                      <m:t>𝜃</m:t>
                    </m:r>
                  </m:e>
                </m:d>
                <m:r>
                  <a:rPr xmlns:a="http://schemas.openxmlformats.org/drawingml/2006/main" sz="950" i="1">
                    <a:solidFill>
                      <a:srgbClr val="000000"/>
                    </a:solidFill>
                    <a:latin typeface="Cambria Math" panose="02040503050406030204" pitchFamily="18" charset="0"/>
                  </a:rPr>
                  <m:t>+</m:t>
                </m:r>
                <m:r>
                  <a:rPr xmlns:a="http://schemas.openxmlformats.org/drawingml/2006/main" sz="950" i="1">
                    <a:solidFill>
                      <a:srgbClr val="000000"/>
                    </a:solidFill>
                    <a:latin typeface="Cambria Math" panose="02040503050406030204" pitchFamily="18" charset="0"/>
                  </a:rPr>
                  <m:t>𝜆</m:t>
                </m:r>
                <m:nary>
                  <m:naryPr>
                    <m:ctrlPr>
                      <a:rPr xmlns:a="http://schemas.openxmlformats.org/drawingml/2006/main" sz="950" i="1">
                        <a:solidFill>
                          <a:srgbClr val="000000"/>
                        </a:solidFill>
                        <a:latin typeface="Cambria Math" panose="02040503050406030204" pitchFamily="18" charset="0"/>
                      </a:rPr>
                    </m:ctrlPr>
                    <m:chr m:val="∑"/>
                    <m:limLoc m:val="undOvr"/>
                    <m:grow m:val="0"/>
                    <m:subHide m:val="off"/>
                    <m:supHide m:val="on"/>
                  </m:naryPr>
                  <m:sub>
                    <m:r>
                      <a:rPr xmlns:a="http://schemas.openxmlformats.org/drawingml/2006/main" sz="950" i="1">
                        <a:solidFill>
                          <a:srgbClr val="000000"/>
                        </a:solidFill>
                        <a:latin typeface="Cambria Math" panose="02040503050406030204" pitchFamily="18" charset="0"/>
                      </a:rPr>
                      <m:t>𝑘</m:t>
                    </m:r>
                  </m:sub>
                  <m:sup/>
                  <m:e>
                    <m:d>
                      <m:dPr>
                        <m:ctrlPr>
                          <a:rPr xmlns:a="http://schemas.openxmlformats.org/drawingml/2006/main" sz="950" i="1">
                            <a:solidFill>
                              <a:srgbClr val="000000"/>
                            </a:solidFill>
                            <a:latin typeface="Cambria Math" panose="02040503050406030204" pitchFamily="18" charset="0"/>
                          </a:rPr>
                        </m:ctrlPr>
                        <m:begChr m:val="|"/>
                        <m:endChr m:val="|"/>
                      </m:dPr>
                      <m:e>
                        <m:sSub>
                          <m:e>
                            <m:r>
                              <a:rPr xmlns:a="http://schemas.openxmlformats.org/drawingml/2006/main" sz="950" i="1">
                                <a:solidFill>
                                  <a:srgbClr val="000000"/>
                                </a:solidFill>
                                <a:latin typeface="Cambria Math" panose="02040503050406030204" pitchFamily="18" charset="0"/>
                              </a:rPr>
                              <m:t>𝜃</m:t>
                            </m:r>
                          </m:e>
                          <m:sub>
                            <m:r>
                              <a:rPr xmlns:a="http://schemas.openxmlformats.org/drawingml/2006/main" sz="950" i="1">
                                <a:solidFill>
                                  <a:srgbClr val="000000"/>
                                </a:solidFill>
                                <a:latin typeface="Cambria Math" panose="02040503050406030204" pitchFamily="18" charset="0"/>
                              </a:rPr>
                              <m:t>𝑘</m:t>
                            </m:r>
                          </m:sub>
                        </m:sSub>
                      </m:e>
                    </m:d>
                  </m:e>
                </m:nary>
              </m:oMath>
            </a14:m>
            <a:r>
              <a:rPr sz="1800"/>
              <a:t> </a:t>
            </a:r>
            <a:endParaRPr sz="1800"/>
          </a:p>
          <a:p>
            <a:pPr lvl="1" marL="0" indent="457162" algn="ctr">
              <a:buSzTx/>
              <a:buNone/>
              <a:defRPr sz="800"/>
            </a:pPr>
          </a:p>
          <a:p>
            <a:pPr lvl="1" marL="505706" indent="-100894">
              <a:buFontTx/>
              <a:defRPr sz="1800"/>
            </a:pPr>
            <a14:m>
              <m:oMath>
                <m:sSub>
                  <m:e>
                    <m:r>
                      <a:rPr xmlns:a="http://schemas.openxmlformats.org/drawingml/2006/main" sz="950" i="1">
                        <a:solidFill>
                          <a:srgbClr val="000000"/>
                        </a:solidFill>
                        <a:latin typeface="Cambria Math" panose="02040503050406030204" pitchFamily="18" charset="0"/>
                      </a:rPr>
                      <m:t>ℓ</m:t>
                    </m:r>
                  </m:e>
                  <m:sub>
                    <m:r>
                      <a:rPr xmlns:a="http://schemas.openxmlformats.org/drawingml/2006/main" sz="950" i="1">
                        <a:solidFill>
                          <a:srgbClr val="000000"/>
                        </a:solidFill>
                        <a:latin typeface="Cambria Math" panose="02040503050406030204" pitchFamily="18" charset="0"/>
                      </a:rPr>
                      <m:t>1</m:t>
                    </m:r>
                  </m:sub>
                </m:sSub>
              </m:oMath>
            </a14:m>
            <a:r>
              <a:t> weight decay is less common with NN</a:t>
            </a:r>
          </a:p>
          <a:p>
            <a:pPr lvl="2" marL="973137" indent="-231775">
              <a:spcBef>
                <a:spcPts val="300"/>
              </a:spcBef>
              <a:buFont typeface="Courier New"/>
              <a:defRPr sz="1600"/>
            </a:pPr>
            <a:r>
              <a:t>Often performs worse than </a:t>
            </a:r>
            <a14:m>
              <m:oMath>
                <m:sSub>
                  <m:e>
                    <m:r>
                      <a:rPr xmlns:a="http://schemas.openxmlformats.org/drawingml/2006/main" sz="1900" i="1">
                        <a:solidFill>
                          <a:srgbClr val="000000"/>
                        </a:solidFill>
                        <a:latin typeface="Cambria Math" panose="02040503050406030204" pitchFamily="18" charset="0"/>
                      </a:rPr>
                      <m:t>ℓ</m:t>
                    </m:r>
                  </m:e>
                  <m:sub>
                    <m:r>
                      <a:rPr xmlns:a="http://schemas.openxmlformats.org/drawingml/2006/main" sz="1900" i="1">
                        <a:solidFill>
                          <a:srgbClr val="000000"/>
                        </a:solidFill>
                        <a:latin typeface="Cambria Math" panose="02040503050406030204" pitchFamily="18" charset="0"/>
                      </a:rPr>
                      <m:t>2</m:t>
                    </m:r>
                  </m:sub>
                </m:sSub>
              </m:oMath>
            </a14:m>
            <a:r>
              <a:t> weight decay</a:t>
            </a:r>
          </a:p>
          <a:p>
            <a:pPr lvl="1" marL="631825" indent="-227013">
              <a:buFontTx/>
              <a:defRPr sz="1800"/>
            </a:pPr>
            <a:r>
              <a:t>It is also possible to combine </a:t>
            </a:r>
            <a14:m>
              <m:oMath>
                <m:sSub>
                  <m:e>
                    <m:r>
                      <a:rPr xmlns:a="http://schemas.openxmlformats.org/drawingml/2006/main" sz="2150" i="1">
                        <a:solidFill>
                          <a:srgbClr val="000000"/>
                        </a:solidFill>
                        <a:latin typeface="Cambria Math" panose="02040503050406030204" pitchFamily="18" charset="0"/>
                      </a:rPr>
                      <m:t>ℓ</m:t>
                    </m:r>
                  </m:e>
                  <m:sub>
                    <m:r>
                      <a:rPr xmlns:a="http://schemas.openxmlformats.org/drawingml/2006/main" sz="2150" i="1">
                        <a:solidFill>
                          <a:srgbClr val="000000"/>
                        </a:solidFill>
                        <a:latin typeface="Cambria Math" panose="02040503050406030204" pitchFamily="18" charset="0"/>
                      </a:rPr>
                      <m:t>1</m:t>
                    </m:r>
                  </m:sub>
                </m:sSub>
              </m:oMath>
            </a14:m>
            <a:r>
              <a:t> and </a:t>
            </a:r>
            <a14:m>
              <m:oMath>
                <m:sSub>
                  <m:e>
                    <m:r>
                      <a:rPr xmlns:a="http://schemas.openxmlformats.org/drawingml/2006/main" sz="2150" i="1">
                        <a:solidFill>
                          <a:srgbClr val="000000"/>
                        </a:solidFill>
                        <a:latin typeface="Cambria Math" panose="02040503050406030204" pitchFamily="18" charset="0"/>
                      </a:rPr>
                      <m:t>ℓ</m:t>
                    </m:r>
                  </m:e>
                  <m:sub>
                    <m:r>
                      <a:rPr xmlns:a="http://schemas.openxmlformats.org/drawingml/2006/main" sz="2150" i="1">
                        <a:solidFill>
                          <a:srgbClr val="000000"/>
                        </a:solidFill>
                        <a:latin typeface="Cambria Math" panose="02040503050406030204" pitchFamily="18" charset="0"/>
                      </a:rPr>
                      <m:t>2</m:t>
                    </m:r>
                  </m:sub>
                </m:sSub>
              </m:oMath>
            </a14:m>
            <a:r>
              <a:t> regularization </a:t>
            </a:r>
          </a:p>
          <a:p>
            <a:pPr lvl="2" marL="973137" indent="-231775">
              <a:spcBef>
                <a:spcPts val="300"/>
              </a:spcBef>
              <a:buFont typeface="Courier New"/>
              <a:defRPr sz="1600"/>
            </a:pPr>
            <a:r>
              <a:t>Called </a:t>
            </a:r>
            <a:r>
              <a:rPr>
                <a:solidFill>
                  <a:srgbClr val="FF0000"/>
                </a:solidFill>
              </a:rPr>
              <a:t>elastic net regularization</a:t>
            </a:r>
          </a:p>
          <a:p>
            <a:pPr lvl="1" marL="0" indent="457162" algn="ctr">
              <a:buSzTx/>
              <a:buNone/>
            </a:pPr>
            <a14:m>
              <m:oMath>
                <m:sSub>
                  <m:e>
                    <m:r>
                      <a:rPr xmlns:a="http://schemas.openxmlformats.org/drawingml/2006/main" sz="1900" i="1">
                        <a:solidFill>
                          <a:srgbClr val="000000"/>
                        </a:solidFill>
                        <a:latin typeface="Cambria Math" panose="02040503050406030204" pitchFamily="18" charset="0"/>
                      </a:rPr>
                      <m:t>ℒ</m:t>
                    </m:r>
                  </m:e>
                  <m:sub>
                    <m:r>
                      <a:rPr xmlns:a="http://schemas.openxmlformats.org/drawingml/2006/main" sz="1900" i="1">
                        <a:solidFill>
                          <a:srgbClr val="000000"/>
                        </a:solidFill>
                        <a:latin typeface="Cambria Math" panose="02040503050406030204" pitchFamily="18" charset="0"/>
                      </a:rPr>
                      <m:t>𝑟</m:t>
                    </m:r>
                    <m:r>
                      <a:rPr xmlns:a="http://schemas.openxmlformats.org/drawingml/2006/main" sz="1900" i="1">
                        <a:solidFill>
                          <a:srgbClr val="000000"/>
                        </a:solidFill>
                        <a:latin typeface="Cambria Math" panose="02040503050406030204" pitchFamily="18" charset="0"/>
                      </a:rPr>
                      <m:t>𝑒</m:t>
                    </m:r>
                    <m:r>
                      <a:rPr xmlns:a="http://schemas.openxmlformats.org/drawingml/2006/main" sz="1900" i="1">
                        <a:solidFill>
                          <a:srgbClr val="000000"/>
                        </a:solidFill>
                        <a:latin typeface="Cambria Math" panose="02040503050406030204" pitchFamily="18" charset="0"/>
                      </a:rPr>
                      <m:t>𝑔</m:t>
                    </m:r>
                  </m:sub>
                </m:sSub>
                <m:d>
                  <m:dPr>
                    <m:ctrlPr>
                      <a:rPr xmlns:a="http://schemas.openxmlformats.org/drawingml/2006/main" sz="1900" i="1">
                        <a:solidFill>
                          <a:srgbClr val="000000"/>
                        </a:solidFill>
                        <a:latin typeface="Cambria Math" panose="02040503050406030204" pitchFamily="18" charset="0"/>
                      </a:rPr>
                    </m:ctrlPr>
                  </m:dPr>
                  <m:e>
                    <m:r>
                      <a:rPr xmlns:a="http://schemas.openxmlformats.org/drawingml/2006/main" sz="1900" i="1">
                        <a:solidFill>
                          <a:srgbClr val="000000"/>
                        </a:solidFill>
                        <a:latin typeface="Cambria Math" panose="02040503050406030204" pitchFamily="18" charset="0"/>
                      </a:rPr>
                      <m:t>𝜃</m:t>
                    </m:r>
                  </m:e>
                </m:d>
                <m:r>
                  <a:rPr xmlns:a="http://schemas.openxmlformats.org/drawingml/2006/main" sz="1900" i="1">
                    <a:solidFill>
                      <a:srgbClr val="000000"/>
                    </a:solidFill>
                    <a:latin typeface="Cambria Math" panose="02040503050406030204" pitchFamily="18" charset="0"/>
                  </a:rPr>
                  <m:t>=</m:t>
                </m:r>
                <m:r>
                  <a:rPr xmlns:a="http://schemas.openxmlformats.org/drawingml/2006/main" sz="1900" i="1">
                    <a:solidFill>
                      <a:srgbClr val="000000"/>
                    </a:solidFill>
                    <a:latin typeface="Cambria Math" panose="02040503050406030204" pitchFamily="18" charset="0"/>
                  </a:rPr>
                  <m:t/>
                </m:r>
                <m:r>
                  <a:rPr xmlns:a="http://schemas.openxmlformats.org/drawingml/2006/main" sz="1900" i="1">
                    <a:solidFill>
                      <a:srgbClr val="000000"/>
                    </a:solidFill>
                    <a:latin typeface="Cambria Math" panose="02040503050406030204" pitchFamily="18" charset="0"/>
                  </a:rPr>
                  <m:t>ℒ</m:t>
                </m:r>
                <m:d>
                  <m:dPr>
                    <m:ctrlPr>
                      <a:rPr xmlns:a="http://schemas.openxmlformats.org/drawingml/2006/main" sz="1900" i="1">
                        <a:solidFill>
                          <a:srgbClr val="000000"/>
                        </a:solidFill>
                        <a:latin typeface="Cambria Math" panose="02040503050406030204" pitchFamily="18" charset="0"/>
                      </a:rPr>
                    </m:ctrlPr>
                  </m:dPr>
                  <m:e>
                    <m:r>
                      <a:rPr xmlns:a="http://schemas.openxmlformats.org/drawingml/2006/main" sz="1900" i="1">
                        <a:solidFill>
                          <a:srgbClr val="000000"/>
                        </a:solidFill>
                        <a:latin typeface="Cambria Math" panose="02040503050406030204" pitchFamily="18" charset="0"/>
                      </a:rPr>
                      <m:t>𝜃</m:t>
                    </m:r>
                  </m:e>
                </m:d>
                <m:r>
                  <a:rPr xmlns:a="http://schemas.openxmlformats.org/drawingml/2006/main" sz="1900" i="1">
                    <a:solidFill>
                      <a:srgbClr val="000000"/>
                    </a:solidFill>
                    <a:latin typeface="Cambria Math" panose="02040503050406030204" pitchFamily="18" charset="0"/>
                  </a:rPr>
                  <m:t>+</m:t>
                </m:r>
                <m:sSub>
                  <m:e>
                    <m:r>
                      <a:rPr xmlns:a="http://schemas.openxmlformats.org/drawingml/2006/main" sz="1900" i="1">
                        <a:solidFill>
                          <a:srgbClr val="000000"/>
                        </a:solidFill>
                        <a:latin typeface="Cambria Math" panose="02040503050406030204" pitchFamily="18" charset="0"/>
                      </a:rPr>
                      <m:t>𝜆</m:t>
                    </m:r>
                  </m:e>
                  <m:sub>
                    <m:r>
                      <a:rPr xmlns:a="http://schemas.openxmlformats.org/drawingml/2006/main" sz="1900" i="1">
                        <a:solidFill>
                          <a:srgbClr val="000000"/>
                        </a:solidFill>
                        <a:latin typeface="Cambria Math" panose="02040503050406030204" pitchFamily="18" charset="0"/>
                      </a:rPr>
                      <m:t>1</m:t>
                    </m:r>
                  </m:sub>
                </m:sSub>
                <m:nary>
                  <m:naryPr>
                    <m:ctrlPr>
                      <a:rPr xmlns:a="http://schemas.openxmlformats.org/drawingml/2006/main" sz="1900" i="1">
                        <a:solidFill>
                          <a:srgbClr val="000000"/>
                        </a:solidFill>
                        <a:latin typeface="Cambria Math" panose="02040503050406030204" pitchFamily="18" charset="0"/>
                      </a:rPr>
                    </m:ctrlPr>
                    <m:chr m:val="∑"/>
                    <m:limLoc m:val="undOvr"/>
                    <m:grow m:val="0"/>
                    <m:subHide m:val="off"/>
                    <m:supHide m:val="on"/>
                  </m:naryPr>
                  <m:sub>
                    <m:r>
                      <a:rPr xmlns:a="http://schemas.openxmlformats.org/drawingml/2006/main" sz="1900" i="1">
                        <a:solidFill>
                          <a:srgbClr val="000000"/>
                        </a:solidFill>
                        <a:latin typeface="Cambria Math" panose="02040503050406030204" pitchFamily="18" charset="0"/>
                      </a:rPr>
                      <m:t>𝑘</m:t>
                    </m:r>
                  </m:sub>
                  <m:sup/>
                  <m:e>
                    <m:d>
                      <m:dPr>
                        <m:ctrlPr>
                          <a:rPr xmlns:a="http://schemas.openxmlformats.org/drawingml/2006/main" sz="1900" i="1">
                            <a:solidFill>
                              <a:srgbClr val="000000"/>
                            </a:solidFill>
                            <a:latin typeface="Cambria Math" panose="02040503050406030204" pitchFamily="18" charset="0"/>
                          </a:rPr>
                        </m:ctrlPr>
                        <m:begChr m:val="|"/>
                        <m:endChr m:val="|"/>
                      </m:dPr>
                      <m:e>
                        <m:sSub>
                          <m:e>
                            <m:r>
                              <a:rPr xmlns:a="http://schemas.openxmlformats.org/drawingml/2006/main" sz="1900" i="1">
                                <a:solidFill>
                                  <a:srgbClr val="000000"/>
                                </a:solidFill>
                                <a:latin typeface="Cambria Math" panose="02040503050406030204" pitchFamily="18" charset="0"/>
                              </a:rPr>
                              <m:t>𝜃</m:t>
                            </m:r>
                          </m:e>
                          <m:sub>
                            <m:r>
                              <a:rPr xmlns:a="http://schemas.openxmlformats.org/drawingml/2006/main" sz="1900" i="1">
                                <a:solidFill>
                                  <a:srgbClr val="000000"/>
                                </a:solidFill>
                                <a:latin typeface="Cambria Math" panose="02040503050406030204" pitchFamily="18" charset="0"/>
                              </a:rPr>
                              <m:t>𝑘</m:t>
                            </m:r>
                          </m:sub>
                        </m:sSub>
                      </m:e>
                    </m:d>
                    <m:r>
                      <a:rPr xmlns:a="http://schemas.openxmlformats.org/drawingml/2006/main" sz="1900" i="1">
                        <a:solidFill>
                          <a:srgbClr val="000000"/>
                        </a:solidFill>
                        <a:latin typeface="Cambria Math" panose="02040503050406030204" pitchFamily="18" charset="0"/>
                      </a:rPr>
                      <m:t>+</m:t>
                    </m:r>
                    <m:sSub>
                      <m:e>
                        <m:r>
                          <a:rPr xmlns:a="http://schemas.openxmlformats.org/drawingml/2006/main" sz="1900" i="1">
                            <a:solidFill>
                              <a:srgbClr val="000000"/>
                            </a:solidFill>
                            <a:latin typeface="Cambria Math" panose="02040503050406030204" pitchFamily="18" charset="0"/>
                          </a:rPr>
                          <m:t>𝜆</m:t>
                        </m:r>
                      </m:e>
                      <m:sub>
                        <m:r>
                          <a:rPr xmlns:a="http://schemas.openxmlformats.org/drawingml/2006/main" sz="1900" i="1">
                            <a:solidFill>
                              <a:srgbClr val="000000"/>
                            </a:solidFill>
                            <a:latin typeface="Cambria Math" panose="02040503050406030204" pitchFamily="18" charset="0"/>
                          </a:rPr>
                          <m:t>2</m:t>
                        </m:r>
                      </m:sub>
                    </m:sSub>
                    <m:nary>
                      <m:naryPr>
                        <m:ctrlPr>
                          <a:rPr xmlns:a="http://schemas.openxmlformats.org/drawingml/2006/main" sz="1900" i="1">
                            <a:solidFill>
                              <a:srgbClr val="000000"/>
                            </a:solidFill>
                            <a:latin typeface="Cambria Math" panose="02040503050406030204" pitchFamily="18" charset="0"/>
                          </a:rPr>
                        </m:ctrlPr>
                        <m:chr m:val="∑"/>
                        <m:limLoc m:val="undOvr"/>
                        <m:grow m:val="0"/>
                        <m:subHide m:val="off"/>
                        <m:supHide m:val="on"/>
                      </m:naryPr>
                      <m:sub>
                        <m:r>
                          <a:rPr xmlns:a="http://schemas.openxmlformats.org/drawingml/2006/main" sz="1900" i="1">
                            <a:solidFill>
                              <a:srgbClr val="000000"/>
                            </a:solidFill>
                            <a:latin typeface="Cambria Math" panose="02040503050406030204" pitchFamily="18" charset="0"/>
                          </a:rPr>
                          <m:t>𝑘</m:t>
                        </m:r>
                      </m:sub>
                      <m:sup/>
                      <m:e>
                        <m:sSubSup>
                          <m:e>
                            <m:r>
                              <a:rPr xmlns:a="http://schemas.openxmlformats.org/drawingml/2006/main" sz="1900" i="1">
                                <a:solidFill>
                                  <a:srgbClr val="000000"/>
                                </a:solidFill>
                                <a:latin typeface="Cambria Math" panose="02040503050406030204" pitchFamily="18" charset="0"/>
                              </a:rPr>
                              <m:t>𝜃</m:t>
                            </m:r>
                          </m:e>
                          <m:sub>
                            <m:r>
                              <a:rPr xmlns:a="http://schemas.openxmlformats.org/drawingml/2006/main" sz="1900" i="1">
                                <a:solidFill>
                                  <a:srgbClr val="000000"/>
                                </a:solidFill>
                                <a:latin typeface="Cambria Math" panose="02040503050406030204" pitchFamily="18" charset="0"/>
                              </a:rPr>
                              <m:t>𝑘</m:t>
                            </m:r>
                          </m:sub>
                          <m:sup>
                            <m:r>
                              <a:rPr xmlns:a="http://schemas.openxmlformats.org/drawingml/2006/main" sz="1900" i="1">
                                <a:solidFill>
                                  <a:srgbClr val="000000"/>
                                </a:solidFill>
                                <a:latin typeface="Cambria Math" panose="02040503050406030204" pitchFamily="18" charset="0"/>
                              </a:rPr>
                              <m:t>2</m:t>
                            </m:r>
                          </m:sup>
                        </m:sSubSup>
                      </m:e>
                    </m:nary>
                  </m:e>
                </m:nary>
              </m:oMath>
            </a14:m>
            <a:r>
              <a:rPr sz="1800"/>
              <a:t> </a:t>
            </a:r>
            <a:endParaRPr sz="1600"/>
          </a:p>
        </p:txBody>
      </p:sp>
      <p:sp>
        <p:nvSpPr>
          <p:cNvPr id="2062" name="Content Placeholder 3"/>
          <p:cNvSpPr txBox="1"/>
          <p:nvPr/>
        </p:nvSpPr>
        <p:spPr>
          <a:xfrm>
            <a:off x="322392" y="1509936"/>
            <a:ext cx="6101248" cy="350294"/>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defTabSz="914322">
              <a:spcBef>
                <a:spcPts val="300"/>
              </a:spcBef>
              <a:defRPr i="1" sz="1400">
                <a:latin typeface="Arial"/>
                <a:ea typeface="Arial"/>
                <a:cs typeface="Arial"/>
                <a:sym typeface="Arial"/>
              </a:defRPr>
            </a:lvl1pPr>
          </a:lstStyle>
          <a:p>
            <a:pPr/>
            <a:r>
              <a:t>Regularization</a:t>
            </a:r>
          </a:p>
        </p:txBody>
      </p:sp>
    </p:spTree>
  </p:cSld>
  <p:clrMapOvr>
    <a:masterClrMapping/>
  </p:clrMapOvr>
  <p:transition xmlns:p14="http://schemas.microsoft.com/office/powerpoint/2010/main" spd="med" advClick="1"/>
</p:sld>
</file>

<file path=ppt/slides/slide7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64" name="TextBox 3"/>
          <p:cNvSpPr txBox="1"/>
          <p:nvPr>
            <p:ph type="sldNum" sz="quarter" idx="2"/>
          </p:nvPr>
        </p:nvSpPr>
        <p:spPr>
          <a:xfrm>
            <a:off x="9760731" y="7458470"/>
            <a:ext cx="258625" cy="24830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065" name="Title 1"/>
          <p:cNvSpPr txBox="1"/>
          <p:nvPr>
            <p:ph type="title"/>
          </p:nvPr>
        </p:nvSpPr>
        <p:spPr>
          <a:prstGeom prst="rect">
            <a:avLst/>
          </a:prstGeom>
        </p:spPr>
        <p:txBody>
          <a:bodyPr/>
          <a:lstStyle/>
          <a:p>
            <a:pPr/>
            <a:r>
              <a:t>Regularization: Dropout</a:t>
            </a:r>
          </a:p>
        </p:txBody>
      </p:sp>
      <p:sp>
        <p:nvSpPr>
          <p:cNvPr id="2066" name="Content Placeholder 2"/>
          <p:cNvSpPr txBox="1"/>
          <p:nvPr>
            <p:ph type="body" idx="1"/>
          </p:nvPr>
        </p:nvSpPr>
        <p:spPr>
          <a:xfrm>
            <a:off x="276672" y="2090802"/>
            <a:ext cx="9584267" cy="5367668"/>
          </a:xfrm>
          <a:prstGeom prst="rect">
            <a:avLst/>
          </a:prstGeom>
        </p:spPr>
        <p:txBody>
          <a:bodyPr/>
          <a:lstStyle/>
          <a:p>
            <a:pPr>
              <a:defRPr b="1" i="1">
                <a:solidFill>
                  <a:srgbClr val="0070C0"/>
                </a:solidFill>
              </a:defRPr>
            </a:pPr>
            <a:r>
              <a:t>Dropout</a:t>
            </a:r>
          </a:p>
          <a:p>
            <a:pPr lvl="1" marL="631825" indent="-227013">
              <a:buFontTx/>
              <a:defRPr sz="1800"/>
            </a:pPr>
            <a:r>
              <a:t>Randomly drop units (along with their connections) during training</a:t>
            </a:r>
          </a:p>
          <a:p>
            <a:pPr lvl="1" marL="631825" indent="-227013">
              <a:buFontTx/>
              <a:defRPr sz="1800"/>
            </a:pPr>
            <a:r>
              <a:t>Each unit is retained with a fixed </a:t>
            </a:r>
            <a:r>
              <a:rPr>
                <a:solidFill>
                  <a:srgbClr val="FF0000"/>
                </a:solidFill>
              </a:rPr>
              <a:t>dropout rate </a:t>
            </a:r>
            <a:r>
              <a:rPr i="1">
                <a:solidFill>
                  <a:srgbClr val="FF0000"/>
                </a:solidFill>
              </a:rPr>
              <a:t>p</a:t>
            </a:r>
            <a:r>
              <a:t>, independent of other units </a:t>
            </a:r>
          </a:p>
          <a:p>
            <a:pPr lvl="1" marL="631825" indent="-227013">
              <a:buFontTx/>
              <a:defRPr sz="1800"/>
            </a:pPr>
            <a:r>
              <a:t>The hyper-parameter </a:t>
            </a:r>
            <a:r>
              <a:rPr i="1"/>
              <a:t>p</a:t>
            </a:r>
            <a:r>
              <a:t> needs to be chosen (tuned)</a:t>
            </a:r>
          </a:p>
          <a:p>
            <a:pPr lvl="2" marL="973137" indent="-231775">
              <a:spcBef>
                <a:spcPts val="300"/>
              </a:spcBef>
              <a:buFont typeface="Courier New"/>
              <a:defRPr sz="1600"/>
            </a:pPr>
            <a:r>
              <a:t>Often, between 20% and 50% of the units are dropped</a:t>
            </a:r>
          </a:p>
        </p:txBody>
      </p:sp>
      <p:sp>
        <p:nvSpPr>
          <p:cNvPr id="2067" name="Content Placeholder 6"/>
          <p:cNvSpPr txBox="1"/>
          <p:nvPr/>
        </p:nvSpPr>
        <p:spPr>
          <a:xfrm>
            <a:off x="322392" y="1509936"/>
            <a:ext cx="6101248" cy="350294"/>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defTabSz="914322">
              <a:spcBef>
                <a:spcPts val="300"/>
              </a:spcBef>
              <a:defRPr i="1" sz="1400">
                <a:latin typeface="Arial"/>
                <a:ea typeface="Arial"/>
                <a:cs typeface="Arial"/>
                <a:sym typeface="Arial"/>
              </a:defRPr>
            </a:lvl1pPr>
          </a:lstStyle>
          <a:p>
            <a:pPr/>
            <a:r>
              <a:t>Regularization</a:t>
            </a:r>
          </a:p>
        </p:txBody>
      </p:sp>
      <p:pic>
        <p:nvPicPr>
          <p:cNvPr id="2068" name="Picture 3" descr="Picture 3"/>
          <p:cNvPicPr>
            <a:picLocks noChangeAspect="1"/>
          </p:cNvPicPr>
          <p:nvPr/>
        </p:nvPicPr>
        <p:blipFill>
          <a:blip r:embed="rId2">
            <a:extLst/>
          </a:blip>
          <a:srcRect l="1160" t="0" r="56872" b="0"/>
          <a:stretch>
            <a:fillRect/>
          </a:stretch>
        </p:blipFill>
        <p:spPr>
          <a:xfrm rot="5400000">
            <a:off x="1464804" y="3562163"/>
            <a:ext cx="2880320" cy="3672409"/>
          </a:xfrm>
          <a:prstGeom prst="rect">
            <a:avLst/>
          </a:prstGeom>
          <a:ln w="12700">
            <a:miter lim="400000"/>
          </a:ln>
        </p:spPr>
      </p:pic>
      <p:pic>
        <p:nvPicPr>
          <p:cNvPr id="2069" name="Picture 4" descr="Picture 4"/>
          <p:cNvPicPr>
            <a:picLocks noChangeAspect="1"/>
          </p:cNvPicPr>
          <p:nvPr/>
        </p:nvPicPr>
        <p:blipFill>
          <a:blip r:embed="rId2">
            <a:extLst/>
          </a:blip>
          <a:srcRect l="53468" t="0" r="3941" b="0"/>
          <a:stretch>
            <a:fillRect/>
          </a:stretch>
        </p:blipFill>
        <p:spPr>
          <a:xfrm rot="5400000">
            <a:off x="5605264" y="3598167"/>
            <a:ext cx="2808311" cy="3528393"/>
          </a:xfrm>
          <a:prstGeom prst="rect">
            <a:avLst/>
          </a:prstGeom>
          <a:ln w="12700">
            <a:miter lim="400000"/>
          </a:ln>
        </p:spPr>
      </p:pic>
      <p:sp>
        <p:nvSpPr>
          <p:cNvPr id="2070" name="TextBox 5"/>
          <p:cNvSpPr txBox="1"/>
          <p:nvPr/>
        </p:nvSpPr>
        <p:spPr>
          <a:xfrm>
            <a:off x="1618535" y="7526179"/>
            <a:ext cx="6821329" cy="22851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sz="1000"/>
            </a:lvl1pPr>
          </a:lstStyle>
          <a:p>
            <a:pPr/>
            <a:r>
              <a:t>Slide credit: Hung-yi Lee – Deep Learning Tutorial</a:t>
            </a:r>
          </a:p>
        </p:txBody>
      </p:sp>
    </p:spTree>
  </p:cSld>
  <p:clrMapOvr>
    <a:masterClrMapping/>
  </p:clrMapOvr>
  <p:transition xmlns:p14="http://schemas.microsoft.com/office/powerpoint/2010/main" spd="med" advClick="1"/>
</p:sld>
</file>

<file path=ppt/slides/slide7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72" name="TextBox 3"/>
          <p:cNvSpPr txBox="1"/>
          <p:nvPr>
            <p:ph type="sldNum" sz="quarter" idx="2"/>
          </p:nvPr>
        </p:nvSpPr>
        <p:spPr>
          <a:xfrm>
            <a:off x="9760731" y="7458470"/>
            <a:ext cx="258625" cy="24830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073" name="Title 1"/>
          <p:cNvSpPr txBox="1"/>
          <p:nvPr>
            <p:ph type="title"/>
          </p:nvPr>
        </p:nvSpPr>
        <p:spPr>
          <a:prstGeom prst="rect">
            <a:avLst/>
          </a:prstGeom>
        </p:spPr>
        <p:txBody>
          <a:bodyPr/>
          <a:lstStyle/>
          <a:p>
            <a:pPr/>
            <a:r>
              <a:t>Regularization: Dropout</a:t>
            </a:r>
          </a:p>
        </p:txBody>
      </p:sp>
      <p:sp>
        <p:nvSpPr>
          <p:cNvPr id="2074" name="Content Placeholder 2"/>
          <p:cNvSpPr txBox="1"/>
          <p:nvPr>
            <p:ph type="body" idx="1"/>
          </p:nvPr>
        </p:nvSpPr>
        <p:spPr>
          <a:xfrm>
            <a:off x="276672" y="2090802"/>
            <a:ext cx="9584267" cy="5367668"/>
          </a:xfrm>
          <a:prstGeom prst="rect">
            <a:avLst/>
          </a:prstGeom>
        </p:spPr>
        <p:txBody>
          <a:bodyPr/>
          <a:lstStyle>
            <a:lvl2pPr marL="631825" indent="-227013">
              <a:buFontTx/>
            </a:lvl2pPr>
          </a:lstStyle>
          <a:p>
            <a:pPr/>
            <a:r>
              <a:t>Dropout is a kind of ensemble learning</a:t>
            </a:r>
          </a:p>
          <a:p>
            <a:pPr lvl="1"/>
            <a:r>
              <a:t>Using one mini-batch to train one network with a slightly different architecture</a:t>
            </a:r>
          </a:p>
        </p:txBody>
      </p:sp>
      <p:sp>
        <p:nvSpPr>
          <p:cNvPr id="2075" name="Content Placeholder 133"/>
          <p:cNvSpPr txBox="1"/>
          <p:nvPr/>
        </p:nvSpPr>
        <p:spPr>
          <a:xfrm>
            <a:off x="322392" y="1509936"/>
            <a:ext cx="6101248" cy="350294"/>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defTabSz="914322">
              <a:spcBef>
                <a:spcPts val="300"/>
              </a:spcBef>
              <a:defRPr i="1" sz="1400">
                <a:latin typeface="Arial"/>
                <a:ea typeface="Arial"/>
                <a:cs typeface="Arial"/>
                <a:sym typeface="Arial"/>
              </a:defRPr>
            </a:lvl1pPr>
          </a:lstStyle>
          <a:p>
            <a:pPr/>
            <a:r>
              <a:t>Regularization</a:t>
            </a:r>
          </a:p>
        </p:txBody>
      </p:sp>
      <p:grpSp>
        <p:nvGrpSpPr>
          <p:cNvPr id="2111" name="群組 447"/>
          <p:cNvGrpSpPr/>
          <p:nvPr/>
        </p:nvGrpSpPr>
        <p:grpSpPr>
          <a:xfrm>
            <a:off x="1520173" y="4263019"/>
            <a:ext cx="1283047" cy="2817198"/>
            <a:chOff x="0" y="0"/>
            <a:chExt cx="1283046" cy="2817196"/>
          </a:xfrm>
        </p:grpSpPr>
        <p:sp>
          <p:nvSpPr>
            <p:cNvPr id="2076" name="橢圓 8"/>
            <p:cNvSpPr/>
            <p:nvPr/>
          </p:nvSpPr>
          <p:spPr>
            <a:xfrm rot="5400000">
              <a:off x="670138" y="750528"/>
              <a:ext cx="250951" cy="250951"/>
            </a:xfrm>
            <a:prstGeom prst="ellipse">
              <a:avLst/>
            </a:prstGeom>
            <a:noFill/>
            <a:ln w="25400" cap="flat">
              <a:solidFill>
                <a:srgbClr val="000000"/>
              </a:solidFill>
              <a:prstDash val="solid"/>
              <a:round/>
            </a:ln>
            <a:effectLst/>
          </p:spPr>
          <p:txBody>
            <a:bodyPr wrap="square" lIns="45719" tIns="45719" rIns="45719" bIns="45719" numCol="1" anchor="ctr">
              <a:noAutofit/>
            </a:bodyPr>
            <a:lstStyle/>
            <a:p>
              <a:pPr algn="ctr">
                <a:defRPr>
                  <a:solidFill>
                    <a:srgbClr val="FFFFFF"/>
                  </a:solidFill>
                </a:defRPr>
              </a:pPr>
            </a:p>
          </p:txBody>
        </p:sp>
        <p:sp>
          <p:nvSpPr>
            <p:cNvPr id="2077" name="橢圓 11"/>
            <p:cNvSpPr/>
            <p:nvPr/>
          </p:nvSpPr>
          <p:spPr>
            <a:xfrm rot="5400000">
              <a:off x="713406" y="2328539"/>
              <a:ext cx="250951" cy="250951"/>
            </a:xfrm>
            <a:prstGeom prst="ellipse">
              <a:avLst/>
            </a:prstGeom>
            <a:noFill/>
            <a:ln w="25400" cap="flat">
              <a:solidFill>
                <a:srgbClr val="000000"/>
              </a:solidFill>
              <a:prstDash val="solid"/>
              <a:round/>
            </a:ln>
            <a:effectLst/>
          </p:spPr>
          <p:txBody>
            <a:bodyPr wrap="square" lIns="45719" tIns="45719" rIns="45719" bIns="45719" numCol="1" anchor="ctr">
              <a:noAutofit/>
            </a:bodyPr>
            <a:lstStyle/>
            <a:p>
              <a:pPr algn="ctr">
                <a:defRPr>
                  <a:solidFill>
                    <a:srgbClr val="FFFFFF"/>
                  </a:solidFill>
                </a:defRPr>
              </a:pPr>
            </a:p>
          </p:txBody>
        </p:sp>
        <p:sp>
          <p:nvSpPr>
            <p:cNvPr id="2078" name="橢圓 12"/>
            <p:cNvSpPr/>
            <p:nvPr/>
          </p:nvSpPr>
          <p:spPr>
            <a:xfrm rot="5400000">
              <a:off x="300566" y="2328539"/>
              <a:ext cx="250951" cy="250951"/>
            </a:xfrm>
            <a:prstGeom prst="ellipse">
              <a:avLst/>
            </a:prstGeom>
            <a:noFill/>
            <a:ln w="25400" cap="flat">
              <a:solidFill>
                <a:srgbClr val="000000"/>
              </a:solidFill>
              <a:prstDash val="solid"/>
              <a:round/>
            </a:ln>
            <a:effectLst/>
          </p:spPr>
          <p:txBody>
            <a:bodyPr wrap="square" lIns="45719" tIns="45719" rIns="45719" bIns="45719" numCol="1" anchor="ctr">
              <a:noAutofit/>
            </a:bodyPr>
            <a:lstStyle/>
            <a:p>
              <a:pPr algn="ctr">
                <a:defRPr>
                  <a:solidFill>
                    <a:srgbClr val="FFFFFF"/>
                  </a:solidFill>
                </a:defRPr>
              </a:pPr>
            </a:p>
          </p:txBody>
        </p:sp>
        <p:sp>
          <p:nvSpPr>
            <p:cNvPr id="2079" name="矩形 13"/>
            <p:cNvSpPr/>
            <p:nvPr/>
          </p:nvSpPr>
          <p:spPr>
            <a:xfrm rot="5400000">
              <a:off x="1085597" y="-1"/>
              <a:ext cx="131065" cy="131065"/>
            </a:xfrm>
            <a:prstGeom prst="rect">
              <a:avLst/>
            </a:prstGeom>
            <a:gradFill flip="none" rotWithShape="1">
              <a:gsLst>
                <a:gs pos="0">
                  <a:srgbClr val="769537"/>
                </a:gs>
                <a:gs pos="80000">
                  <a:srgbClr val="9BC348"/>
                </a:gs>
                <a:gs pos="100000">
                  <a:srgbClr val="9CC646"/>
                </a:gs>
              </a:gsLst>
              <a:lin ang="16200000" scaled="0"/>
            </a:gradFill>
            <a:ln w="9525" cap="flat">
              <a:solidFill>
                <a:srgbClr val="98B955"/>
              </a:solidFill>
              <a:prstDash val="solid"/>
              <a:round/>
            </a:ln>
            <a:effectLst>
              <a:outerShdw sx="100000" sy="100000" kx="0" ky="0" algn="b" rotWithShape="0" blurRad="38100" dist="23000" dir="5400000">
                <a:srgbClr val="000000">
                  <a:alpha val="35000"/>
                </a:srgbClr>
              </a:outerShdw>
            </a:effectLst>
          </p:spPr>
          <p:txBody>
            <a:bodyPr wrap="square" lIns="45719" tIns="45719" rIns="45719" bIns="45719" numCol="1" anchor="ctr">
              <a:noAutofit/>
            </a:bodyPr>
            <a:lstStyle/>
            <a:p>
              <a:pPr algn="ctr">
                <a:defRPr>
                  <a:solidFill>
                    <a:srgbClr val="FFFFFF"/>
                  </a:solidFill>
                </a:defRPr>
              </a:pPr>
            </a:p>
          </p:txBody>
        </p:sp>
        <p:sp>
          <p:nvSpPr>
            <p:cNvPr id="2080" name="直線單箭頭接點 15"/>
            <p:cNvSpPr/>
            <p:nvPr/>
          </p:nvSpPr>
          <p:spPr>
            <a:xfrm flipH="1">
              <a:off x="795613" y="131063"/>
              <a:ext cx="355517" cy="619467"/>
            </a:xfrm>
            <a:prstGeom prst="line">
              <a:avLst/>
            </a:prstGeom>
            <a:noFill/>
            <a:ln w="25400" cap="flat">
              <a:solidFill>
                <a:srgbClr val="000000"/>
              </a:solidFill>
              <a:prstDash val="solid"/>
              <a:round/>
              <a:tailEnd type="triangle" w="med" len="med"/>
            </a:ln>
            <a:effectLst/>
          </p:spPr>
          <p:txBody>
            <a:bodyPr wrap="square" lIns="45719" tIns="45719" rIns="45719" bIns="45719" numCol="1" anchor="t">
              <a:noAutofit/>
            </a:bodyPr>
            <a:lstStyle/>
            <a:p>
              <a:pPr/>
            </a:p>
          </p:txBody>
        </p:sp>
        <p:sp>
          <p:nvSpPr>
            <p:cNvPr id="2081" name="直線單箭頭接點 16"/>
            <p:cNvSpPr/>
            <p:nvPr/>
          </p:nvSpPr>
          <p:spPr>
            <a:xfrm flipH="1">
              <a:off x="452003" y="131063"/>
              <a:ext cx="699127" cy="619468"/>
            </a:xfrm>
            <a:prstGeom prst="line">
              <a:avLst/>
            </a:prstGeom>
            <a:noFill/>
            <a:ln w="25400" cap="flat">
              <a:solidFill>
                <a:srgbClr val="000000"/>
              </a:solidFill>
              <a:prstDash val="solid"/>
              <a:round/>
              <a:tailEnd type="triangle" w="med" len="med"/>
            </a:ln>
            <a:effectLst/>
          </p:spPr>
          <p:txBody>
            <a:bodyPr wrap="square" lIns="45719" tIns="45719" rIns="45719" bIns="45719" numCol="1" anchor="t">
              <a:noAutofit/>
            </a:bodyPr>
            <a:lstStyle/>
            <a:p>
              <a:pPr/>
            </a:p>
          </p:txBody>
        </p:sp>
        <p:sp>
          <p:nvSpPr>
            <p:cNvPr id="2082" name="直線單箭頭接點 18"/>
            <p:cNvSpPr/>
            <p:nvPr/>
          </p:nvSpPr>
          <p:spPr>
            <a:xfrm>
              <a:off x="786513" y="1869909"/>
              <a:ext cx="52370" cy="458630"/>
            </a:xfrm>
            <a:prstGeom prst="line">
              <a:avLst/>
            </a:prstGeom>
            <a:noFill/>
            <a:ln w="25400" cap="flat">
              <a:solidFill>
                <a:srgbClr val="000000"/>
              </a:solidFill>
              <a:prstDash val="solid"/>
              <a:round/>
              <a:tailEnd type="triangle" w="med" len="med"/>
            </a:ln>
            <a:effectLst/>
          </p:spPr>
          <p:txBody>
            <a:bodyPr wrap="square" lIns="45719" tIns="45719" rIns="45719" bIns="45719" numCol="1" anchor="t">
              <a:noAutofit/>
            </a:bodyPr>
            <a:lstStyle/>
            <a:p>
              <a:pPr/>
            </a:p>
          </p:txBody>
        </p:sp>
        <p:sp>
          <p:nvSpPr>
            <p:cNvPr id="2083" name="直線單箭頭接點 19"/>
            <p:cNvSpPr/>
            <p:nvPr/>
          </p:nvSpPr>
          <p:spPr>
            <a:xfrm flipH="1">
              <a:off x="838881" y="1869907"/>
              <a:ext cx="323241" cy="458632"/>
            </a:xfrm>
            <a:prstGeom prst="line">
              <a:avLst/>
            </a:prstGeom>
            <a:noFill/>
            <a:ln w="25400" cap="flat">
              <a:solidFill>
                <a:srgbClr val="000000"/>
              </a:solidFill>
              <a:prstDash val="solid"/>
              <a:round/>
              <a:tailEnd type="triangle" w="med" len="med"/>
            </a:ln>
            <a:effectLst/>
          </p:spPr>
          <p:txBody>
            <a:bodyPr wrap="square" lIns="45719" tIns="45719" rIns="45719" bIns="45719" numCol="1" anchor="t">
              <a:noAutofit/>
            </a:bodyPr>
            <a:lstStyle/>
            <a:p>
              <a:pPr/>
            </a:p>
          </p:txBody>
        </p:sp>
        <p:sp>
          <p:nvSpPr>
            <p:cNvPr id="2084" name="直線單箭頭接點 20"/>
            <p:cNvSpPr/>
            <p:nvPr/>
          </p:nvSpPr>
          <p:spPr>
            <a:xfrm flipH="1">
              <a:off x="426042" y="1869908"/>
              <a:ext cx="714446" cy="458632"/>
            </a:xfrm>
            <a:prstGeom prst="line">
              <a:avLst/>
            </a:prstGeom>
            <a:noFill/>
            <a:ln w="25400" cap="flat">
              <a:solidFill>
                <a:srgbClr val="000000"/>
              </a:solidFill>
              <a:prstDash val="solid"/>
              <a:round/>
              <a:tailEnd type="triangle" w="med" len="med"/>
            </a:ln>
            <a:effectLst/>
          </p:spPr>
          <p:txBody>
            <a:bodyPr wrap="square" lIns="45719" tIns="45719" rIns="45719" bIns="45719" numCol="1" anchor="t">
              <a:noAutofit/>
            </a:bodyPr>
            <a:lstStyle/>
            <a:p>
              <a:pPr/>
            </a:p>
          </p:txBody>
        </p:sp>
        <p:sp>
          <p:nvSpPr>
            <p:cNvPr id="2085" name="直線單箭頭接點 21"/>
            <p:cNvSpPr/>
            <p:nvPr/>
          </p:nvSpPr>
          <p:spPr>
            <a:xfrm flipH="1">
              <a:off x="426042" y="1869907"/>
              <a:ext cx="342984" cy="458632"/>
            </a:xfrm>
            <a:prstGeom prst="line">
              <a:avLst/>
            </a:prstGeom>
            <a:noFill/>
            <a:ln w="25400" cap="flat">
              <a:solidFill>
                <a:srgbClr val="000000"/>
              </a:solidFill>
              <a:prstDash val="solid"/>
              <a:round/>
              <a:tailEnd type="triangle" w="med" len="med"/>
            </a:ln>
            <a:effectLst/>
          </p:spPr>
          <p:txBody>
            <a:bodyPr wrap="square" lIns="45719" tIns="45719" rIns="45719" bIns="45719" numCol="1" anchor="t">
              <a:noAutofit/>
            </a:bodyPr>
            <a:lstStyle/>
            <a:p>
              <a:pPr/>
            </a:p>
          </p:txBody>
        </p:sp>
        <p:sp>
          <p:nvSpPr>
            <p:cNvPr id="2086" name="直線單箭頭接點 22"/>
            <p:cNvSpPr/>
            <p:nvPr/>
          </p:nvSpPr>
          <p:spPr>
            <a:xfrm>
              <a:off x="452003" y="1869908"/>
              <a:ext cx="386879" cy="458632"/>
            </a:xfrm>
            <a:prstGeom prst="line">
              <a:avLst/>
            </a:prstGeom>
            <a:noFill/>
            <a:ln w="25400" cap="flat">
              <a:solidFill>
                <a:srgbClr val="000000"/>
              </a:solidFill>
              <a:prstDash val="solid"/>
              <a:round/>
              <a:tailEnd type="triangle" w="med" len="med"/>
            </a:ln>
            <a:effectLst/>
          </p:spPr>
          <p:txBody>
            <a:bodyPr wrap="square" lIns="45719" tIns="45719" rIns="45719" bIns="45719" numCol="1" anchor="t">
              <a:noAutofit/>
            </a:bodyPr>
            <a:lstStyle/>
            <a:p>
              <a:pPr/>
            </a:p>
          </p:txBody>
        </p:sp>
        <p:sp>
          <p:nvSpPr>
            <p:cNvPr id="2087" name="直線單箭頭接點 23"/>
            <p:cNvSpPr/>
            <p:nvPr/>
          </p:nvSpPr>
          <p:spPr>
            <a:xfrm flipH="1">
              <a:off x="426041" y="1869908"/>
              <a:ext cx="25963" cy="458632"/>
            </a:xfrm>
            <a:prstGeom prst="line">
              <a:avLst/>
            </a:prstGeom>
            <a:noFill/>
            <a:ln w="25400" cap="flat">
              <a:solidFill>
                <a:srgbClr val="000000"/>
              </a:solidFill>
              <a:prstDash val="solid"/>
              <a:round/>
              <a:tailEnd type="triangle" w="med" len="med"/>
            </a:ln>
            <a:effectLst/>
          </p:spPr>
          <p:txBody>
            <a:bodyPr wrap="square" lIns="45719" tIns="45719" rIns="45719" bIns="45719" numCol="1" anchor="t">
              <a:noAutofit/>
            </a:bodyPr>
            <a:lstStyle/>
            <a:p>
              <a:pPr/>
            </a:p>
          </p:txBody>
        </p:sp>
        <p:sp>
          <p:nvSpPr>
            <p:cNvPr id="2088" name="直線單箭頭接點 24"/>
            <p:cNvSpPr/>
            <p:nvPr/>
          </p:nvSpPr>
          <p:spPr>
            <a:xfrm>
              <a:off x="121999" y="1869907"/>
              <a:ext cx="716883" cy="458632"/>
            </a:xfrm>
            <a:prstGeom prst="line">
              <a:avLst/>
            </a:prstGeom>
            <a:noFill/>
            <a:ln w="25400" cap="flat">
              <a:solidFill>
                <a:srgbClr val="000000"/>
              </a:solidFill>
              <a:prstDash val="solid"/>
              <a:round/>
              <a:tailEnd type="triangle" w="med" len="med"/>
            </a:ln>
            <a:effectLst/>
          </p:spPr>
          <p:txBody>
            <a:bodyPr wrap="square" lIns="45719" tIns="45719" rIns="45719" bIns="45719" numCol="1" anchor="t">
              <a:noAutofit/>
            </a:bodyPr>
            <a:lstStyle/>
            <a:p>
              <a:pPr/>
            </a:p>
          </p:txBody>
        </p:sp>
        <p:sp>
          <p:nvSpPr>
            <p:cNvPr id="2089" name="直線單箭頭接點 25"/>
            <p:cNvSpPr/>
            <p:nvPr/>
          </p:nvSpPr>
          <p:spPr>
            <a:xfrm>
              <a:off x="108391" y="1869908"/>
              <a:ext cx="317651" cy="458632"/>
            </a:xfrm>
            <a:prstGeom prst="line">
              <a:avLst/>
            </a:prstGeom>
            <a:noFill/>
            <a:ln w="25400" cap="flat">
              <a:solidFill>
                <a:srgbClr val="000000"/>
              </a:solidFill>
              <a:prstDash val="solid"/>
              <a:round/>
              <a:tailEnd type="triangle" w="med" len="med"/>
            </a:ln>
            <a:effectLst/>
          </p:spPr>
          <p:txBody>
            <a:bodyPr wrap="square" lIns="45719" tIns="45719" rIns="45719" bIns="45719" numCol="1" anchor="t">
              <a:noAutofit/>
            </a:bodyPr>
            <a:lstStyle/>
            <a:p>
              <a:pPr/>
            </a:p>
          </p:txBody>
        </p:sp>
        <p:sp>
          <p:nvSpPr>
            <p:cNvPr id="2090" name="橢圓 31"/>
            <p:cNvSpPr/>
            <p:nvPr/>
          </p:nvSpPr>
          <p:spPr>
            <a:xfrm rot="5400000">
              <a:off x="1032096" y="1618959"/>
              <a:ext cx="250951" cy="250951"/>
            </a:xfrm>
            <a:prstGeom prst="ellipse">
              <a:avLst/>
            </a:prstGeom>
            <a:noFill/>
            <a:ln w="25400" cap="flat">
              <a:solidFill>
                <a:srgbClr val="000000"/>
              </a:solidFill>
              <a:prstDash val="solid"/>
              <a:round/>
            </a:ln>
            <a:effectLst/>
          </p:spPr>
          <p:txBody>
            <a:bodyPr wrap="square" lIns="45719" tIns="45719" rIns="45719" bIns="45719" numCol="1" anchor="ctr">
              <a:noAutofit/>
            </a:bodyPr>
            <a:lstStyle/>
            <a:p>
              <a:pPr algn="ctr">
                <a:defRPr>
                  <a:solidFill>
                    <a:srgbClr val="FFFFFF"/>
                  </a:solidFill>
                </a:defRPr>
              </a:pPr>
            </a:p>
          </p:txBody>
        </p:sp>
        <p:sp>
          <p:nvSpPr>
            <p:cNvPr id="2091" name="橢圓 32"/>
            <p:cNvSpPr/>
            <p:nvPr/>
          </p:nvSpPr>
          <p:spPr>
            <a:xfrm rot="5400000">
              <a:off x="687222" y="1618959"/>
              <a:ext cx="250950" cy="250951"/>
            </a:xfrm>
            <a:prstGeom prst="ellipse">
              <a:avLst/>
            </a:prstGeom>
            <a:noFill/>
            <a:ln w="25400" cap="flat">
              <a:solidFill>
                <a:srgbClr val="000000"/>
              </a:solidFill>
              <a:prstDash val="solid"/>
              <a:round/>
            </a:ln>
            <a:effectLst/>
          </p:spPr>
          <p:txBody>
            <a:bodyPr wrap="square" lIns="45719" tIns="45719" rIns="45719" bIns="45719" numCol="1" anchor="ctr">
              <a:noAutofit/>
            </a:bodyPr>
            <a:lstStyle/>
            <a:p>
              <a:pPr algn="ctr">
                <a:defRPr>
                  <a:solidFill>
                    <a:srgbClr val="FFFFFF"/>
                  </a:solidFill>
                </a:defRPr>
              </a:pPr>
            </a:p>
          </p:txBody>
        </p:sp>
        <p:sp>
          <p:nvSpPr>
            <p:cNvPr id="2092" name="橢圓 33"/>
            <p:cNvSpPr/>
            <p:nvPr/>
          </p:nvSpPr>
          <p:spPr>
            <a:xfrm rot="5400000">
              <a:off x="343611" y="1618959"/>
              <a:ext cx="250950" cy="250951"/>
            </a:xfrm>
            <a:prstGeom prst="ellipse">
              <a:avLst/>
            </a:prstGeom>
            <a:noFill/>
            <a:ln w="25400" cap="flat">
              <a:solidFill>
                <a:srgbClr val="000000"/>
              </a:solidFill>
              <a:prstDash val="solid"/>
              <a:round/>
            </a:ln>
            <a:effectLst/>
          </p:spPr>
          <p:txBody>
            <a:bodyPr wrap="square" lIns="45719" tIns="45719" rIns="45719" bIns="45719" numCol="1" anchor="ctr">
              <a:noAutofit/>
            </a:bodyPr>
            <a:lstStyle/>
            <a:p>
              <a:pPr algn="ctr">
                <a:defRPr>
                  <a:solidFill>
                    <a:srgbClr val="FFFFFF"/>
                  </a:solidFill>
                </a:defRPr>
              </a:pPr>
            </a:p>
          </p:txBody>
        </p:sp>
        <p:sp>
          <p:nvSpPr>
            <p:cNvPr id="2093" name="橢圓 34"/>
            <p:cNvSpPr/>
            <p:nvPr/>
          </p:nvSpPr>
          <p:spPr>
            <a:xfrm rot="5400000">
              <a:off x="-1" y="1618959"/>
              <a:ext cx="250951" cy="250951"/>
            </a:xfrm>
            <a:prstGeom prst="ellipse">
              <a:avLst/>
            </a:prstGeom>
            <a:noFill/>
            <a:ln w="25400" cap="flat">
              <a:solidFill>
                <a:srgbClr val="000000"/>
              </a:solidFill>
              <a:prstDash val="solid"/>
              <a:round/>
            </a:ln>
            <a:effectLst/>
          </p:spPr>
          <p:txBody>
            <a:bodyPr wrap="square" lIns="45719" tIns="45719" rIns="45719" bIns="45719" numCol="1" anchor="ctr">
              <a:noAutofit/>
            </a:bodyPr>
            <a:lstStyle/>
            <a:p>
              <a:pPr algn="ctr">
                <a:defRPr>
                  <a:solidFill>
                    <a:srgbClr val="FFFFFF"/>
                  </a:solidFill>
                </a:defRPr>
              </a:pPr>
            </a:p>
          </p:txBody>
        </p:sp>
        <p:sp>
          <p:nvSpPr>
            <p:cNvPr id="2094" name="矩形 35"/>
            <p:cNvSpPr/>
            <p:nvPr/>
          </p:nvSpPr>
          <p:spPr>
            <a:xfrm rot="5400000">
              <a:off x="375829" y="-1"/>
              <a:ext cx="131065" cy="131065"/>
            </a:xfrm>
            <a:prstGeom prst="rect">
              <a:avLst/>
            </a:prstGeom>
            <a:gradFill flip="none" rotWithShape="1">
              <a:gsLst>
                <a:gs pos="0">
                  <a:srgbClr val="769537"/>
                </a:gs>
                <a:gs pos="80000">
                  <a:srgbClr val="9BC348"/>
                </a:gs>
                <a:gs pos="100000">
                  <a:srgbClr val="9CC646"/>
                </a:gs>
              </a:gsLst>
              <a:lin ang="16200000" scaled="0"/>
            </a:gradFill>
            <a:ln w="9525" cap="flat">
              <a:solidFill>
                <a:srgbClr val="98B955"/>
              </a:solidFill>
              <a:prstDash val="solid"/>
              <a:round/>
            </a:ln>
            <a:effectLst>
              <a:outerShdw sx="100000" sy="100000" kx="0" ky="0" algn="b" rotWithShape="0" blurRad="38100" dist="23000" dir="5400000">
                <a:srgbClr val="000000">
                  <a:alpha val="35000"/>
                </a:srgbClr>
              </a:outerShdw>
            </a:effectLst>
          </p:spPr>
          <p:txBody>
            <a:bodyPr wrap="square" lIns="45719" tIns="45719" rIns="45719" bIns="45719" numCol="1" anchor="ctr">
              <a:noAutofit/>
            </a:bodyPr>
            <a:lstStyle/>
            <a:p>
              <a:pPr algn="ctr">
                <a:defRPr>
                  <a:solidFill>
                    <a:srgbClr val="FFFFFF"/>
                  </a:solidFill>
                </a:defRPr>
              </a:pPr>
            </a:p>
          </p:txBody>
        </p:sp>
        <p:sp>
          <p:nvSpPr>
            <p:cNvPr id="2095" name="矩形 36"/>
            <p:cNvSpPr/>
            <p:nvPr/>
          </p:nvSpPr>
          <p:spPr>
            <a:xfrm rot="5400000">
              <a:off x="41495" y="-1"/>
              <a:ext cx="131065" cy="131065"/>
            </a:xfrm>
            <a:prstGeom prst="rect">
              <a:avLst/>
            </a:prstGeom>
            <a:gradFill flip="none" rotWithShape="1">
              <a:gsLst>
                <a:gs pos="0">
                  <a:srgbClr val="769537"/>
                </a:gs>
                <a:gs pos="80000">
                  <a:srgbClr val="9BC348"/>
                </a:gs>
                <a:gs pos="100000">
                  <a:srgbClr val="9CC646"/>
                </a:gs>
              </a:gsLst>
              <a:lin ang="16200000" scaled="0"/>
            </a:gradFill>
            <a:ln w="9525" cap="flat">
              <a:solidFill>
                <a:srgbClr val="98B955"/>
              </a:solidFill>
              <a:prstDash val="solid"/>
              <a:round/>
            </a:ln>
            <a:effectLst>
              <a:outerShdw sx="100000" sy="100000" kx="0" ky="0" algn="b" rotWithShape="0" blurRad="38100" dist="23000" dir="5400000">
                <a:srgbClr val="000000">
                  <a:alpha val="35000"/>
                </a:srgbClr>
              </a:outerShdw>
            </a:effectLst>
          </p:spPr>
          <p:txBody>
            <a:bodyPr wrap="square" lIns="45719" tIns="45719" rIns="45719" bIns="45719" numCol="1" anchor="ctr">
              <a:noAutofit/>
            </a:bodyPr>
            <a:lstStyle/>
            <a:p>
              <a:pPr algn="ctr">
                <a:defRPr>
                  <a:solidFill>
                    <a:srgbClr val="FFFFFF"/>
                  </a:solidFill>
                </a:defRPr>
              </a:pPr>
            </a:p>
          </p:txBody>
        </p:sp>
        <p:sp>
          <p:nvSpPr>
            <p:cNvPr id="2096" name="直線單箭頭接點 39"/>
            <p:cNvSpPr/>
            <p:nvPr/>
          </p:nvSpPr>
          <p:spPr>
            <a:xfrm>
              <a:off x="107028" y="131063"/>
              <a:ext cx="344976" cy="619467"/>
            </a:xfrm>
            <a:prstGeom prst="line">
              <a:avLst/>
            </a:prstGeom>
            <a:noFill/>
            <a:ln w="25400" cap="flat">
              <a:solidFill>
                <a:srgbClr val="000000"/>
              </a:solidFill>
              <a:prstDash val="solid"/>
              <a:round/>
              <a:tailEnd type="triangle" w="med" len="med"/>
            </a:ln>
            <a:effectLst/>
          </p:spPr>
          <p:txBody>
            <a:bodyPr wrap="square" lIns="45719" tIns="45719" rIns="45719" bIns="45719" numCol="1" anchor="t">
              <a:noAutofit/>
            </a:bodyPr>
            <a:lstStyle/>
            <a:p>
              <a:pPr/>
            </a:p>
          </p:txBody>
        </p:sp>
        <p:sp>
          <p:nvSpPr>
            <p:cNvPr id="2097" name="直線單箭頭接點 40"/>
            <p:cNvSpPr/>
            <p:nvPr/>
          </p:nvSpPr>
          <p:spPr>
            <a:xfrm>
              <a:off x="107027" y="131063"/>
              <a:ext cx="688587" cy="619468"/>
            </a:xfrm>
            <a:prstGeom prst="line">
              <a:avLst/>
            </a:prstGeom>
            <a:noFill/>
            <a:ln w="25400" cap="flat">
              <a:solidFill>
                <a:srgbClr val="000000"/>
              </a:solidFill>
              <a:prstDash val="solid"/>
              <a:round/>
              <a:tailEnd type="triangle" w="med" len="med"/>
            </a:ln>
            <a:effectLst/>
          </p:spPr>
          <p:txBody>
            <a:bodyPr wrap="square" lIns="45719" tIns="45719" rIns="45719" bIns="45719" numCol="1" anchor="t">
              <a:noAutofit/>
            </a:bodyPr>
            <a:lstStyle/>
            <a:p>
              <a:pPr/>
            </a:p>
          </p:txBody>
        </p:sp>
        <p:sp>
          <p:nvSpPr>
            <p:cNvPr id="2098" name="直線單箭頭接點 42"/>
            <p:cNvSpPr/>
            <p:nvPr/>
          </p:nvSpPr>
          <p:spPr>
            <a:xfrm>
              <a:off x="441360" y="131064"/>
              <a:ext cx="354255" cy="619466"/>
            </a:xfrm>
            <a:prstGeom prst="line">
              <a:avLst/>
            </a:prstGeom>
            <a:noFill/>
            <a:ln w="25400" cap="flat">
              <a:solidFill>
                <a:srgbClr val="000000"/>
              </a:solidFill>
              <a:prstDash val="solid"/>
              <a:round/>
              <a:tailEnd type="triangle" w="med" len="med"/>
            </a:ln>
            <a:effectLst/>
          </p:spPr>
          <p:txBody>
            <a:bodyPr wrap="square" lIns="45719" tIns="45719" rIns="45719" bIns="45719" numCol="1" anchor="t">
              <a:noAutofit/>
            </a:bodyPr>
            <a:lstStyle/>
            <a:p>
              <a:pPr/>
            </a:p>
          </p:txBody>
        </p:sp>
        <p:sp>
          <p:nvSpPr>
            <p:cNvPr id="2099" name="直線單箭頭接點 48"/>
            <p:cNvSpPr/>
            <p:nvPr/>
          </p:nvSpPr>
          <p:spPr>
            <a:xfrm flipH="1">
              <a:off x="795613" y="1001478"/>
              <a:ext cx="17086" cy="619467"/>
            </a:xfrm>
            <a:prstGeom prst="line">
              <a:avLst/>
            </a:prstGeom>
            <a:noFill/>
            <a:ln w="25400" cap="flat">
              <a:solidFill>
                <a:srgbClr val="000000"/>
              </a:solidFill>
              <a:prstDash val="solid"/>
              <a:round/>
              <a:tailEnd type="triangle" w="med" len="med"/>
            </a:ln>
            <a:effectLst/>
          </p:spPr>
          <p:txBody>
            <a:bodyPr wrap="square" lIns="45719" tIns="45719" rIns="45719" bIns="45719" numCol="1" anchor="t">
              <a:noAutofit/>
            </a:bodyPr>
            <a:lstStyle/>
            <a:p>
              <a:pPr/>
            </a:p>
          </p:txBody>
        </p:sp>
        <p:sp>
          <p:nvSpPr>
            <p:cNvPr id="2100" name="直線單箭頭接點 49"/>
            <p:cNvSpPr/>
            <p:nvPr/>
          </p:nvSpPr>
          <p:spPr>
            <a:xfrm flipH="1">
              <a:off x="452003" y="1001478"/>
              <a:ext cx="360696" cy="619467"/>
            </a:xfrm>
            <a:prstGeom prst="line">
              <a:avLst/>
            </a:prstGeom>
            <a:noFill/>
            <a:ln w="25400" cap="flat">
              <a:solidFill>
                <a:srgbClr val="000000"/>
              </a:solidFill>
              <a:prstDash val="solid"/>
              <a:round/>
              <a:tailEnd type="triangle" w="med" len="med"/>
            </a:ln>
            <a:effectLst/>
          </p:spPr>
          <p:txBody>
            <a:bodyPr wrap="square" lIns="45719" tIns="45719" rIns="45719" bIns="45719" numCol="1" anchor="t">
              <a:noAutofit/>
            </a:bodyPr>
            <a:lstStyle/>
            <a:p>
              <a:pPr/>
            </a:p>
          </p:txBody>
        </p:sp>
        <p:sp>
          <p:nvSpPr>
            <p:cNvPr id="2101" name="直線單箭頭接點 50"/>
            <p:cNvSpPr/>
            <p:nvPr/>
          </p:nvSpPr>
          <p:spPr>
            <a:xfrm flipH="1">
              <a:off x="108391" y="1001478"/>
              <a:ext cx="704308" cy="619467"/>
            </a:xfrm>
            <a:prstGeom prst="line">
              <a:avLst/>
            </a:prstGeom>
            <a:noFill/>
            <a:ln w="25400" cap="flat">
              <a:solidFill>
                <a:srgbClr val="000000"/>
              </a:solidFill>
              <a:prstDash val="solid"/>
              <a:round/>
              <a:tailEnd type="triangle" w="med" len="med"/>
            </a:ln>
            <a:effectLst/>
          </p:spPr>
          <p:txBody>
            <a:bodyPr wrap="square" lIns="45719" tIns="45719" rIns="45719" bIns="45719" numCol="1" anchor="t">
              <a:noAutofit/>
            </a:bodyPr>
            <a:lstStyle/>
            <a:p>
              <a:pPr/>
            </a:p>
          </p:txBody>
        </p:sp>
        <p:sp>
          <p:nvSpPr>
            <p:cNvPr id="2102" name="直線單箭頭接點 52"/>
            <p:cNvSpPr/>
            <p:nvPr/>
          </p:nvSpPr>
          <p:spPr>
            <a:xfrm flipH="1">
              <a:off x="108392" y="1001478"/>
              <a:ext cx="332970" cy="619467"/>
            </a:xfrm>
            <a:prstGeom prst="line">
              <a:avLst/>
            </a:prstGeom>
            <a:noFill/>
            <a:ln w="25400" cap="flat">
              <a:solidFill>
                <a:srgbClr val="000000"/>
              </a:solidFill>
              <a:prstDash val="solid"/>
              <a:round/>
              <a:tailEnd type="triangle" w="med" len="med"/>
            </a:ln>
            <a:effectLst/>
          </p:spPr>
          <p:txBody>
            <a:bodyPr wrap="square" lIns="45719" tIns="45719" rIns="45719" bIns="45719" numCol="1" anchor="t">
              <a:noAutofit/>
            </a:bodyPr>
            <a:lstStyle/>
            <a:p>
              <a:pPr/>
            </a:p>
          </p:txBody>
        </p:sp>
        <p:sp>
          <p:nvSpPr>
            <p:cNvPr id="2103" name="直線單箭頭接點 56"/>
            <p:cNvSpPr/>
            <p:nvPr/>
          </p:nvSpPr>
          <p:spPr>
            <a:xfrm>
              <a:off x="441360" y="1001478"/>
              <a:ext cx="354255" cy="619467"/>
            </a:xfrm>
            <a:prstGeom prst="line">
              <a:avLst/>
            </a:prstGeom>
            <a:noFill/>
            <a:ln w="25400" cap="flat">
              <a:solidFill>
                <a:srgbClr val="000000"/>
              </a:solidFill>
              <a:prstDash val="solid"/>
              <a:round/>
              <a:tailEnd type="triangle" w="med" len="med"/>
            </a:ln>
            <a:effectLst/>
          </p:spPr>
          <p:txBody>
            <a:bodyPr wrap="square" lIns="45719" tIns="45719" rIns="45719" bIns="45719" numCol="1" anchor="t">
              <a:noAutofit/>
            </a:bodyPr>
            <a:lstStyle/>
            <a:p>
              <a:pPr/>
            </a:p>
          </p:txBody>
        </p:sp>
        <p:sp>
          <p:nvSpPr>
            <p:cNvPr id="2104" name="直線單箭頭接點 57"/>
            <p:cNvSpPr/>
            <p:nvPr/>
          </p:nvSpPr>
          <p:spPr>
            <a:xfrm>
              <a:off x="441361" y="1001478"/>
              <a:ext cx="699128" cy="619467"/>
            </a:xfrm>
            <a:prstGeom prst="line">
              <a:avLst/>
            </a:prstGeom>
            <a:noFill/>
            <a:ln w="25400" cap="flat">
              <a:solidFill>
                <a:srgbClr val="000000"/>
              </a:solidFill>
              <a:prstDash val="solid"/>
              <a:round/>
              <a:tailEnd type="triangle" w="med" len="med"/>
            </a:ln>
            <a:effectLst/>
          </p:spPr>
          <p:txBody>
            <a:bodyPr wrap="square" lIns="45719" tIns="45719" rIns="45719" bIns="45719" numCol="1" anchor="t">
              <a:noAutofit/>
            </a:bodyPr>
            <a:lstStyle/>
            <a:p>
              <a:pPr/>
            </a:p>
          </p:txBody>
        </p:sp>
        <p:sp>
          <p:nvSpPr>
            <p:cNvPr id="2105" name="直線單箭頭接點 58"/>
            <p:cNvSpPr/>
            <p:nvPr/>
          </p:nvSpPr>
          <p:spPr>
            <a:xfrm>
              <a:off x="833331" y="2587881"/>
              <a:ext cx="1" cy="229316"/>
            </a:xfrm>
            <a:prstGeom prst="line">
              <a:avLst/>
            </a:prstGeom>
            <a:noFill/>
            <a:ln w="25400" cap="flat">
              <a:solidFill>
                <a:srgbClr val="000000"/>
              </a:solidFill>
              <a:prstDash val="solid"/>
              <a:round/>
              <a:tailEnd type="triangle" w="med" len="med"/>
            </a:ln>
            <a:effectLst/>
          </p:spPr>
          <p:txBody>
            <a:bodyPr wrap="square" lIns="45719" tIns="45719" rIns="45719" bIns="45719" numCol="1" anchor="t">
              <a:noAutofit/>
            </a:bodyPr>
            <a:lstStyle/>
            <a:p>
              <a:pPr/>
            </a:p>
          </p:txBody>
        </p:sp>
        <p:sp>
          <p:nvSpPr>
            <p:cNvPr id="2106" name="直線單箭頭接點 59"/>
            <p:cNvSpPr/>
            <p:nvPr/>
          </p:nvSpPr>
          <p:spPr>
            <a:xfrm>
              <a:off x="419534" y="2587881"/>
              <a:ext cx="1" cy="229316"/>
            </a:xfrm>
            <a:prstGeom prst="line">
              <a:avLst/>
            </a:prstGeom>
            <a:noFill/>
            <a:ln w="25400" cap="flat">
              <a:solidFill>
                <a:srgbClr val="000000"/>
              </a:solidFill>
              <a:prstDash val="solid"/>
              <a:round/>
              <a:tailEnd type="triangle" w="med" len="med"/>
            </a:ln>
            <a:effectLst/>
          </p:spPr>
          <p:txBody>
            <a:bodyPr wrap="square" lIns="45719" tIns="45719" rIns="45719" bIns="45719" numCol="1" anchor="t">
              <a:noAutofit/>
            </a:bodyPr>
            <a:lstStyle/>
            <a:p>
              <a:pPr/>
            </a:p>
          </p:txBody>
        </p:sp>
        <p:sp>
          <p:nvSpPr>
            <p:cNvPr id="2107" name="直線單箭頭接點 60"/>
            <p:cNvSpPr/>
            <p:nvPr/>
          </p:nvSpPr>
          <p:spPr>
            <a:xfrm>
              <a:off x="443095" y="137550"/>
              <a:ext cx="2658" cy="612979"/>
            </a:xfrm>
            <a:prstGeom prst="line">
              <a:avLst/>
            </a:prstGeom>
            <a:noFill/>
            <a:ln w="25400" cap="flat">
              <a:solidFill>
                <a:srgbClr val="000000"/>
              </a:solidFill>
              <a:prstDash val="solid"/>
              <a:round/>
              <a:tailEnd type="triangle" w="med" len="med"/>
            </a:ln>
            <a:effectLst/>
          </p:spPr>
          <p:txBody>
            <a:bodyPr wrap="square" lIns="45719" tIns="45719" rIns="45719" bIns="45719" numCol="1" anchor="t">
              <a:noAutofit/>
            </a:bodyPr>
            <a:lstStyle/>
            <a:p>
              <a:pPr/>
            </a:p>
          </p:txBody>
        </p:sp>
        <p:sp>
          <p:nvSpPr>
            <p:cNvPr id="2108" name="直線單箭頭接點 61"/>
            <p:cNvSpPr/>
            <p:nvPr/>
          </p:nvSpPr>
          <p:spPr>
            <a:xfrm>
              <a:off x="449992" y="1018551"/>
              <a:ext cx="2658" cy="612979"/>
            </a:xfrm>
            <a:prstGeom prst="line">
              <a:avLst/>
            </a:prstGeom>
            <a:noFill/>
            <a:ln w="25400" cap="flat">
              <a:solidFill>
                <a:srgbClr val="000000"/>
              </a:solidFill>
              <a:prstDash val="solid"/>
              <a:round/>
              <a:tailEnd type="triangle" w="med" len="med"/>
            </a:ln>
            <a:effectLst/>
          </p:spPr>
          <p:txBody>
            <a:bodyPr wrap="square" lIns="45719" tIns="45719" rIns="45719" bIns="45719" numCol="1" anchor="t">
              <a:noAutofit/>
            </a:bodyPr>
            <a:lstStyle/>
            <a:p>
              <a:pPr/>
            </a:p>
          </p:txBody>
        </p:sp>
        <p:sp>
          <p:nvSpPr>
            <p:cNvPr id="2109" name="直線單箭頭接點 62"/>
            <p:cNvSpPr/>
            <p:nvPr/>
          </p:nvSpPr>
          <p:spPr>
            <a:xfrm>
              <a:off x="795614" y="1001477"/>
              <a:ext cx="361959" cy="617483"/>
            </a:xfrm>
            <a:prstGeom prst="line">
              <a:avLst/>
            </a:prstGeom>
            <a:noFill/>
            <a:ln w="25400" cap="flat">
              <a:solidFill>
                <a:srgbClr val="000000"/>
              </a:solidFill>
              <a:prstDash val="solid"/>
              <a:round/>
              <a:tailEnd type="triangle" w="med" len="med"/>
            </a:ln>
            <a:effectLst/>
          </p:spPr>
          <p:txBody>
            <a:bodyPr wrap="square" lIns="45719" tIns="45719" rIns="45719" bIns="45719" numCol="1" anchor="t">
              <a:noAutofit/>
            </a:bodyPr>
            <a:lstStyle/>
            <a:p>
              <a:pPr/>
            </a:p>
          </p:txBody>
        </p:sp>
        <p:sp>
          <p:nvSpPr>
            <p:cNvPr id="2110" name="橢圓 248"/>
            <p:cNvSpPr/>
            <p:nvPr/>
          </p:nvSpPr>
          <p:spPr>
            <a:xfrm rot="5400000">
              <a:off x="345274" y="746650"/>
              <a:ext cx="250950" cy="250951"/>
            </a:xfrm>
            <a:prstGeom prst="ellipse">
              <a:avLst/>
            </a:prstGeom>
            <a:noFill/>
            <a:ln w="25400" cap="flat">
              <a:solidFill>
                <a:srgbClr val="000000"/>
              </a:solidFill>
              <a:prstDash val="solid"/>
              <a:round/>
            </a:ln>
            <a:effectLst/>
          </p:spPr>
          <p:txBody>
            <a:bodyPr wrap="square" lIns="45719" tIns="45719" rIns="45719" bIns="45719" numCol="1" anchor="ctr">
              <a:noAutofit/>
            </a:bodyPr>
            <a:lstStyle/>
            <a:p>
              <a:pPr algn="ctr">
                <a:defRPr>
                  <a:solidFill>
                    <a:srgbClr val="FFFFFF"/>
                  </a:solidFill>
                </a:defRPr>
              </a:pPr>
            </a:p>
          </p:txBody>
        </p:sp>
      </p:grpSp>
      <p:grpSp>
        <p:nvGrpSpPr>
          <p:cNvPr id="2147" name="群組 450"/>
          <p:cNvGrpSpPr/>
          <p:nvPr/>
        </p:nvGrpSpPr>
        <p:grpSpPr>
          <a:xfrm>
            <a:off x="4753393" y="4263020"/>
            <a:ext cx="1265963" cy="2817198"/>
            <a:chOff x="0" y="0"/>
            <a:chExt cx="1265961" cy="2817196"/>
          </a:xfrm>
        </p:grpSpPr>
        <p:sp>
          <p:nvSpPr>
            <p:cNvPr id="2112" name="橢圓 277"/>
            <p:cNvSpPr/>
            <p:nvPr/>
          </p:nvSpPr>
          <p:spPr>
            <a:xfrm rot="5400000">
              <a:off x="1015011" y="750528"/>
              <a:ext cx="250951" cy="250951"/>
            </a:xfrm>
            <a:prstGeom prst="ellipse">
              <a:avLst/>
            </a:prstGeom>
            <a:noFill/>
            <a:ln w="25400" cap="flat">
              <a:solidFill>
                <a:srgbClr val="000000"/>
              </a:solidFill>
              <a:prstDash val="solid"/>
              <a:round/>
            </a:ln>
            <a:effectLst/>
          </p:spPr>
          <p:txBody>
            <a:bodyPr wrap="square" lIns="45719" tIns="45719" rIns="45719" bIns="45719" numCol="1" anchor="ctr">
              <a:noAutofit/>
            </a:bodyPr>
            <a:lstStyle/>
            <a:p>
              <a:pPr algn="ctr">
                <a:defRPr>
                  <a:solidFill>
                    <a:srgbClr val="FFFFFF"/>
                  </a:solidFill>
                </a:defRPr>
              </a:pPr>
            </a:p>
          </p:txBody>
        </p:sp>
        <p:sp>
          <p:nvSpPr>
            <p:cNvPr id="2113" name="橢圓 278"/>
            <p:cNvSpPr/>
            <p:nvPr/>
          </p:nvSpPr>
          <p:spPr>
            <a:xfrm rot="5400000">
              <a:off x="670138" y="750528"/>
              <a:ext cx="250951" cy="250951"/>
            </a:xfrm>
            <a:prstGeom prst="ellipse">
              <a:avLst/>
            </a:prstGeom>
            <a:noFill/>
            <a:ln w="25400" cap="flat">
              <a:solidFill>
                <a:srgbClr val="000000"/>
              </a:solidFill>
              <a:prstDash val="solid"/>
              <a:round/>
            </a:ln>
            <a:effectLst/>
          </p:spPr>
          <p:txBody>
            <a:bodyPr wrap="square" lIns="45719" tIns="45719" rIns="45719" bIns="45719" numCol="1" anchor="ctr">
              <a:noAutofit/>
            </a:bodyPr>
            <a:lstStyle/>
            <a:p>
              <a:pPr algn="ctr">
                <a:defRPr>
                  <a:solidFill>
                    <a:srgbClr val="FFFFFF"/>
                  </a:solidFill>
                </a:defRPr>
              </a:pPr>
            </a:p>
          </p:txBody>
        </p:sp>
        <p:sp>
          <p:nvSpPr>
            <p:cNvPr id="2114" name="橢圓 279"/>
            <p:cNvSpPr/>
            <p:nvPr/>
          </p:nvSpPr>
          <p:spPr>
            <a:xfrm rot="5400000">
              <a:off x="713406" y="2328539"/>
              <a:ext cx="250951" cy="250951"/>
            </a:xfrm>
            <a:prstGeom prst="ellipse">
              <a:avLst/>
            </a:prstGeom>
            <a:noFill/>
            <a:ln w="25400" cap="flat">
              <a:solidFill>
                <a:srgbClr val="000000"/>
              </a:solidFill>
              <a:prstDash val="solid"/>
              <a:round/>
            </a:ln>
            <a:effectLst/>
          </p:spPr>
          <p:txBody>
            <a:bodyPr wrap="square" lIns="45719" tIns="45719" rIns="45719" bIns="45719" numCol="1" anchor="ctr">
              <a:noAutofit/>
            </a:bodyPr>
            <a:lstStyle/>
            <a:p>
              <a:pPr algn="ctr">
                <a:defRPr>
                  <a:solidFill>
                    <a:srgbClr val="FFFFFF"/>
                  </a:solidFill>
                </a:defRPr>
              </a:pPr>
            </a:p>
          </p:txBody>
        </p:sp>
        <p:sp>
          <p:nvSpPr>
            <p:cNvPr id="2115" name="橢圓 280"/>
            <p:cNvSpPr/>
            <p:nvPr/>
          </p:nvSpPr>
          <p:spPr>
            <a:xfrm rot="5400000">
              <a:off x="300566" y="2328539"/>
              <a:ext cx="250951" cy="250951"/>
            </a:xfrm>
            <a:prstGeom prst="ellipse">
              <a:avLst/>
            </a:prstGeom>
            <a:noFill/>
            <a:ln w="25400" cap="flat">
              <a:solidFill>
                <a:srgbClr val="000000"/>
              </a:solidFill>
              <a:prstDash val="solid"/>
              <a:round/>
            </a:ln>
            <a:effectLst/>
          </p:spPr>
          <p:txBody>
            <a:bodyPr wrap="square" lIns="45719" tIns="45719" rIns="45719" bIns="45719" numCol="1" anchor="ctr">
              <a:noAutofit/>
            </a:bodyPr>
            <a:lstStyle/>
            <a:p>
              <a:pPr algn="ctr">
                <a:defRPr>
                  <a:solidFill>
                    <a:srgbClr val="FFFFFF"/>
                  </a:solidFill>
                </a:defRPr>
              </a:pPr>
            </a:p>
          </p:txBody>
        </p:sp>
        <p:sp>
          <p:nvSpPr>
            <p:cNvPr id="2116" name="矩形 281"/>
            <p:cNvSpPr/>
            <p:nvPr/>
          </p:nvSpPr>
          <p:spPr>
            <a:xfrm rot="5400000">
              <a:off x="1085597" y="-1"/>
              <a:ext cx="131065" cy="131065"/>
            </a:xfrm>
            <a:prstGeom prst="rect">
              <a:avLst/>
            </a:prstGeom>
            <a:gradFill flip="none" rotWithShape="1">
              <a:gsLst>
                <a:gs pos="0">
                  <a:srgbClr val="769537"/>
                </a:gs>
                <a:gs pos="80000">
                  <a:srgbClr val="9BC348"/>
                </a:gs>
                <a:gs pos="100000">
                  <a:srgbClr val="9CC646"/>
                </a:gs>
              </a:gsLst>
              <a:lin ang="16200000" scaled="0"/>
            </a:gradFill>
            <a:ln w="9525" cap="flat">
              <a:solidFill>
                <a:srgbClr val="98B955"/>
              </a:solidFill>
              <a:prstDash val="solid"/>
              <a:round/>
            </a:ln>
            <a:effectLst>
              <a:outerShdw sx="100000" sy="100000" kx="0" ky="0" algn="b" rotWithShape="0" blurRad="38100" dist="23000" dir="5400000">
                <a:srgbClr val="000000">
                  <a:alpha val="35000"/>
                </a:srgbClr>
              </a:outerShdw>
            </a:effectLst>
          </p:spPr>
          <p:txBody>
            <a:bodyPr wrap="square" lIns="45719" tIns="45719" rIns="45719" bIns="45719" numCol="1" anchor="ctr">
              <a:noAutofit/>
            </a:bodyPr>
            <a:lstStyle/>
            <a:p>
              <a:pPr algn="ctr">
                <a:defRPr>
                  <a:solidFill>
                    <a:srgbClr val="FFFFFF"/>
                  </a:solidFill>
                </a:defRPr>
              </a:pPr>
            </a:p>
          </p:txBody>
        </p:sp>
        <p:sp>
          <p:nvSpPr>
            <p:cNvPr id="2117" name="直線單箭頭接點 282"/>
            <p:cNvSpPr/>
            <p:nvPr/>
          </p:nvSpPr>
          <p:spPr>
            <a:xfrm flipH="1">
              <a:off x="1140488" y="131063"/>
              <a:ext cx="10641" cy="619467"/>
            </a:xfrm>
            <a:prstGeom prst="line">
              <a:avLst/>
            </a:prstGeom>
            <a:noFill/>
            <a:ln w="25400" cap="flat">
              <a:solidFill>
                <a:srgbClr val="000000"/>
              </a:solidFill>
              <a:prstDash val="solid"/>
              <a:round/>
              <a:tailEnd type="triangle" w="med" len="med"/>
            </a:ln>
            <a:effectLst/>
          </p:spPr>
          <p:txBody>
            <a:bodyPr wrap="square" lIns="45719" tIns="45719" rIns="45719" bIns="45719" numCol="1" anchor="t">
              <a:noAutofit/>
            </a:bodyPr>
            <a:lstStyle/>
            <a:p>
              <a:pPr/>
            </a:p>
          </p:txBody>
        </p:sp>
        <p:sp>
          <p:nvSpPr>
            <p:cNvPr id="2118" name="直線單箭頭接點 283"/>
            <p:cNvSpPr/>
            <p:nvPr/>
          </p:nvSpPr>
          <p:spPr>
            <a:xfrm flipH="1">
              <a:off x="795613" y="131063"/>
              <a:ext cx="355517" cy="619467"/>
            </a:xfrm>
            <a:prstGeom prst="line">
              <a:avLst/>
            </a:prstGeom>
            <a:noFill/>
            <a:ln w="25400" cap="flat">
              <a:solidFill>
                <a:srgbClr val="000000"/>
              </a:solidFill>
              <a:prstDash val="solid"/>
              <a:round/>
              <a:tailEnd type="triangle" w="med" len="med"/>
            </a:ln>
            <a:effectLst/>
          </p:spPr>
          <p:txBody>
            <a:bodyPr wrap="square" lIns="45719" tIns="45719" rIns="45719" bIns="45719" numCol="1" anchor="t">
              <a:noAutofit/>
            </a:bodyPr>
            <a:lstStyle/>
            <a:p>
              <a:pPr/>
            </a:p>
          </p:txBody>
        </p:sp>
        <p:sp>
          <p:nvSpPr>
            <p:cNvPr id="2119" name="直線單箭頭接點 284"/>
            <p:cNvSpPr/>
            <p:nvPr/>
          </p:nvSpPr>
          <p:spPr>
            <a:xfrm flipH="1">
              <a:off x="452003" y="131063"/>
              <a:ext cx="699127" cy="619468"/>
            </a:xfrm>
            <a:prstGeom prst="line">
              <a:avLst/>
            </a:prstGeom>
            <a:noFill/>
            <a:ln w="25400" cap="flat">
              <a:solidFill>
                <a:srgbClr val="000000"/>
              </a:solidFill>
              <a:prstDash val="solid"/>
              <a:round/>
              <a:tailEnd type="triangle" w="med" len="med"/>
            </a:ln>
            <a:effectLst/>
          </p:spPr>
          <p:txBody>
            <a:bodyPr wrap="square" lIns="45719" tIns="45719" rIns="45719" bIns="45719" numCol="1" anchor="t">
              <a:noAutofit/>
            </a:bodyPr>
            <a:lstStyle/>
            <a:p>
              <a:pPr/>
            </a:p>
          </p:txBody>
        </p:sp>
        <p:sp>
          <p:nvSpPr>
            <p:cNvPr id="2120" name="直線單箭頭接點 290"/>
            <p:cNvSpPr/>
            <p:nvPr/>
          </p:nvSpPr>
          <p:spPr>
            <a:xfrm>
              <a:off x="452003" y="1869908"/>
              <a:ext cx="386879" cy="458632"/>
            </a:xfrm>
            <a:prstGeom prst="line">
              <a:avLst/>
            </a:prstGeom>
            <a:noFill/>
            <a:ln w="25400" cap="flat">
              <a:solidFill>
                <a:srgbClr val="000000"/>
              </a:solidFill>
              <a:prstDash val="solid"/>
              <a:round/>
              <a:tailEnd type="triangle" w="med" len="med"/>
            </a:ln>
            <a:effectLst/>
          </p:spPr>
          <p:txBody>
            <a:bodyPr wrap="square" lIns="45719" tIns="45719" rIns="45719" bIns="45719" numCol="1" anchor="t">
              <a:noAutofit/>
            </a:bodyPr>
            <a:lstStyle/>
            <a:p>
              <a:pPr/>
            </a:p>
          </p:txBody>
        </p:sp>
        <p:sp>
          <p:nvSpPr>
            <p:cNvPr id="2121" name="直線單箭頭接點 291"/>
            <p:cNvSpPr/>
            <p:nvPr/>
          </p:nvSpPr>
          <p:spPr>
            <a:xfrm flipH="1">
              <a:off x="426041" y="1869908"/>
              <a:ext cx="25963" cy="458632"/>
            </a:xfrm>
            <a:prstGeom prst="line">
              <a:avLst/>
            </a:prstGeom>
            <a:noFill/>
            <a:ln w="25400" cap="flat">
              <a:solidFill>
                <a:srgbClr val="000000"/>
              </a:solidFill>
              <a:prstDash val="solid"/>
              <a:round/>
              <a:tailEnd type="triangle" w="med" len="med"/>
            </a:ln>
            <a:effectLst/>
          </p:spPr>
          <p:txBody>
            <a:bodyPr wrap="square" lIns="45719" tIns="45719" rIns="45719" bIns="45719" numCol="1" anchor="t">
              <a:noAutofit/>
            </a:bodyPr>
            <a:lstStyle/>
            <a:p>
              <a:pPr/>
            </a:p>
          </p:txBody>
        </p:sp>
        <p:sp>
          <p:nvSpPr>
            <p:cNvPr id="2122" name="直線單箭頭接點 292"/>
            <p:cNvSpPr/>
            <p:nvPr/>
          </p:nvSpPr>
          <p:spPr>
            <a:xfrm>
              <a:off x="121999" y="1869907"/>
              <a:ext cx="716883" cy="458632"/>
            </a:xfrm>
            <a:prstGeom prst="line">
              <a:avLst/>
            </a:prstGeom>
            <a:noFill/>
            <a:ln w="25400" cap="flat">
              <a:solidFill>
                <a:srgbClr val="000000"/>
              </a:solidFill>
              <a:prstDash val="solid"/>
              <a:round/>
              <a:tailEnd type="triangle" w="med" len="med"/>
            </a:ln>
            <a:effectLst/>
          </p:spPr>
          <p:txBody>
            <a:bodyPr wrap="square" lIns="45719" tIns="45719" rIns="45719" bIns="45719" numCol="1" anchor="t">
              <a:noAutofit/>
            </a:bodyPr>
            <a:lstStyle/>
            <a:p>
              <a:pPr/>
            </a:p>
          </p:txBody>
        </p:sp>
        <p:sp>
          <p:nvSpPr>
            <p:cNvPr id="2123" name="直線單箭頭接點 293"/>
            <p:cNvSpPr/>
            <p:nvPr/>
          </p:nvSpPr>
          <p:spPr>
            <a:xfrm>
              <a:off x="108391" y="1869908"/>
              <a:ext cx="317651" cy="458632"/>
            </a:xfrm>
            <a:prstGeom prst="line">
              <a:avLst/>
            </a:prstGeom>
            <a:noFill/>
            <a:ln w="25400" cap="flat">
              <a:solidFill>
                <a:srgbClr val="000000"/>
              </a:solidFill>
              <a:prstDash val="solid"/>
              <a:round/>
              <a:tailEnd type="triangle" w="med" len="med"/>
            </a:ln>
            <a:effectLst/>
          </p:spPr>
          <p:txBody>
            <a:bodyPr wrap="square" lIns="45719" tIns="45719" rIns="45719" bIns="45719" numCol="1" anchor="t">
              <a:noAutofit/>
            </a:bodyPr>
            <a:lstStyle/>
            <a:p>
              <a:pPr/>
            </a:p>
          </p:txBody>
        </p:sp>
        <p:sp>
          <p:nvSpPr>
            <p:cNvPr id="2124" name="直線單箭頭接點 294"/>
            <p:cNvSpPr/>
            <p:nvPr/>
          </p:nvSpPr>
          <p:spPr>
            <a:xfrm>
              <a:off x="747167" y="65531"/>
              <a:ext cx="393321" cy="684999"/>
            </a:xfrm>
            <a:prstGeom prst="line">
              <a:avLst/>
            </a:prstGeom>
            <a:noFill/>
            <a:ln w="25400" cap="flat">
              <a:solidFill>
                <a:srgbClr val="000000"/>
              </a:solidFill>
              <a:prstDash val="solid"/>
              <a:round/>
              <a:tailEnd type="triangle" w="med" len="med"/>
            </a:ln>
            <a:effectLst/>
          </p:spPr>
          <p:txBody>
            <a:bodyPr wrap="square" lIns="45719" tIns="45719" rIns="45719" bIns="45719" numCol="1" anchor="t">
              <a:noAutofit/>
            </a:bodyPr>
            <a:lstStyle/>
            <a:p>
              <a:pPr/>
            </a:p>
          </p:txBody>
        </p:sp>
        <p:sp>
          <p:nvSpPr>
            <p:cNvPr id="2125" name="直線單箭頭接點 295"/>
            <p:cNvSpPr/>
            <p:nvPr/>
          </p:nvSpPr>
          <p:spPr>
            <a:xfrm flipH="1">
              <a:off x="795613" y="131063"/>
              <a:ext cx="17086" cy="619467"/>
            </a:xfrm>
            <a:prstGeom prst="line">
              <a:avLst/>
            </a:prstGeom>
            <a:noFill/>
            <a:ln w="25400" cap="flat">
              <a:solidFill>
                <a:srgbClr val="000000"/>
              </a:solidFill>
              <a:prstDash val="solid"/>
              <a:round/>
              <a:tailEnd type="triangle" w="med" len="med"/>
            </a:ln>
            <a:effectLst/>
          </p:spPr>
          <p:txBody>
            <a:bodyPr wrap="square" lIns="45719" tIns="45719" rIns="45719" bIns="45719" numCol="1" anchor="t">
              <a:noAutofit/>
            </a:bodyPr>
            <a:lstStyle/>
            <a:p>
              <a:pPr/>
            </a:p>
          </p:txBody>
        </p:sp>
        <p:sp>
          <p:nvSpPr>
            <p:cNvPr id="2126" name="直線單箭頭接點 296"/>
            <p:cNvSpPr/>
            <p:nvPr/>
          </p:nvSpPr>
          <p:spPr>
            <a:xfrm flipH="1">
              <a:off x="452003" y="131063"/>
              <a:ext cx="360696" cy="619467"/>
            </a:xfrm>
            <a:prstGeom prst="line">
              <a:avLst/>
            </a:prstGeom>
            <a:noFill/>
            <a:ln w="25400" cap="flat">
              <a:solidFill>
                <a:srgbClr val="000000"/>
              </a:solidFill>
              <a:prstDash val="solid"/>
              <a:round/>
              <a:tailEnd type="triangle" w="med" len="med"/>
            </a:ln>
            <a:effectLst/>
          </p:spPr>
          <p:txBody>
            <a:bodyPr wrap="square" lIns="45719" tIns="45719" rIns="45719" bIns="45719" numCol="1" anchor="t">
              <a:noAutofit/>
            </a:bodyPr>
            <a:lstStyle/>
            <a:p>
              <a:pPr/>
            </a:p>
          </p:txBody>
        </p:sp>
        <p:sp>
          <p:nvSpPr>
            <p:cNvPr id="2127" name="矩形 298"/>
            <p:cNvSpPr/>
            <p:nvPr/>
          </p:nvSpPr>
          <p:spPr>
            <a:xfrm rot="5400000">
              <a:off x="747166" y="-1"/>
              <a:ext cx="131065" cy="131065"/>
            </a:xfrm>
            <a:prstGeom prst="rect">
              <a:avLst/>
            </a:prstGeom>
            <a:gradFill flip="none" rotWithShape="1">
              <a:gsLst>
                <a:gs pos="0">
                  <a:srgbClr val="769537"/>
                </a:gs>
                <a:gs pos="80000">
                  <a:srgbClr val="9BC348"/>
                </a:gs>
                <a:gs pos="100000">
                  <a:srgbClr val="9CC646"/>
                </a:gs>
              </a:gsLst>
              <a:lin ang="16200000" scaled="0"/>
            </a:gradFill>
            <a:ln w="9525" cap="flat">
              <a:solidFill>
                <a:srgbClr val="98B955"/>
              </a:solidFill>
              <a:prstDash val="solid"/>
              <a:round/>
            </a:ln>
            <a:effectLst>
              <a:outerShdw sx="100000" sy="100000" kx="0" ky="0" algn="b" rotWithShape="0" blurRad="38100" dist="23000" dir="5400000">
                <a:srgbClr val="000000">
                  <a:alpha val="35000"/>
                </a:srgbClr>
              </a:outerShdw>
            </a:effectLst>
          </p:spPr>
          <p:txBody>
            <a:bodyPr wrap="square" lIns="45719" tIns="45719" rIns="45719" bIns="45719" numCol="1" anchor="ctr">
              <a:noAutofit/>
            </a:bodyPr>
            <a:lstStyle/>
            <a:p>
              <a:pPr algn="ctr">
                <a:defRPr>
                  <a:solidFill>
                    <a:srgbClr val="FFFFFF"/>
                  </a:solidFill>
                </a:defRPr>
              </a:pPr>
            </a:p>
          </p:txBody>
        </p:sp>
        <p:sp>
          <p:nvSpPr>
            <p:cNvPr id="2128" name="橢圓 301"/>
            <p:cNvSpPr/>
            <p:nvPr/>
          </p:nvSpPr>
          <p:spPr>
            <a:xfrm rot="5400000">
              <a:off x="343611" y="1618959"/>
              <a:ext cx="250950" cy="250951"/>
            </a:xfrm>
            <a:prstGeom prst="ellipse">
              <a:avLst/>
            </a:prstGeom>
            <a:noFill/>
            <a:ln w="25400" cap="flat">
              <a:solidFill>
                <a:srgbClr val="000000"/>
              </a:solidFill>
              <a:prstDash val="solid"/>
              <a:round/>
            </a:ln>
            <a:effectLst/>
          </p:spPr>
          <p:txBody>
            <a:bodyPr wrap="square" lIns="45719" tIns="45719" rIns="45719" bIns="45719" numCol="1" anchor="ctr">
              <a:noAutofit/>
            </a:bodyPr>
            <a:lstStyle/>
            <a:p>
              <a:pPr algn="ctr">
                <a:defRPr>
                  <a:solidFill>
                    <a:srgbClr val="FFFFFF"/>
                  </a:solidFill>
                </a:defRPr>
              </a:pPr>
            </a:p>
          </p:txBody>
        </p:sp>
        <p:sp>
          <p:nvSpPr>
            <p:cNvPr id="2129" name="橢圓 302"/>
            <p:cNvSpPr/>
            <p:nvPr/>
          </p:nvSpPr>
          <p:spPr>
            <a:xfrm rot="5400000">
              <a:off x="-1" y="1618959"/>
              <a:ext cx="250951" cy="250951"/>
            </a:xfrm>
            <a:prstGeom prst="ellipse">
              <a:avLst/>
            </a:prstGeom>
            <a:noFill/>
            <a:ln w="25400" cap="flat">
              <a:solidFill>
                <a:srgbClr val="000000"/>
              </a:solidFill>
              <a:prstDash val="solid"/>
              <a:round/>
            </a:ln>
            <a:effectLst/>
          </p:spPr>
          <p:txBody>
            <a:bodyPr wrap="square" lIns="45719" tIns="45719" rIns="45719" bIns="45719" numCol="1" anchor="ctr">
              <a:noAutofit/>
            </a:bodyPr>
            <a:lstStyle/>
            <a:p>
              <a:pPr algn="ctr">
                <a:defRPr>
                  <a:solidFill>
                    <a:srgbClr val="FFFFFF"/>
                  </a:solidFill>
                </a:defRPr>
              </a:pPr>
            </a:p>
          </p:txBody>
        </p:sp>
        <p:sp>
          <p:nvSpPr>
            <p:cNvPr id="2130" name="矩形 303"/>
            <p:cNvSpPr/>
            <p:nvPr/>
          </p:nvSpPr>
          <p:spPr>
            <a:xfrm rot="5400000">
              <a:off x="375829" y="-1"/>
              <a:ext cx="131065" cy="131065"/>
            </a:xfrm>
            <a:prstGeom prst="rect">
              <a:avLst/>
            </a:prstGeom>
            <a:gradFill flip="none" rotWithShape="1">
              <a:gsLst>
                <a:gs pos="0">
                  <a:srgbClr val="769537"/>
                </a:gs>
                <a:gs pos="80000">
                  <a:srgbClr val="9BC348"/>
                </a:gs>
                <a:gs pos="100000">
                  <a:srgbClr val="9CC646"/>
                </a:gs>
              </a:gsLst>
              <a:lin ang="16200000" scaled="0"/>
            </a:gradFill>
            <a:ln w="9525" cap="flat">
              <a:solidFill>
                <a:srgbClr val="98B955"/>
              </a:solidFill>
              <a:prstDash val="solid"/>
              <a:round/>
            </a:ln>
            <a:effectLst>
              <a:outerShdw sx="100000" sy="100000" kx="0" ky="0" algn="b" rotWithShape="0" blurRad="38100" dist="23000" dir="5400000">
                <a:srgbClr val="000000">
                  <a:alpha val="35000"/>
                </a:srgbClr>
              </a:outerShdw>
            </a:effectLst>
          </p:spPr>
          <p:txBody>
            <a:bodyPr wrap="square" lIns="45719" tIns="45719" rIns="45719" bIns="45719" numCol="1" anchor="ctr">
              <a:noAutofit/>
            </a:bodyPr>
            <a:lstStyle/>
            <a:p>
              <a:pPr algn="ctr">
                <a:defRPr>
                  <a:solidFill>
                    <a:srgbClr val="FFFFFF"/>
                  </a:solidFill>
                </a:defRPr>
              </a:pPr>
            </a:p>
          </p:txBody>
        </p:sp>
        <p:sp>
          <p:nvSpPr>
            <p:cNvPr id="2131" name="矩形 304"/>
            <p:cNvSpPr/>
            <p:nvPr/>
          </p:nvSpPr>
          <p:spPr>
            <a:xfrm rot="5400000">
              <a:off x="41495" y="-1"/>
              <a:ext cx="131065" cy="131065"/>
            </a:xfrm>
            <a:prstGeom prst="rect">
              <a:avLst/>
            </a:prstGeom>
            <a:gradFill flip="none" rotWithShape="1">
              <a:gsLst>
                <a:gs pos="0">
                  <a:srgbClr val="769537"/>
                </a:gs>
                <a:gs pos="80000">
                  <a:srgbClr val="9BC348"/>
                </a:gs>
                <a:gs pos="100000">
                  <a:srgbClr val="9CC646"/>
                </a:gs>
              </a:gsLst>
              <a:lin ang="16200000" scaled="0"/>
            </a:gradFill>
            <a:ln w="9525" cap="flat">
              <a:solidFill>
                <a:srgbClr val="98B955"/>
              </a:solidFill>
              <a:prstDash val="solid"/>
              <a:round/>
            </a:ln>
            <a:effectLst>
              <a:outerShdw sx="100000" sy="100000" kx="0" ky="0" algn="b" rotWithShape="0" blurRad="38100" dist="23000" dir="5400000">
                <a:srgbClr val="000000">
                  <a:alpha val="35000"/>
                </a:srgbClr>
              </a:outerShdw>
            </a:effectLst>
          </p:spPr>
          <p:txBody>
            <a:bodyPr wrap="square" lIns="45719" tIns="45719" rIns="45719" bIns="45719" numCol="1" anchor="ctr">
              <a:noAutofit/>
            </a:bodyPr>
            <a:lstStyle/>
            <a:p>
              <a:pPr algn="ctr">
                <a:defRPr>
                  <a:solidFill>
                    <a:srgbClr val="FFFFFF"/>
                  </a:solidFill>
                </a:defRPr>
              </a:pPr>
            </a:p>
          </p:txBody>
        </p:sp>
        <p:sp>
          <p:nvSpPr>
            <p:cNvPr id="2132" name="直線單箭頭接點 307"/>
            <p:cNvSpPr/>
            <p:nvPr/>
          </p:nvSpPr>
          <p:spPr>
            <a:xfrm>
              <a:off x="107028" y="131063"/>
              <a:ext cx="344976" cy="619467"/>
            </a:xfrm>
            <a:prstGeom prst="line">
              <a:avLst/>
            </a:prstGeom>
            <a:noFill/>
            <a:ln w="25400" cap="flat">
              <a:solidFill>
                <a:srgbClr val="000000"/>
              </a:solidFill>
              <a:prstDash val="solid"/>
              <a:round/>
              <a:tailEnd type="triangle" w="med" len="med"/>
            </a:ln>
            <a:effectLst/>
          </p:spPr>
          <p:txBody>
            <a:bodyPr wrap="square" lIns="45719" tIns="45719" rIns="45719" bIns="45719" numCol="1" anchor="t">
              <a:noAutofit/>
            </a:bodyPr>
            <a:lstStyle/>
            <a:p>
              <a:pPr/>
            </a:p>
          </p:txBody>
        </p:sp>
        <p:sp>
          <p:nvSpPr>
            <p:cNvPr id="2133" name="直線單箭頭接點 308"/>
            <p:cNvSpPr/>
            <p:nvPr/>
          </p:nvSpPr>
          <p:spPr>
            <a:xfrm>
              <a:off x="107027" y="131063"/>
              <a:ext cx="688587" cy="619468"/>
            </a:xfrm>
            <a:prstGeom prst="line">
              <a:avLst/>
            </a:prstGeom>
            <a:noFill/>
            <a:ln w="25400" cap="flat">
              <a:solidFill>
                <a:srgbClr val="000000"/>
              </a:solidFill>
              <a:prstDash val="solid"/>
              <a:round/>
              <a:tailEnd type="triangle" w="med" len="med"/>
            </a:ln>
            <a:effectLst/>
          </p:spPr>
          <p:txBody>
            <a:bodyPr wrap="square" lIns="45719" tIns="45719" rIns="45719" bIns="45719" numCol="1" anchor="t">
              <a:noAutofit/>
            </a:bodyPr>
            <a:lstStyle/>
            <a:p>
              <a:pPr/>
            </a:p>
          </p:txBody>
        </p:sp>
        <p:sp>
          <p:nvSpPr>
            <p:cNvPr id="2134" name="直線單箭頭接點 309"/>
            <p:cNvSpPr/>
            <p:nvPr/>
          </p:nvSpPr>
          <p:spPr>
            <a:xfrm>
              <a:off x="107027" y="131064"/>
              <a:ext cx="1033462" cy="619466"/>
            </a:xfrm>
            <a:prstGeom prst="line">
              <a:avLst/>
            </a:prstGeom>
            <a:noFill/>
            <a:ln w="25400" cap="flat">
              <a:solidFill>
                <a:srgbClr val="000000"/>
              </a:solidFill>
              <a:prstDash val="solid"/>
              <a:round/>
              <a:tailEnd type="triangle" w="med" len="med"/>
            </a:ln>
            <a:effectLst/>
          </p:spPr>
          <p:txBody>
            <a:bodyPr wrap="square" lIns="45719" tIns="45719" rIns="45719" bIns="45719" numCol="1" anchor="t">
              <a:noAutofit/>
            </a:bodyPr>
            <a:lstStyle/>
            <a:p>
              <a:pPr/>
            </a:p>
          </p:txBody>
        </p:sp>
        <p:sp>
          <p:nvSpPr>
            <p:cNvPr id="2135" name="直線單箭頭接點 310"/>
            <p:cNvSpPr/>
            <p:nvPr/>
          </p:nvSpPr>
          <p:spPr>
            <a:xfrm>
              <a:off x="441360" y="131064"/>
              <a:ext cx="354255" cy="619466"/>
            </a:xfrm>
            <a:prstGeom prst="line">
              <a:avLst/>
            </a:prstGeom>
            <a:noFill/>
            <a:ln w="25400" cap="flat">
              <a:solidFill>
                <a:srgbClr val="000000"/>
              </a:solidFill>
              <a:prstDash val="solid"/>
              <a:round/>
              <a:tailEnd type="triangle" w="med" len="med"/>
            </a:ln>
            <a:effectLst/>
          </p:spPr>
          <p:txBody>
            <a:bodyPr wrap="square" lIns="45719" tIns="45719" rIns="45719" bIns="45719" numCol="1" anchor="t">
              <a:noAutofit/>
            </a:bodyPr>
            <a:lstStyle/>
            <a:p>
              <a:pPr/>
            </a:p>
          </p:txBody>
        </p:sp>
        <p:sp>
          <p:nvSpPr>
            <p:cNvPr id="2136" name="直線單箭頭接點 311"/>
            <p:cNvSpPr/>
            <p:nvPr/>
          </p:nvSpPr>
          <p:spPr>
            <a:xfrm>
              <a:off x="441361" y="131064"/>
              <a:ext cx="699128" cy="619466"/>
            </a:xfrm>
            <a:prstGeom prst="line">
              <a:avLst/>
            </a:prstGeom>
            <a:noFill/>
            <a:ln w="25400" cap="flat">
              <a:solidFill>
                <a:srgbClr val="000000"/>
              </a:solidFill>
              <a:prstDash val="solid"/>
              <a:round/>
              <a:tailEnd type="triangle" w="med" len="med"/>
            </a:ln>
            <a:effectLst/>
          </p:spPr>
          <p:txBody>
            <a:bodyPr wrap="square" lIns="45719" tIns="45719" rIns="45719" bIns="45719" numCol="1" anchor="t">
              <a:noAutofit/>
            </a:bodyPr>
            <a:lstStyle/>
            <a:p>
              <a:pPr/>
            </a:p>
          </p:txBody>
        </p:sp>
        <p:sp>
          <p:nvSpPr>
            <p:cNvPr id="2137" name="直線單箭頭接點 314"/>
            <p:cNvSpPr/>
            <p:nvPr/>
          </p:nvSpPr>
          <p:spPr>
            <a:xfrm flipH="1">
              <a:off x="452003" y="1001478"/>
              <a:ext cx="699127" cy="619467"/>
            </a:xfrm>
            <a:prstGeom prst="line">
              <a:avLst/>
            </a:prstGeom>
            <a:noFill/>
            <a:ln w="25400" cap="flat">
              <a:solidFill>
                <a:srgbClr val="000000"/>
              </a:solidFill>
              <a:prstDash val="solid"/>
              <a:round/>
              <a:tailEnd type="triangle" w="med" len="med"/>
            </a:ln>
            <a:effectLst/>
          </p:spPr>
          <p:txBody>
            <a:bodyPr wrap="square" lIns="45719" tIns="45719" rIns="45719" bIns="45719" numCol="1" anchor="t">
              <a:noAutofit/>
            </a:bodyPr>
            <a:lstStyle/>
            <a:p>
              <a:pPr/>
            </a:p>
          </p:txBody>
        </p:sp>
        <p:sp>
          <p:nvSpPr>
            <p:cNvPr id="2138" name="直線單箭頭接點 315"/>
            <p:cNvSpPr/>
            <p:nvPr/>
          </p:nvSpPr>
          <p:spPr>
            <a:xfrm flipH="1">
              <a:off x="108392" y="1001477"/>
              <a:ext cx="1042738" cy="619468"/>
            </a:xfrm>
            <a:prstGeom prst="line">
              <a:avLst/>
            </a:prstGeom>
            <a:noFill/>
            <a:ln w="25400" cap="flat">
              <a:solidFill>
                <a:srgbClr val="000000"/>
              </a:solidFill>
              <a:prstDash val="solid"/>
              <a:round/>
              <a:tailEnd type="triangle" w="med" len="med"/>
            </a:ln>
            <a:effectLst/>
          </p:spPr>
          <p:txBody>
            <a:bodyPr wrap="square" lIns="45719" tIns="45719" rIns="45719" bIns="45719" numCol="1" anchor="t">
              <a:noAutofit/>
            </a:bodyPr>
            <a:lstStyle/>
            <a:p>
              <a:pPr/>
            </a:p>
          </p:txBody>
        </p:sp>
        <p:sp>
          <p:nvSpPr>
            <p:cNvPr id="2139" name="直線單箭頭接點 317"/>
            <p:cNvSpPr/>
            <p:nvPr/>
          </p:nvSpPr>
          <p:spPr>
            <a:xfrm flipH="1">
              <a:off x="452003" y="1001478"/>
              <a:ext cx="360696" cy="619467"/>
            </a:xfrm>
            <a:prstGeom prst="line">
              <a:avLst/>
            </a:prstGeom>
            <a:noFill/>
            <a:ln w="25400" cap="flat">
              <a:solidFill>
                <a:srgbClr val="000000"/>
              </a:solidFill>
              <a:prstDash val="solid"/>
              <a:round/>
              <a:tailEnd type="triangle" w="med" len="med"/>
            </a:ln>
            <a:effectLst/>
          </p:spPr>
          <p:txBody>
            <a:bodyPr wrap="square" lIns="45719" tIns="45719" rIns="45719" bIns="45719" numCol="1" anchor="t">
              <a:noAutofit/>
            </a:bodyPr>
            <a:lstStyle/>
            <a:p>
              <a:pPr/>
            </a:p>
          </p:txBody>
        </p:sp>
        <p:sp>
          <p:nvSpPr>
            <p:cNvPr id="2140" name="直線單箭頭接點 318"/>
            <p:cNvSpPr/>
            <p:nvPr/>
          </p:nvSpPr>
          <p:spPr>
            <a:xfrm flipH="1">
              <a:off x="108391" y="1001478"/>
              <a:ext cx="704308" cy="619467"/>
            </a:xfrm>
            <a:prstGeom prst="line">
              <a:avLst/>
            </a:prstGeom>
            <a:noFill/>
            <a:ln w="25400" cap="flat">
              <a:solidFill>
                <a:srgbClr val="000000"/>
              </a:solidFill>
              <a:prstDash val="solid"/>
              <a:round/>
              <a:tailEnd type="triangle" w="med" len="med"/>
            </a:ln>
            <a:effectLst/>
          </p:spPr>
          <p:txBody>
            <a:bodyPr wrap="square" lIns="45719" tIns="45719" rIns="45719" bIns="45719" numCol="1" anchor="t">
              <a:noAutofit/>
            </a:bodyPr>
            <a:lstStyle/>
            <a:p>
              <a:pPr/>
            </a:p>
          </p:txBody>
        </p:sp>
        <p:sp>
          <p:nvSpPr>
            <p:cNvPr id="2141" name="直線單箭頭接點 320"/>
            <p:cNvSpPr/>
            <p:nvPr/>
          </p:nvSpPr>
          <p:spPr>
            <a:xfrm flipH="1">
              <a:off x="108392" y="1001478"/>
              <a:ext cx="332970" cy="619467"/>
            </a:xfrm>
            <a:prstGeom prst="line">
              <a:avLst/>
            </a:prstGeom>
            <a:noFill/>
            <a:ln w="25400" cap="flat">
              <a:solidFill>
                <a:srgbClr val="000000"/>
              </a:solidFill>
              <a:prstDash val="solid"/>
              <a:round/>
              <a:tailEnd type="triangle" w="med" len="med"/>
            </a:ln>
            <a:effectLst/>
          </p:spPr>
          <p:txBody>
            <a:bodyPr wrap="square" lIns="45719" tIns="45719" rIns="45719" bIns="45719" numCol="1" anchor="t">
              <a:noAutofit/>
            </a:bodyPr>
            <a:lstStyle/>
            <a:p>
              <a:pPr/>
            </a:p>
          </p:txBody>
        </p:sp>
        <p:sp>
          <p:nvSpPr>
            <p:cNvPr id="2142" name="直線單箭頭接點 326"/>
            <p:cNvSpPr/>
            <p:nvPr/>
          </p:nvSpPr>
          <p:spPr>
            <a:xfrm>
              <a:off x="833331" y="2587881"/>
              <a:ext cx="1" cy="229316"/>
            </a:xfrm>
            <a:prstGeom prst="line">
              <a:avLst/>
            </a:prstGeom>
            <a:noFill/>
            <a:ln w="25400" cap="flat">
              <a:solidFill>
                <a:srgbClr val="000000"/>
              </a:solidFill>
              <a:prstDash val="solid"/>
              <a:round/>
              <a:tailEnd type="triangle" w="med" len="med"/>
            </a:ln>
            <a:effectLst/>
          </p:spPr>
          <p:txBody>
            <a:bodyPr wrap="square" lIns="45719" tIns="45719" rIns="45719" bIns="45719" numCol="1" anchor="t">
              <a:noAutofit/>
            </a:bodyPr>
            <a:lstStyle/>
            <a:p>
              <a:pPr/>
            </a:p>
          </p:txBody>
        </p:sp>
        <p:sp>
          <p:nvSpPr>
            <p:cNvPr id="2143" name="直線單箭頭接點 327"/>
            <p:cNvSpPr/>
            <p:nvPr/>
          </p:nvSpPr>
          <p:spPr>
            <a:xfrm>
              <a:off x="419534" y="2587881"/>
              <a:ext cx="1" cy="229316"/>
            </a:xfrm>
            <a:prstGeom prst="line">
              <a:avLst/>
            </a:prstGeom>
            <a:noFill/>
            <a:ln w="25400" cap="flat">
              <a:solidFill>
                <a:srgbClr val="000000"/>
              </a:solidFill>
              <a:prstDash val="solid"/>
              <a:round/>
              <a:tailEnd type="triangle" w="med" len="med"/>
            </a:ln>
            <a:effectLst/>
          </p:spPr>
          <p:txBody>
            <a:bodyPr wrap="square" lIns="45719" tIns="45719" rIns="45719" bIns="45719" numCol="1" anchor="t">
              <a:noAutofit/>
            </a:bodyPr>
            <a:lstStyle/>
            <a:p>
              <a:pPr/>
            </a:p>
          </p:txBody>
        </p:sp>
        <p:sp>
          <p:nvSpPr>
            <p:cNvPr id="2144" name="直線單箭頭接點 274"/>
            <p:cNvSpPr/>
            <p:nvPr/>
          </p:nvSpPr>
          <p:spPr>
            <a:xfrm>
              <a:off x="443095" y="137550"/>
              <a:ext cx="2658" cy="612979"/>
            </a:xfrm>
            <a:prstGeom prst="line">
              <a:avLst/>
            </a:prstGeom>
            <a:noFill/>
            <a:ln w="25400" cap="flat">
              <a:solidFill>
                <a:srgbClr val="000000"/>
              </a:solidFill>
              <a:prstDash val="solid"/>
              <a:round/>
              <a:tailEnd type="triangle" w="med" len="med"/>
            </a:ln>
            <a:effectLst/>
          </p:spPr>
          <p:txBody>
            <a:bodyPr wrap="square" lIns="45719" tIns="45719" rIns="45719" bIns="45719" numCol="1" anchor="t">
              <a:noAutofit/>
            </a:bodyPr>
            <a:lstStyle/>
            <a:p>
              <a:pPr/>
            </a:p>
          </p:txBody>
        </p:sp>
        <p:sp>
          <p:nvSpPr>
            <p:cNvPr id="2145" name="直線單箭頭接點 275"/>
            <p:cNvSpPr/>
            <p:nvPr/>
          </p:nvSpPr>
          <p:spPr>
            <a:xfrm>
              <a:off x="449992" y="1018551"/>
              <a:ext cx="2658" cy="612979"/>
            </a:xfrm>
            <a:prstGeom prst="line">
              <a:avLst/>
            </a:prstGeom>
            <a:noFill/>
            <a:ln w="25400" cap="flat">
              <a:solidFill>
                <a:srgbClr val="000000"/>
              </a:solidFill>
              <a:prstDash val="solid"/>
              <a:round/>
              <a:tailEnd type="triangle" w="med" len="med"/>
            </a:ln>
            <a:effectLst/>
          </p:spPr>
          <p:txBody>
            <a:bodyPr wrap="square" lIns="45719" tIns="45719" rIns="45719" bIns="45719" numCol="1" anchor="t">
              <a:noAutofit/>
            </a:bodyPr>
            <a:lstStyle/>
            <a:p>
              <a:pPr/>
            </a:p>
          </p:txBody>
        </p:sp>
        <p:sp>
          <p:nvSpPr>
            <p:cNvPr id="2146" name="橢圓 271"/>
            <p:cNvSpPr/>
            <p:nvPr/>
          </p:nvSpPr>
          <p:spPr>
            <a:xfrm rot="5400000">
              <a:off x="345274" y="746650"/>
              <a:ext cx="250950" cy="250951"/>
            </a:xfrm>
            <a:prstGeom prst="ellipse">
              <a:avLst/>
            </a:prstGeom>
            <a:noFill/>
            <a:ln w="25400" cap="flat">
              <a:solidFill>
                <a:srgbClr val="000000"/>
              </a:solidFill>
              <a:prstDash val="solid"/>
              <a:round/>
            </a:ln>
            <a:effectLst/>
          </p:spPr>
          <p:txBody>
            <a:bodyPr wrap="square" lIns="45719" tIns="45719" rIns="45719" bIns="45719" numCol="1" anchor="ctr">
              <a:noAutofit/>
            </a:bodyPr>
            <a:lstStyle/>
            <a:p>
              <a:pPr algn="ctr">
                <a:defRPr>
                  <a:solidFill>
                    <a:srgbClr val="FFFFFF"/>
                  </a:solidFill>
                </a:defRPr>
              </a:pPr>
            </a:p>
          </p:txBody>
        </p:sp>
      </p:grpSp>
      <p:grpSp>
        <p:nvGrpSpPr>
          <p:cNvPr id="2170" name="群組 449"/>
          <p:cNvGrpSpPr/>
          <p:nvPr/>
        </p:nvGrpSpPr>
        <p:grpSpPr>
          <a:xfrm>
            <a:off x="3431570" y="4247297"/>
            <a:ext cx="965620" cy="2817198"/>
            <a:chOff x="0" y="0"/>
            <a:chExt cx="965619" cy="2817196"/>
          </a:xfrm>
        </p:grpSpPr>
        <p:sp>
          <p:nvSpPr>
            <p:cNvPr id="2148" name="橢圓 338"/>
            <p:cNvSpPr/>
            <p:nvPr/>
          </p:nvSpPr>
          <p:spPr>
            <a:xfrm rot="5400000">
              <a:off x="714669" y="2328539"/>
              <a:ext cx="250951" cy="250951"/>
            </a:xfrm>
            <a:prstGeom prst="ellipse">
              <a:avLst/>
            </a:prstGeom>
            <a:noFill/>
            <a:ln w="25400" cap="flat">
              <a:solidFill>
                <a:srgbClr val="000000"/>
              </a:solidFill>
              <a:prstDash val="solid"/>
              <a:round/>
            </a:ln>
            <a:effectLst/>
          </p:spPr>
          <p:txBody>
            <a:bodyPr wrap="square" lIns="45719" tIns="45719" rIns="45719" bIns="45719" numCol="1" anchor="ctr">
              <a:noAutofit/>
            </a:bodyPr>
            <a:lstStyle/>
            <a:p>
              <a:pPr algn="ctr">
                <a:defRPr>
                  <a:solidFill>
                    <a:srgbClr val="FFFFFF"/>
                  </a:solidFill>
                </a:defRPr>
              </a:pPr>
            </a:p>
          </p:txBody>
        </p:sp>
        <p:sp>
          <p:nvSpPr>
            <p:cNvPr id="2149" name="橢圓 339"/>
            <p:cNvSpPr/>
            <p:nvPr/>
          </p:nvSpPr>
          <p:spPr>
            <a:xfrm rot="5400000">
              <a:off x="301829" y="2328539"/>
              <a:ext cx="250951" cy="250951"/>
            </a:xfrm>
            <a:prstGeom prst="ellipse">
              <a:avLst/>
            </a:prstGeom>
            <a:noFill/>
            <a:ln w="25400" cap="flat">
              <a:solidFill>
                <a:srgbClr val="000000"/>
              </a:solidFill>
              <a:prstDash val="solid"/>
              <a:round/>
            </a:ln>
            <a:effectLst/>
          </p:spPr>
          <p:txBody>
            <a:bodyPr wrap="square" lIns="45719" tIns="45719" rIns="45719" bIns="45719" numCol="1" anchor="ctr">
              <a:noAutofit/>
            </a:bodyPr>
            <a:lstStyle/>
            <a:p>
              <a:pPr algn="ctr">
                <a:defRPr>
                  <a:solidFill>
                    <a:srgbClr val="FFFFFF"/>
                  </a:solidFill>
                </a:defRPr>
              </a:pPr>
            </a:p>
          </p:txBody>
        </p:sp>
        <p:sp>
          <p:nvSpPr>
            <p:cNvPr id="2150" name="直線單箭頭接點 349"/>
            <p:cNvSpPr/>
            <p:nvPr/>
          </p:nvSpPr>
          <p:spPr>
            <a:xfrm>
              <a:off x="453265" y="1869908"/>
              <a:ext cx="386879" cy="458632"/>
            </a:xfrm>
            <a:prstGeom prst="line">
              <a:avLst/>
            </a:prstGeom>
            <a:noFill/>
            <a:ln w="25400" cap="flat">
              <a:solidFill>
                <a:srgbClr val="000000"/>
              </a:solidFill>
              <a:prstDash val="solid"/>
              <a:round/>
              <a:tailEnd type="triangle" w="med" len="med"/>
            </a:ln>
            <a:effectLst/>
          </p:spPr>
          <p:txBody>
            <a:bodyPr wrap="square" lIns="45719" tIns="45719" rIns="45719" bIns="45719" numCol="1" anchor="t">
              <a:noAutofit/>
            </a:bodyPr>
            <a:lstStyle/>
            <a:p>
              <a:pPr/>
            </a:p>
          </p:txBody>
        </p:sp>
        <p:sp>
          <p:nvSpPr>
            <p:cNvPr id="2151" name="直線單箭頭接點 350"/>
            <p:cNvSpPr/>
            <p:nvPr/>
          </p:nvSpPr>
          <p:spPr>
            <a:xfrm flipH="1">
              <a:off x="427303" y="1869908"/>
              <a:ext cx="25963" cy="458632"/>
            </a:xfrm>
            <a:prstGeom prst="line">
              <a:avLst/>
            </a:prstGeom>
            <a:noFill/>
            <a:ln w="25400" cap="flat">
              <a:solidFill>
                <a:srgbClr val="000000"/>
              </a:solidFill>
              <a:prstDash val="solid"/>
              <a:round/>
              <a:tailEnd type="triangle" w="med" len="med"/>
            </a:ln>
            <a:effectLst/>
          </p:spPr>
          <p:txBody>
            <a:bodyPr wrap="square" lIns="45719" tIns="45719" rIns="45719" bIns="45719" numCol="1" anchor="t">
              <a:noAutofit/>
            </a:bodyPr>
            <a:lstStyle/>
            <a:p>
              <a:pPr/>
            </a:p>
          </p:txBody>
        </p:sp>
        <p:sp>
          <p:nvSpPr>
            <p:cNvPr id="2152" name="直線單箭頭接點 351"/>
            <p:cNvSpPr/>
            <p:nvPr/>
          </p:nvSpPr>
          <p:spPr>
            <a:xfrm>
              <a:off x="123261" y="1869907"/>
              <a:ext cx="716883" cy="458632"/>
            </a:xfrm>
            <a:prstGeom prst="line">
              <a:avLst/>
            </a:prstGeom>
            <a:noFill/>
            <a:ln w="25400" cap="flat">
              <a:solidFill>
                <a:srgbClr val="000000"/>
              </a:solidFill>
              <a:prstDash val="solid"/>
              <a:round/>
              <a:tailEnd type="triangle" w="med" len="med"/>
            </a:ln>
            <a:effectLst/>
          </p:spPr>
          <p:txBody>
            <a:bodyPr wrap="square" lIns="45719" tIns="45719" rIns="45719" bIns="45719" numCol="1" anchor="t">
              <a:noAutofit/>
            </a:bodyPr>
            <a:lstStyle/>
            <a:p>
              <a:pPr/>
            </a:p>
          </p:txBody>
        </p:sp>
        <p:sp>
          <p:nvSpPr>
            <p:cNvPr id="2153" name="直線單箭頭接點 352"/>
            <p:cNvSpPr/>
            <p:nvPr/>
          </p:nvSpPr>
          <p:spPr>
            <a:xfrm>
              <a:off x="109653" y="1869908"/>
              <a:ext cx="317651" cy="458632"/>
            </a:xfrm>
            <a:prstGeom prst="line">
              <a:avLst/>
            </a:prstGeom>
            <a:noFill/>
            <a:ln w="25400" cap="flat">
              <a:solidFill>
                <a:srgbClr val="000000"/>
              </a:solidFill>
              <a:prstDash val="solid"/>
              <a:round/>
              <a:tailEnd type="triangle" w="med" len="med"/>
            </a:ln>
            <a:effectLst/>
          </p:spPr>
          <p:txBody>
            <a:bodyPr wrap="square" lIns="45719" tIns="45719" rIns="45719" bIns="45719" numCol="1" anchor="t">
              <a:noAutofit/>
            </a:bodyPr>
            <a:lstStyle/>
            <a:p>
              <a:pPr/>
            </a:p>
          </p:txBody>
        </p:sp>
        <p:sp>
          <p:nvSpPr>
            <p:cNvPr id="2154" name="橢圓 360"/>
            <p:cNvSpPr/>
            <p:nvPr/>
          </p:nvSpPr>
          <p:spPr>
            <a:xfrm rot="5400000">
              <a:off x="344873" y="1618959"/>
              <a:ext cx="250951" cy="250951"/>
            </a:xfrm>
            <a:prstGeom prst="ellipse">
              <a:avLst/>
            </a:prstGeom>
            <a:noFill/>
            <a:ln w="25400" cap="flat">
              <a:solidFill>
                <a:srgbClr val="000000"/>
              </a:solidFill>
              <a:prstDash val="solid"/>
              <a:round/>
            </a:ln>
            <a:effectLst/>
          </p:spPr>
          <p:txBody>
            <a:bodyPr wrap="square" lIns="45719" tIns="45719" rIns="45719" bIns="45719" numCol="1" anchor="ctr">
              <a:noAutofit/>
            </a:bodyPr>
            <a:lstStyle/>
            <a:p>
              <a:pPr algn="ctr">
                <a:defRPr>
                  <a:solidFill>
                    <a:srgbClr val="FFFFFF"/>
                  </a:solidFill>
                </a:defRPr>
              </a:pPr>
            </a:p>
          </p:txBody>
        </p:sp>
        <p:sp>
          <p:nvSpPr>
            <p:cNvPr id="2155" name="橢圓 361"/>
            <p:cNvSpPr/>
            <p:nvPr/>
          </p:nvSpPr>
          <p:spPr>
            <a:xfrm rot="5400000">
              <a:off x="1261" y="1618959"/>
              <a:ext cx="250951" cy="250951"/>
            </a:xfrm>
            <a:prstGeom prst="ellipse">
              <a:avLst/>
            </a:prstGeom>
            <a:noFill/>
            <a:ln w="25400" cap="flat">
              <a:solidFill>
                <a:srgbClr val="000000"/>
              </a:solidFill>
              <a:prstDash val="solid"/>
              <a:round/>
            </a:ln>
            <a:effectLst/>
          </p:spPr>
          <p:txBody>
            <a:bodyPr wrap="square" lIns="45719" tIns="45719" rIns="45719" bIns="45719" numCol="1" anchor="ctr">
              <a:noAutofit/>
            </a:bodyPr>
            <a:lstStyle/>
            <a:p>
              <a:pPr algn="ctr">
                <a:defRPr>
                  <a:solidFill>
                    <a:srgbClr val="FFFFFF"/>
                  </a:solidFill>
                </a:defRPr>
              </a:pPr>
            </a:p>
          </p:txBody>
        </p:sp>
        <p:sp>
          <p:nvSpPr>
            <p:cNvPr id="2156" name="矩形 362"/>
            <p:cNvSpPr/>
            <p:nvPr/>
          </p:nvSpPr>
          <p:spPr>
            <a:xfrm rot="5400000">
              <a:off x="377092" y="-1"/>
              <a:ext cx="131064" cy="131065"/>
            </a:xfrm>
            <a:prstGeom prst="rect">
              <a:avLst/>
            </a:prstGeom>
            <a:gradFill flip="none" rotWithShape="1">
              <a:gsLst>
                <a:gs pos="0">
                  <a:srgbClr val="769537"/>
                </a:gs>
                <a:gs pos="80000">
                  <a:srgbClr val="9BC348"/>
                </a:gs>
                <a:gs pos="100000">
                  <a:srgbClr val="9CC646"/>
                </a:gs>
              </a:gsLst>
              <a:lin ang="16200000" scaled="0"/>
            </a:gradFill>
            <a:ln w="9525" cap="flat">
              <a:solidFill>
                <a:srgbClr val="98B955"/>
              </a:solidFill>
              <a:prstDash val="solid"/>
              <a:round/>
            </a:ln>
            <a:effectLst>
              <a:outerShdw sx="100000" sy="100000" kx="0" ky="0" algn="b" rotWithShape="0" blurRad="38100" dist="23000" dir="5400000">
                <a:srgbClr val="000000">
                  <a:alpha val="35000"/>
                </a:srgbClr>
              </a:outerShdw>
            </a:effectLst>
          </p:spPr>
          <p:txBody>
            <a:bodyPr wrap="square" lIns="45719" tIns="45719" rIns="45719" bIns="45719" numCol="1" anchor="ctr">
              <a:noAutofit/>
            </a:bodyPr>
            <a:lstStyle/>
            <a:p>
              <a:pPr algn="ctr">
                <a:defRPr>
                  <a:solidFill>
                    <a:srgbClr val="FFFFFF"/>
                  </a:solidFill>
                </a:defRPr>
              </a:pPr>
            </a:p>
          </p:txBody>
        </p:sp>
        <p:sp>
          <p:nvSpPr>
            <p:cNvPr id="2157" name="矩形 363"/>
            <p:cNvSpPr/>
            <p:nvPr/>
          </p:nvSpPr>
          <p:spPr>
            <a:xfrm rot="5400000">
              <a:off x="42757" y="-1"/>
              <a:ext cx="131065" cy="131065"/>
            </a:xfrm>
            <a:prstGeom prst="rect">
              <a:avLst/>
            </a:prstGeom>
            <a:gradFill flip="none" rotWithShape="1">
              <a:gsLst>
                <a:gs pos="0">
                  <a:srgbClr val="769537"/>
                </a:gs>
                <a:gs pos="80000">
                  <a:srgbClr val="9BC348"/>
                </a:gs>
                <a:gs pos="100000">
                  <a:srgbClr val="9CC646"/>
                </a:gs>
              </a:gsLst>
              <a:lin ang="16200000" scaled="0"/>
            </a:gradFill>
            <a:ln w="9525" cap="flat">
              <a:solidFill>
                <a:srgbClr val="98B955"/>
              </a:solidFill>
              <a:prstDash val="solid"/>
              <a:round/>
            </a:ln>
            <a:effectLst>
              <a:outerShdw sx="100000" sy="100000" kx="0" ky="0" algn="b" rotWithShape="0" blurRad="38100" dist="23000" dir="5400000">
                <a:srgbClr val="000000">
                  <a:alpha val="35000"/>
                </a:srgbClr>
              </a:outerShdw>
            </a:effectLst>
          </p:spPr>
          <p:txBody>
            <a:bodyPr wrap="square" lIns="45719" tIns="45719" rIns="45719" bIns="45719" numCol="1" anchor="ctr">
              <a:noAutofit/>
            </a:bodyPr>
            <a:lstStyle/>
            <a:p>
              <a:pPr algn="ctr">
                <a:defRPr>
                  <a:solidFill>
                    <a:srgbClr val="FFFFFF"/>
                  </a:solidFill>
                </a:defRPr>
              </a:pPr>
            </a:p>
          </p:txBody>
        </p:sp>
        <p:sp>
          <p:nvSpPr>
            <p:cNvPr id="2158" name="直線單箭頭接點 364"/>
            <p:cNvSpPr/>
            <p:nvPr/>
          </p:nvSpPr>
          <p:spPr>
            <a:xfrm>
              <a:off x="108289" y="131063"/>
              <a:ext cx="1365" cy="619467"/>
            </a:xfrm>
            <a:prstGeom prst="line">
              <a:avLst/>
            </a:prstGeom>
            <a:noFill/>
            <a:ln w="25400" cap="flat">
              <a:solidFill>
                <a:srgbClr val="000000"/>
              </a:solidFill>
              <a:prstDash val="solid"/>
              <a:round/>
              <a:tailEnd type="triangle" w="med" len="med"/>
            </a:ln>
            <a:effectLst/>
          </p:spPr>
          <p:txBody>
            <a:bodyPr wrap="square" lIns="45719" tIns="45719" rIns="45719" bIns="45719" numCol="1" anchor="t">
              <a:noAutofit/>
            </a:bodyPr>
            <a:lstStyle/>
            <a:p>
              <a:pPr/>
            </a:p>
          </p:txBody>
        </p:sp>
        <p:sp>
          <p:nvSpPr>
            <p:cNvPr id="2159" name="直線單箭頭接點 365"/>
            <p:cNvSpPr/>
            <p:nvPr/>
          </p:nvSpPr>
          <p:spPr>
            <a:xfrm flipH="1">
              <a:off x="109654" y="131063"/>
              <a:ext cx="332970" cy="619468"/>
            </a:xfrm>
            <a:prstGeom prst="line">
              <a:avLst/>
            </a:prstGeom>
            <a:noFill/>
            <a:ln w="25400" cap="flat">
              <a:solidFill>
                <a:srgbClr val="000000"/>
              </a:solidFill>
              <a:prstDash val="solid"/>
              <a:round/>
              <a:tailEnd type="triangle" w="med" len="med"/>
            </a:ln>
            <a:effectLst/>
          </p:spPr>
          <p:txBody>
            <a:bodyPr wrap="square" lIns="45719" tIns="45719" rIns="45719" bIns="45719" numCol="1" anchor="t">
              <a:noAutofit/>
            </a:bodyPr>
            <a:lstStyle/>
            <a:p>
              <a:pPr/>
            </a:p>
          </p:txBody>
        </p:sp>
        <p:sp>
          <p:nvSpPr>
            <p:cNvPr id="2160" name="直線單箭頭接點 366"/>
            <p:cNvSpPr/>
            <p:nvPr/>
          </p:nvSpPr>
          <p:spPr>
            <a:xfrm>
              <a:off x="108290" y="131063"/>
              <a:ext cx="344976" cy="619467"/>
            </a:xfrm>
            <a:prstGeom prst="line">
              <a:avLst/>
            </a:prstGeom>
            <a:noFill/>
            <a:ln w="25400" cap="flat">
              <a:solidFill>
                <a:srgbClr val="000000"/>
              </a:solidFill>
              <a:prstDash val="solid"/>
              <a:round/>
              <a:tailEnd type="triangle" w="med" len="med"/>
            </a:ln>
            <a:effectLst/>
          </p:spPr>
          <p:txBody>
            <a:bodyPr wrap="square" lIns="45719" tIns="45719" rIns="45719" bIns="45719" numCol="1" anchor="t">
              <a:noAutofit/>
            </a:bodyPr>
            <a:lstStyle/>
            <a:p>
              <a:pPr/>
            </a:p>
          </p:txBody>
        </p:sp>
        <p:sp>
          <p:nvSpPr>
            <p:cNvPr id="2161" name="直線單箭頭接點 378"/>
            <p:cNvSpPr/>
            <p:nvPr/>
          </p:nvSpPr>
          <p:spPr>
            <a:xfrm>
              <a:off x="108289" y="1001478"/>
              <a:ext cx="1365" cy="619467"/>
            </a:xfrm>
            <a:prstGeom prst="line">
              <a:avLst/>
            </a:prstGeom>
            <a:noFill/>
            <a:ln w="25400" cap="flat">
              <a:solidFill>
                <a:srgbClr val="000000"/>
              </a:solidFill>
              <a:prstDash val="solid"/>
              <a:round/>
              <a:tailEnd type="triangle" w="med" len="med"/>
            </a:ln>
            <a:effectLst/>
          </p:spPr>
          <p:txBody>
            <a:bodyPr wrap="square" lIns="45719" tIns="45719" rIns="45719" bIns="45719" numCol="1" anchor="t">
              <a:noAutofit/>
            </a:bodyPr>
            <a:lstStyle/>
            <a:p>
              <a:pPr/>
            </a:p>
          </p:txBody>
        </p:sp>
        <p:sp>
          <p:nvSpPr>
            <p:cNvPr id="2162" name="直線單箭頭接點 379"/>
            <p:cNvSpPr/>
            <p:nvPr/>
          </p:nvSpPr>
          <p:spPr>
            <a:xfrm flipH="1">
              <a:off x="109654" y="1001478"/>
              <a:ext cx="332970" cy="619467"/>
            </a:xfrm>
            <a:prstGeom prst="line">
              <a:avLst/>
            </a:prstGeom>
            <a:noFill/>
            <a:ln w="25400" cap="flat">
              <a:solidFill>
                <a:srgbClr val="000000"/>
              </a:solidFill>
              <a:prstDash val="solid"/>
              <a:round/>
              <a:tailEnd type="triangle" w="med" len="med"/>
            </a:ln>
            <a:effectLst/>
          </p:spPr>
          <p:txBody>
            <a:bodyPr wrap="square" lIns="45719" tIns="45719" rIns="45719" bIns="45719" numCol="1" anchor="t">
              <a:noAutofit/>
            </a:bodyPr>
            <a:lstStyle/>
            <a:p>
              <a:pPr/>
            </a:p>
          </p:txBody>
        </p:sp>
        <p:sp>
          <p:nvSpPr>
            <p:cNvPr id="2163" name="直線單箭頭接點 380"/>
            <p:cNvSpPr/>
            <p:nvPr/>
          </p:nvSpPr>
          <p:spPr>
            <a:xfrm>
              <a:off x="108290" y="1001478"/>
              <a:ext cx="344976" cy="619467"/>
            </a:xfrm>
            <a:prstGeom prst="line">
              <a:avLst/>
            </a:prstGeom>
            <a:noFill/>
            <a:ln w="25400" cap="flat">
              <a:solidFill>
                <a:srgbClr val="000000"/>
              </a:solidFill>
              <a:prstDash val="solid"/>
              <a:round/>
              <a:tailEnd type="triangle" w="med" len="med"/>
            </a:ln>
            <a:effectLst/>
          </p:spPr>
          <p:txBody>
            <a:bodyPr wrap="square" lIns="45719" tIns="45719" rIns="45719" bIns="45719" numCol="1" anchor="t">
              <a:noAutofit/>
            </a:bodyPr>
            <a:lstStyle/>
            <a:p>
              <a:pPr/>
            </a:p>
          </p:txBody>
        </p:sp>
        <p:sp>
          <p:nvSpPr>
            <p:cNvPr id="2164" name="直線單箭頭接點 385"/>
            <p:cNvSpPr/>
            <p:nvPr/>
          </p:nvSpPr>
          <p:spPr>
            <a:xfrm>
              <a:off x="834593" y="2587881"/>
              <a:ext cx="1" cy="229316"/>
            </a:xfrm>
            <a:prstGeom prst="line">
              <a:avLst/>
            </a:prstGeom>
            <a:noFill/>
            <a:ln w="25400" cap="flat">
              <a:solidFill>
                <a:srgbClr val="000000"/>
              </a:solidFill>
              <a:prstDash val="solid"/>
              <a:round/>
              <a:tailEnd type="triangle" w="med" len="med"/>
            </a:ln>
            <a:effectLst/>
          </p:spPr>
          <p:txBody>
            <a:bodyPr wrap="square" lIns="45719" tIns="45719" rIns="45719" bIns="45719" numCol="1" anchor="t">
              <a:noAutofit/>
            </a:bodyPr>
            <a:lstStyle/>
            <a:p>
              <a:pPr/>
            </a:p>
          </p:txBody>
        </p:sp>
        <p:sp>
          <p:nvSpPr>
            <p:cNvPr id="2165" name="直線單箭頭接點 386"/>
            <p:cNvSpPr/>
            <p:nvPr/>
          </p:nvSpPr>
          <p:spPr>
            <a:xfrm>
              <a:off x="420797" y="2587881"/>
              <a:ext cx="1" cy="229316"/>
            </a:xfrm>
            <a:prstGeom prst="line">
              <a:avLst/>
            </a:prstGeom>
            <a:noFill/>
            <a:ln w="25400" cap="flat">
              <a:solidFill>
                <a:srgbClr val="000000"/>
              </a:solidFill>
              <a:prstDash val="solid"/>
              <a:round/>
              <a:tailEnd type="triangle" w="med" len="med"/>
            </a:ln>
            <a:effectLst/>
          </p:spPr>
          <p:txBody>
            <a:bodyPr wrap="square" lIns="45719" tIns="45719" rIns="45719" bIns="45719" numCol="1" anchor="t">
              <a:noAutofit/>
            </a:bodyPr>
            <a:lstStyle/>
            <a:p>
              <a:pPr/>
            </a:p>
          </p:txBody>
        </p:sp>
        <p:sp>
          <p:nvSpPr>
            <p:cNvPr id="2166" name="直線單箭頭接點 333"/>
            <p:cNvSpPr/>
            <p:nvPr/>
          </p:nvSpPr>
          <p:spPr>
            <a:xfrm>
              <a:off x="444357" y="137550"/>
              <a:ext cx="2658" cy="612979"/>
            </a:xfrm>
            <a:prstGeom prst="line">
              <a:avLst/>
            </a:prstGeom>
            <a:noFill/>
            <a:ln w="25400" cap="flat">
              <a:solidFill>
                <a:srgbClr val="000000"/>
              </a:solidFill>
              <a:prstDash val="solid"/>
              <a:round/>
              <a:tailEnd type="triangle" w="med" len="med"/>
            </a:ln>
            <a:effectLst/>
          </p:spPr>
          <p:txBody>
            <a:bodyPr wrap="square" lIns="45719" tIns="45719" rIns="45719" bIns="45719" numCol="1" anchor="t">
              <a:noAutofit/>
            </a:bodyPr>
            <a:lstStyle/>
            <a:p>
              <a:pPr/>
            </a:p>
          </p:txBody>
        </p:sp>
        <p:sp>
          <p:nvSpPr>
            <p:cNvPr id="2167" name="直線單箭頭接點 334"/>
            <p:cNvSpPr/>
            <p:nvPr/>
          </p:nvSpPr>
          <p:spPr>
            <a:xfrm>
              <a:off x="451254" y="1018551"/>
              <a:ext cx="2658" cy="612979"/>
            </a:xfrm>
            <a:prstGeom prst="line">
              <a:avLst/>
            </a:prstGeom>
            <a:noFill/>
            <a:ln w="25400" cap="flat">
              <a:solidFill>
                <a:srgbClr val="000000"/>
              </a:solidFill>
              <a:prstDash val="solid"/>
              <a:round/>
              <a:tailEnd type="triangle" w="med" len="med"/>
            </a:ln>
            <a:effectLst/>
          </p:spPr>
          <p:txBody>
            <a:bodyPr wrap="square" lIns="45719" tIns="45719" rIns="45719" bIns="45719" numCol="1" anchor="t">
              <a:noAutofit/>
            </a:bodyPr>
            <a:lstStyle/>
            <a:p>
              <a:pPr/>
            </a:p>
          </p:txBody>
        </p:sp>
        <p:sp>
          <p:nvSpPr>
            <p:cNvPr id="2168" name="橢圓 330"/>
            <p:cNvSpPr/>
            <p:nvPr/>
          </p:nvSpPr>
          <p:spPr>
            <a:xfrm rot="5400000">
              <a:off x="346535" y="746650"/>
              <a:ext cx="250951" cy="250951"/>
            </a:xfrm>
            <a:prstGeom prst="ellipse">
              <a:avLst/>
            </a:prstGeom>
            <a:noFill/>
            <a:ln w="25400" cap="flat">
              <a:solidFill>
                <a:srgbClr val="000000"/>
              </a:solidFill>
              <a:prstDash val="solid"/>
              <a:round/>
            </a:ln>
            <a:effectLst/>
          </p:spPr>
          <p:txBody>
            <a:bodyPr wrap="square" lIns="45719" tIns="45719" rIns="45719" bIns="45719" numCol="1" anchor="ctr">
              <a:noAutofit/>
            </a:bodyPr>
            <a:lstStyle/>
            <a:p>
              <a:pPr algn="ctr">
                <a:defRPr>
                  <a:solidFill>
                    <a:srgbClr val="FFFFFF"/>
                  </a:solidFill>
                </a:defRPr>
              </a:pPr>
            </a:p>
          </p:txBody>
        </p:sp>
        <p:sp>
          <p:nvSpPr>
            <p:cNvPr id="2169" name="橢圓 331"/>
            <p:cNvSpPr/>
            <p:nvPr/>
          </p:nvSpPr>
          <p:spPr>
            <a:xfrm rot="5400000">
              <a:off x="-1" y="745758"/>
              <a:ext cx="250951" cy="250951"/>
            </a:xfrm>
            <a:prstGeom prst="ellipse">
              <a:avLst/>
            </a:prstGeom>
            <a:noFill/>
            <a:ln w="25400" cap="flat">
              <a:solidFill>
                <a:srgbClr val="000000"/>
              </a:solidFill>
              <a:prstDash val="solid"/>
              <a:round/>
            </a:ln>
            <a:effectLst/>
          </p:spPr>
          <p:txBody>
            <a:bodyPr wrap="square" lIns="45719" tIns="45719" rIns="45719" bIns="45719" numCol="1" anchor="ctr">
              <a:noAutofit/>
            </a:bodyPr>
            <a:lstStyle/>
            <a:p>
              <a:pPr algn="ctr">
                <a:defRPr>
                  <a:solidFill>
                    <a:srgbClr val="FFFFFF"/>
                  </a:solidFill>
                </a:defRPr>
              </a:pPr>
            </a:p>
          </p:txBody>
        </p:sp>
      </p:grpSp>
      <p:sp>
        <p:nvSpPr>
          <p:cNvPr id="2171" name="文字方塊 446"/>
          <p:cNvSpPr txBox="1"/>
          <p:nvPr/>
        </p:nvSpPr>
        <p:spPr>
          <a:xfrm>
            <a:off x="1445616" y="3328167"/>
            <a:ext cx="1440001" cy="760770"/>
          </a:xfrm>
          <a:prstGeom prst="rect">
            <a:avLst/>
          </a:prstGeom>
          <a:gradFill>
            <a:gsLst>
              <a:gs pos="0">
                <a:srgbClr val="2E5E97"/>
              </a:gs>
              <a:gs pos="80000">
                <a:srgbClr val="3C7BC7"/>
              </a:gs>
              <a:gs pos="100000">
                <a:srgbClr val="3A7CCA"/>
              </a:gs>
            </a:gsLst>
            <a:lin ang="16200000"/>
          </a:gradFill>
          <a:ln w="12700">
            <a:miter lim="400000"/>
          </a:ln>
          <a:effectLst>
            <a:outerShdw sx="100000" sy="100000" kx="0" ky="0" algn="b" rotWithShape="0" blurRad="38100" dist="23000" dir="5400000">
              <a:srgbClr val="000000">
                <a:alpha val="35000"/>
              </a:srgbClr>
            </a:outerShdw>
          </a:effectLst>
          <a:extLst>
            <a:ext uri="{C572A759-6A51-4108-AA02-DFA0A04FC94B}">
              <ma14:wrappingTextBoxFlag xmlns:ma14="http://schemas.microsoft.com/office/mac/drawingml/2011/main" val="1"/>
            </a:ext>
          </a:extLst>
        </p:spPr>
        <p:txBody>
          <a:bodyPr lIns="45719" rIns="45719">
            <a:spAutoFit/>
          </a:bodyPr>
          <a:lstStyle/>
          <a:p>
            <a:pPr algn="ctr">
              <a:defRPr sz="2400">
                <a:solidFill>
                  <a:srgbClr val="FFFFFF"/>
                </a:solidFill>
              </a:defRPr>
            </a:pPr>
            <a:r>
              <a:t>minibatch </a:t>
            </a:r>
          </a:p>
          <a:p>
            <a:pPr algn="ctr">
              <a:defRPr sz="2400">
                <a:solidFill>
                  <a:srgbClr val="FFFFFF"/>
                </a:solidFill>
              </a:defRPr>
            </a:pPr>
            <a:r>
              <a:t>1</a:t>
            </a:r>
          </a:p>
        </p:txBody>
      </p:sp>
      <p:sp>
        <p:nvSpPr>
          <p:cNvPr id="2172" name="文字方塊 454"/>
          <p:cNvSpPr txBox="1"/>
          <p:nvPr/>
        </p:nvSpPr>
        <p:spPr>
          <a:xfrm>
            <a:off x="3103048" y="3323838"/>
            <a:ext cx="1440001" cy="760771"/>
          </a:xfrm>
          <a:prstGeom prst="rect">
            <a:avLst/>
          </a:prstGeom>
          <a:gradFill>
            <a:gsLst>
              <a:gs pos="0">
                <a:srgbClr val="2E5E97"/>
              </a:gs>
              <a:gs pos="80000">
                <a:srgbClr val="3C7BC7"/>
              </a:gs>
              <a:gs pos="100000">
                <a:srgbClr val="3A7CCA"/>
              </a:gs>
            </a:gsLst>
            <a:lin ang="16200000"/>
          </a:gradFill>
          <a:ln w="12700">
            <a:miter lim="400000"/>
          </a:ln>
          <a:effectLst>
            <a:outerShdw sx="100000" sy="100000" kx="0" ky="0" algn="b" rotWithShape="0" blurRad="38100" dist="23000" dir="5400000">
              <a:srgbClr val="000000">
                <a:alpha val="35000"/>
              </a:srgbClr>
            </a:outerShdw>
          </a:effectLst>
          <a:extLst>
            <a:ext uri="{C572A759-6A51-4108-AA02-DFA0A04FC94B}">
              <ma14:wrappingTextBoxFlag xmlns:ma14="http://schemas.microsoft.com/office/mac/drawingml/2011/main" val="1"/>
            </a:ext>
          </a:extLst>
        </p:spPr>
        <p:txBody>
          <a:bodyPr lIns="45719" rIns="45719">
            <a:spAutoFit/>
          </a:bodyPr>
          <a:lstStyle/>
          <a:p>
            <a:pPr algn="ctr">
              <a:defRPr sz="2400">
                <a:solidFill>
                  <a:srgbClr val="FFFFFF"/>
                </a:solidFill>
              </a:defRPr>
            </a:pPr>
            <a:r>
              <a:t>minibatch </a:t>
            </a:r>
          </a:p>
          <a:p>
            <a:pPr algn="ctr">
              <a:defRPr sz="2400">
                <a:solidFill>
                  <a:srgbClr val="FFFFFF"/>
                </a:solidFill>
              </a:defRPr>
            </a:pPr>
            <a:r>
              <a:t>2</a:t>
            </a:r>
          </a:p>
        </p:txBody>
      </p:sp>
      <p:sp>
        <p:nvSpPr>
          <p:cNvPr id="2173" name="文字方塊 455"/>
          <p:cNvSpPr txBox="1"/>
          <p:nvPr/>
        </p:nvSpPr>
        <p:spPr>
          <a:xfrm>
            <a:off x="4754783" y="3328167"/>
            <a:ext cx="1440001" cy="760770"/>
          </a:xfrm>
          <a:prstGeom prst="rect">
            <a:avLst/>
          </a:prstGeom>
          <a:gradFill>
            <a:gsLst>
              <a:gs pos="0">
                <a:srgbClr val="2E5E97"/>
              </a:gs>
              <a:gs pos="80000">
                <a:srgbClr val="3C7BC7"/>
              </a:gs>
              <a:gs pos="100000">
                <a:srgbClr val="3A7CCA"/>
              </a:gs>
            </a:gsLst>
            <a:lin ang="16200000"/>
          </a:gradFill>
          <a:ln w="12700">
            <a:miter lim="400000"/>
          </a:ln>
          <a:effectLst>
            <a:outerShdw sx="100000" sy="100000" kx="0" ky="0" algn="b" rotWithShape="0" blurRad="38100" dist="23000" dir="5400000">
              <a:srgbClr val="000000">
                <a:alpha val="35000"/>
              </a:srgbClr>
            </a:outerShdw>
          </a:effectLst>
          <a:extLst>
            <a:ext uri="{C572A759-6A51-4108-AA02-DFA0A04FC94B}">
              <ma14:wrappingTextBoxFlag xmlns:ma14="http://schemas.microsoft.com/office/mac/drawingml/2011/main" val="1"/>
            </a:ext>
          </a:extLst>
        </p:spPr>
        <p:txBody>
          <a:bodyPr lIns="45719" rIns="45719">
            <a:spAutoFit/>
          </a:bodyPr>
          <a:lstStyle/>
          <a:p>
            <a:pPr algn="ctr">
              <a:defRPr sz="2400">
                <a:solidFill>
                  <a:srgbClr val="FFFFFF"/>
                </a:solidFill>
              </a:defRPr>
            </a:pPr>
            <a:r>
              <a:t>minibatch </a:t>
            </a:r>
          </a:p>
          <a:p>
            <a:pPr algn="ctr">
              <a:defRPr sz="2400">
                <a:solidFill>
                  <a:srgbClr val="FFFFFF"/>
                </a:solidFill>
              </a:defRPr>
            </a:pPr>
            <a:r>
              <a:t>3</a:t>
            </a:r>
          </a:p>
        </p:txBody>
      </p:sp>
      <p:sp>
        <p:nvSpPr>
          <p:cNvPr id="2174" name="文字方塊 456"/>
          <p:cNvSpPr txBox="1"/>
          <p:nvPr/>
        </p:nvSpPr>
        <p:spPr>
          <a:xfrm>
            <a:off x="7261607" y="3310135"/>
            <a:ext cx="1440001" cy="760771"/>
          </a:xfrm>
          <a:prstGeom prst="rect">
            <a:avLst/>
          </a:prstGeom>
          <a:gradFill>
            <a:gsLst>
              <a:gs pos="0">
                <a:srgbClr val="2E5E97"/>
              </a:gs>
              <a:gs pos="80000">
                <a:srgbClr val="3C7BC7"/>
              </a:gs>
              <a:gs pos="100000">
                <a:srgbClr val="3A7CCA"/>
              </a:gs>
            </a:gsLst>
            <a:lin ang="16200000"/>
          </a:gradFill>
          <a:ln w="12700">
            <a:miter lim="400000"/>
          </a:ln>
          <a:effectLst>
            <a:outerShdw sx="100000" sy="100000" kx="0" ky="0" algn="b" rotWithShape="0" blurRad="38100" dist="23000" dir="5400000">
              <a:srgbClr val="000000">
                <a:alpha val="35000"/>
              </a:srgbClr>
            </a:outerShdw>
          </a:effectLst>
          <a:extLst>
            <a:ext uri="{C572A759-6A51-4108-AA02-DFA0A04FC94B}">
              <ma14:wrappingTextBoxFlag xmlns:ma14="http://schemas.microsoft.com/office/mac/drawingml/2011/main" val="1"/>
            </a:ext>
          </a:extLst>
        </p:spPr>
        <p:txBody>
          <a:bodyPr lIns="45719" rIns="45719">
            <a:spAutoFit/>
          </a:bodyPr>
          <a:lstStyle/>
          <a:p>
            <a:pPr algn="ctr">
              <a:defRPr sz="2400">
                <a:solidFill>
                  <a:srgbClr val="FFFFFF"/>
                </a:solidFill>
              </a:defRPr>
            </a:pPr>
            <a:r>
              <a:t>minibatch </a:t>
            </a:r>
          </a:p>
          <a:p>
            <a:pPr algn="ctr">
              <a:defRPr sz="2400">
                <a:solidFill>
                  <a:srgbClr val="FFFFFF"/>
                </a:solidFill>
              </a:defRPr>
            </a:pPr>
            <a:r>
              <a:t>n</a:t>
            </a:r>
          </a:p>
        </p:txBody>
      </p:sp>
      <p:grpSp>
        <p:nvGrpSpPr>
          <p:cNvPr id="2204" name="群組 451"/>
          <p:cNvGrpSpPr/>
          <p:nvPr/>
        </p:nvGrpSpPr>
        <p:grpSpPr>
          <a:xfrm>
            <a:off x="6689489" y="4247301"/>
            <a:ext cx="2007042" cy="2817198"/>
            <a:chOff x="0" y="0"/>
            <a:chExt cx="2007041" cy="2817196"/>
          </a:xfrm>
        </p:grpSpPr>
        <p:sp>
          <p:nvSpPr>
            <p:cNvPr id="2175" name="橢圓 395"/>
            <p:cNvSpPr/>
            <p:nvPr/>
          </p:nvSpPr>
          <p:spPr>
            <a:xfrm rot="5400000">
              <a:off x="1739007" y="750528"/>
              <a:ext cx="250951" cy="250951"/>
            </a:xfrm>
            <a:prstGeom prst="ellipse">
              <a:avLst/>
            </a:prstGeom>
            <a:noFill/>
            <a:ln w="25400" cap="flat">
              <a:solidFill>
                <a:srgbClr val="000000"/>
              </a:solidFill>
              <a:prstDash val="solid"/>
              <a:round/>
            </a:ln>
            <a:effectLst/>
          </p:spPr>
          <p:txBody>
            <a:bodyPr wrap="square" lIns="45719" tIns="45719" rIns="45719" bIns="45719" numCol="1" anchor="ctr">
              <a:noAutofit/>
            </a:bodyPr>
            <a:lstStyle/>
            <a:p>
              <a:pPr algn="ctr">
                <a:defRPr>
                  <a:solidFill>
                    <a:srgbClr val="FFFFFF"/>
                  </a:solidFill>
                </a:defRPr>
              </a:pPr>
            </a:p>
          </p:txBody>
        </p:sp>
        <p:sp>
          <p:nvSpPr>
            <p:cNvPr id="2176" name="橢圓 397"/>
            <p:cNvSpPr/>
            <p:nvPr/>
          </p:nvSpPr>
          <p:spPr>
            <a:xfrm rot="5400000">
              <a:off x="1437401" y="2328539"/>
              <a:ext cx="250951" cy="250951"/>
            </a:xfrm>
            <a:prstGeom prst="ellipse">
              <a:avLst/>
            </a:prstGeom>
            <a:noFill/>
            <a:ln w="25400" cap="flat">
              <a:solidFill>
                <a:srgbClr val="000000"/>
              </a:solidFill>
              <a:prstDash val="solid"/>
              <a:round/>
            </a:ln>
            <a:effectLst/>
          </p:spPr>
          <p:txBody>
            <a:bodyPr wrap="square" lIns="45719" tIns="45719" rIns="45719" bIns="45719" numCol="1" anchor="ctr">
              <a:noAutofit/>
            </a:bodyPr>
            <a:lstStyle/>
            <a:p>
              <a:pPr algn="ctr">
                <a:defRPr>
                  <a:solidFill>
                    <a:srgbClr val="FFFFFF"/>
                  </a:solidFill>
                </a:defRPr>
              </a:pPr>
            </a:p>
          </p:txBody>
        </p:sp>
        <p:sp>
          <p:nvSpPr>
            <p:cNvPr id="2177" name="橢圓 398"/>
            <p:cNvSpPr/>
            <p:nvPr/>
          </p:nvSpPr>
          <p:spPr>
            <a:xfrm rot="5400000">
              <a:off x="1024561" y="2328539"/>
              <a:ext cx="250951" cy="250951"/>
            </a:xfrm>
            <a:prstGeom prst="ellipse">
              <a:avLst/>
            </a:prstGeom>
            <a:noFill/>
            <a:ln w="25400" cap="flat">
              <a:solidFill>
                <a:srgbClr val="000000"/>
              </a:solidFill>
              <a:prstDash val="solid"/>
              <a:round/>
            </a:ln>
            <a:effectLst/>
          </p:spPr>
          <p:txBody>
            <a:bodyPr wrap="square" lIns="45719" tIns="45719" rIns="45719" bIns="45719" numCol="1" anchor="ctr">
              <a:noAutofit/>
            </a:bodyPr>
            <a:lstStyle/>
            <a:p>
              <a:pPr algn="ctr">
                <a:defRPr>
                  <a:solidFill>
                    <a:srgbClr val="FFFFFF"/>
                  </a:solidFill>
                </a:defRPr>
              </a:pPr>
            </a:p>
          </p:txBody>
        </p:sp>
        <p:sp>
          <p:nvSpPr>
            <p:cNvPr id="2178" name="矩形 399"/>
            <p:cNvSpPr/>
            <p:nvPr/>
          </p:nvSpPr>
          <p:spPr>
            <a:xfrm rot="5400000">
              <a:off x="1809592" y="-1"/>
              <a:ext cx="131065" cy="131065"/>
            </a:xfrm>
            <a:prstGeom prst="rect">
              <a:avLst/>
            </a:prstGeom>
            <a:gradFill flip="none" rotWithShape="1">
              <a:gsLst>
                <a:gs pos="0">
                  <a:srgbClr val="769537"/>
                </a:gs>
                <a:gs pos="80000">
                  <a:srgbClr val="9BC348"/>
                </a:gs>
                <a:gs pos="100000">
                  <a:srgbClr val="9CC646"/>
                </a:gs>
              </a:gsLst>
              <a:lin ang="16200000" scaled="0"/>
            </a:gradFill>
            <a:ln w="9525" cap="flat">
              <a:solidFill>
                <a:srgbClr val="98B955"/>
              </a:solidFill>
              <a:prstDash val="solid"/>
              <a:round/>
            </a:ln>
            <a:effectLst>
              <a:outerShdw sx="100000" sy="100000" kx="0" ky="0" algn="b" rotWithShape="0" blurRad="38100" dist="23000" dir="5400000">
                <a:srgbClr val="000000">
                  <a:alpha val="35000"/>
                </a:srgbClr>
              </a:outerShdw>
            </a:effectLst>
          </p:spPr>
          <p:txBody>
            <a:bodyPr wrap="square" lIns="45719" tIns="45719" rIns="45719" bIns="45719" numCol="1" anchor="ctr">
              <a:noAutofit/>
            </a:bodyPr>
            <a:lstStyle/>
            <a:p>
              <a:pPr algn="ctr">
                <a:defRPr>
                  <a:solidFill>
                    <a:srgbClr val="FFFFFF"/>
                  </a:solidFill>
                </a:defRPr>
              </a:pPr>
            </a:p>
          </p:txBody>
        </p:sp>
        <p:sp>
          <p:nvSpPr>
            <p:cNvPr id="2179" name="直線單箭頭接點 400"/>
            <p:cNvSpPr/>
            <p:nvPr/>
          </p:nvSpPr>
          <p:spPr>
            <a:xfrm flipH="1">
              <a:off x="1864483" y="131063"/>
              <a:ext cx="10641" cy="619467"/>
            </a:xfrm>
            <a:prstGeom prst="line">
              <a:avLst/>
            </a:prstGeom>
            <a:noFill/>
            <a:ln w="25400" cap="flat">
              <a:solidFill>
                <a:srgbClr val="000000"/>
              </a:solidFill>
              <a:prstDash val="solid"/>
              <a:round/>
              <a:tailEnd type="triangle" w="med" len="med"/>
            </a:ln>
            <a:effectLst/>
          </p:spPr>
          <p:txBody>
            <a:bodyPr wrap="square" lIns="45719" tIns="45719" rIns="45719" bIns="45719" numCol="1" anchor="t">
              <a:noAutofit/>
            </a:bodyPr>
            <a:lstStyle/>
            <a:p>
              <a:pPr/>
            </a:p>
          </p:txBody>
        </p:sp>
        <p:sp>
          <p:nvSpPr>
            <p:cNvPr id="2180" name="直線單箭頭接點 403"/>
            <p:cNvSpPr/>
            <p:nvPr/>
          </p:nvSpPr>
          <p:spPr>
            <a:xfrm flipH="1">
              <a:off x="832387" y="131063"/>
              <a:ext cx="1042738" cy="619468"/>
            </a:xfrm>
            <a:prstGeom prst="line">
              <a:avLst/>
            </a:prstGeom>
            <a:noFill/>
            <a:ln w="25400" cap="flat">
              <a:solidFill>
                <a:srgbClr val="000000"/>
              </a:solidFill>
              <a:prstDash val="solid"/>
              <a:round/>
              <a:tailEnd type="triangle" w="med" len="med"/>
            </a:ln>
            <a:effectLst/>
          </p:spPr>
          <p:txBody>
            <a:bodyPr wrap="square" lIns="45719" tIns="45719" rIns="45719" bIns="45719" numCol="1" anchor="t">
              <a:noAutofit/>
            </a:bodyPr>
            <a:lstStyle/>
            <a:p>
              <a:pPr/>
            </a:p>
          </p:txBody>
        </p:sp>
        <p:sp>
          <p:nvSpPr>
            <p:cNvPr id="2181" name="直線單箭頭接點 405"/>
            <p:cNvSpPr/>
            <p:nvPr/>
          </p:nvSpPr>
          <p:spPr>
            <a:xfrm flipH="1">
              <a:off x="1562876" y="1869907"/>
              <a:ext cx="323241" cy="458632"/>
            </a:xfrm>
            <a:prstGeom prst="line">
              <a:avLst/>
            </a:prstGeom>
            <a:noFill/>
            <a:ln w="25400" cap="flat">
              <a:solidFill>
                <a:srgbClr val="000000"/>
              </a:solidFill>
              <a:prstDash val="solid"/>
              <a:round/>
              <a:tailEnd type="triangle" w="med" len="med"/>
            </a:ln>
            <a:effectLst/>
          </p:spPr>
          <p:txBody>
            <a:bodyPr wrap="square" lIns="45719" tIns="45719" rIns="45719" bIns="45719" numCol="1" anchor="t">
              <a:noAutofit/>
            </a:bodyPr>
            <a:lstStyle/>
            <a:p>
              <a:pPr/>
            </a:p>
          </p:txBody>
        </p:sp>
        <p:sp>
          <p:nvSpPr>
            <p:cNvPr id="2182" name="直線單箭頭接點 406"/>
            <p:cNvSpPr/>
            <p:nvPr/>
          </p:nvSpPr>
          <p:spPr>
            <a:xfrm flipH="1">
              <a:off x="1150037" y="1869908"/>
              <a:ext cx="714447" cy="458632"/>
            </a:xfrm>
            <a:prstGeom prst="line">
              <a:avLst/>
            </a:prstGeom>
            <a:noFill/>
            <a:ln w="25400" cap="flat">
              <a:solidFill>
                <a:srgbClr val="000000"/>
              </a:solidFill>
              <a:prstDash val="solid"/>
              <a:round/>
              <a:tailEnd type="triangle" w="med" len="med"/>
            </a:ln>
            <a:effectLst/>
          </p:spPr>
          <p:txBody>
            <a:bodyPr wrap="square" lIns="45719" tIns="45719" rIns="45719" bIns="45719" numCol="1" anchor="t">
              <a:noAutofit/>
            </a:bodyPr>
            <a:lstStyle/>
            <a:p>
              <a:pPr/>
            </a:p>
          </p:txBody>
        </p:sp>
        <p:sp>
          <p:nvSpPr>
            <p:cNvPr id="2183" name="直線單箭頭接點 410"/>
            <p:cNvSpPr/>
            <p:nvPr/>
          </p:nvSpPr>
          <p:spPr>
            <a:xfrm>
              <a:off x="845994" y="1869907"/>
              <a:ext cx="716883" cy="458632"/>
            </a:xfrm>
            <a:prstGeom prst="line">
              <a:avLst/>
            </a:prstGeom>
            <a:noFill/>
            <a:ln w="25400" cap="flat">
              <a:solidFill>
                <a:srgbClr val="000000"/>
              </a:solidFill>
              <a:prstDash val="solid"/>
              <a:round/>
              <a:tailEnd type="triangle" w="med" len="med"/>
            </a:ln>
            <a:effectLst/>
          </p:spPr>
          <p:txBody>
            <a:bodyPr wrap="square" lIns="45719" tIns="45719" rIns="45719" bIns="45719" numCol="1" anchor="t">
              <a:noAutofit/>
            </a:bodyPr>
            <a:lstStyle/>
            <a:p>
              <a:pPr/>
            </a:p>
          </p:txBody>
        </p:sp>
        <p:sp>
          <p:nvSpPr>
            <p:cNvPr id="2184" name="直線單箭頭接點 411"/>
            <p:cNvSpPr/>
            <p:nvPr/>
          </p:nvSpPr>
          <p:spPr>
            <a:xfrm>
              <a:off x="832386" y="1869908"/>
              <a:ext cx="317651" cy="458632"/>
            </a:xfrm>
            <a:prstGeom prst="line">
              <a:avLst/>
            </a:prstGeom>
            <a:noFill/>
            <a:ln w="25400" cap="flat">
              <a:solidFill>
                <a:srgbClr val="000000"/>
              </a:solidFill>
              <a:prstDash val="solid"/>
              <a:round/>
              <a:tailEnd type="triangle" w="med" len="med"/>
            </a:ln>
            <a:effectLst/>
          </p:spPr>
          <p:txBody>
            <a:bodyPr wrap="square" lIns="45719" tIns="45719" rIns="45719" bIns="45719" numCol="1" anchor="t">
              <a:noAutofit/>
            </a:bodyPr>
            <a:lstStyle/>
            <a:p>
              <a:pPr/>
            </a:p>
          </p:txBody>
        </p:sp>
        <p:sp>
          <p:nvSpPr>
            <p:cNvPr id="2185" name="直線單箭頭接點 412"/>
            <p:cNvSpPr/>
            <p:nvPr/>
          </p:nvSpPr>
          <p:spPr>
            <a:xfrm>
              <a:off x="1471162" y="65531"/>
              <a:ext cx="393321" cy="684999"/>
            </a:xfrm>
            <a:prstGeom prst="line">
              <a:avLst/>
            </a:prstGeom>
            <a:noFill/>
            <a:ln w="25400" cap="flat">
              <a:solidFill>
                <a:srgbClr val="000000"/>
              </a:solidFill>
              <a:prstDash val="solid"/>
              <a:round/>
              <a:tailEnd type="triangle" w="med" len="med"/>
            </a:ln>
            <a:effectLst/>
          </p:spPr>
          <p:txBody>
            <a:bodyPr wrap="square" lIns="45719" tIns="45719" rIns="45719" bIns="45719" numCol="1" anchor="t">
              <a:noAutofit/>
            </a:bodyPr>
            <a:lstStyle/>
            <a:p>
              <a:pPr/>
            </a:p>
          </p:txBody>
        </p:sp>
        <p:sp>
          <p:nvSpPr>
            <p:cNvPr id="2186" name="直線單箭頭接點 415"/>
            <p:cNvSpPr/>
            <p:nvPr/>
          </p:nvSpPr>
          <p:spPr>
            <a:xfrm flipH="1">
              <a:off x="832386" y="131064"/>
              <a:ext cx="704307" cy="619466"/>
            </a:xfrm>
            <a:prstGeom prst="line">
              <a:avLst/>
            </a:prstGeom>
            <a:noFill/>
            <a:ln w="25400" cap="flat">
              <a:solidFill>
                <a:srgbClr val="000000"/>
              </a:solidFill>
              <a:prstDash val="solid"/>
              <a:round/>
              <a:tailEnd type="triangle" w="med" len="med"/>
            </a:ln>
            <a:effectLst/>
          </p:spPr>
          <p:txBody>
            <a:bodyPr wrap="square" lIns="45719" tIns="45719" rIns="45719" bIns="45719" numCol="1" anchor="t">
              <a:noAutofit/>
            </a:bodyPr>
            <a:lstStyle/>
            <a:p>
              <a:pPr/>
            </a:p>
          </p:txBody>
        </p:sp>
        <p:sp>
          <p:nvSpPr>
            <p:cNvPr id="2187" name="矩形 416"/>
            <p:cNvSpPr/>
            <p:nvPr/>
          </p:nvSpPr>
          <p:spPr>
            <a:xfrm rot="5400000">
              <a:off x="1471160" y="-1"/>
              <a:ext cx="131065" cy="131065"/>
            </a:xfrm>
            <a:prstGeom prst="rect">
              <a:avLst/>
            </a:prstGeom>
            <a:gradFill flip="none" rotWithShape="1">
              <a:gsLst>
                <a:gs pos="0">
                  <a:srgbClr val="769537"/>
                </a:gs>
                <a:gs pos="80000">
                  <a:srgbClr val="9BC348"/>
                </a:gs>
                <a:gs pos="100000">
                  <a:srgbClr val="9CC646"/>
                </a:gs>
              </a:gsLst>
              <a:lin ang="16200000" scaled="0"/>
            </a:gradFill>
            <a:ln w="9525" cap="flat">
              <a:solidFill>
                <a:srgbClr val="98B955"/>
              </a:solidFill>
              <a:prstDash val="solid"/>
              <a:round/>
            </a:ln>
            <a:effectLst>
              <a:outerShdw sx="100000" sy="100000" kx="0" ky="0" algn="b" rotWithShape="0" blurRad="38100" dist="23000" dir="5400000">
                <a:srgbClr val="000000">
                  <a:alpha val="35000"/>
                </a:srgbClr>
              </a:outerShdw>
            </a:effectLst>
          </p:spPr>
          <p:txBody>
            <a:bodyPr wrap="square" lIns="45719" tIns="45719" rIns="45719" bIns="45719" numCol="1" anchor="ctr">
              <a:noAutofit/>
            </a:bodyPr>
            <a:lstStyle/>
            <a:p>
              <a:pPr algn="ctr">
                <a:defRPr>
                  <a:solidFill>
                    <a:srgbClr val="FFFFFF"/>
                  </a:solidFill>
                </a:defRPr>
              </a:pPr>
            </a:p>
          </p:txBody>
        </p:sp>
        <p:sp>
          <p:nvSpPr>
            <p:cNvPr id="2188" name="橢圓 417"/>
            <p:cNvSpPr/>
            <p:nvPr/>
          </p:nvSpPr>
          <p:spPr>
            <a:xfrm rot="5400000">
              <a:off x="1756091" y="1618959"/>
              <a:ext cx="250951" cy="250951"/>
            </a:xfrm>
            <a:prstGeom prst="ellipse">
              <a:avLst/>
            </a:prstGeom>
            <a:noFill/>
            <a:ln w="25400" cap="flat">
              <a:solidFill>
                <a:srgbClr val="000000"/>
              </a:solidFill>
              <a:prstDash val="solid"/>
              <a:round/>
            </a:ln>
            <a:effectLst/>
          </p:spPr>
          <p:txBody>
            <a:bodyPr wrap="square" lIns="45719" tIns="45719" rIns="45719" bIns="45719" numCol="1" anchor="ctr">
              <a:noAutofit/>
            </a:bodyPr>
            <a:lstStyle/>
            <a:p>
              <a:pPr algn="ctr">
                <a:defRPr>
                  <a:solidFill>
                    <a:srgbClr val="FFFFFF"/>
                  </a:solidFill>
                </a:defRPr>
              </a:pPr>
            </a:p>
          </p:txBody>
        </p:sp>
        <p:sp>
          <p:nvSpPr>
            <p:cNvPr id="2189" name="橢圓 420"/>
            <p:cNvSpPr/>
            <p:nvPr/>
          </p:nvSpPr>
          <p:spPr>
            <a:xfrm rot="5400000">
              <a:off x="723994" y="1618959"/>
              <a:ext cx="250951" cy="250951"/>
            </a:xfrm>
            <a:prstGeom prst="ellipse">
              <a:avLst/>
            </a:prstGeom>
            <a:noFill/>
            <a:ln w="25400" cap="flat">
              <a:solidFill>
                <a:srgbClr val="000000"/>
              </a:solidFill>
              <a:prstDash val="solid"/>
              <a:round/>
            </a:ln>
            <a:effectLst/>
          </p:spPr>
          <p:txBody>
            <a:bodyPr wrap="square" lIns="45719" tIns="45719" rIns="45719" bIns="45719" numCol="1" anchor="ctr">
              <a:noAutofit/>
            </a:bodyPr>
            <a:lstStyle/>
            <a:p>
              <a:pPr algn="ctr">
                <a:defRPr>
                  <a:solidFill>
                    <a:srgbClr val="FFFFFF"/>
                  </a:solidFill>
                </a:defRPr>
              </a:pPr>
            </a:p>
          </p:txBody>
        </p:sp>
        <p:sp>
          <p:nvSpPr>
            <p:cNvPr id="2190" name="矩形 421"/>
            <p:cNvSpPr/>
            <p:nvPr/>
          </p:nvSpPr>
          <p:spPr>
            <a:xfrm rot="5400000">
              <a:off x="1099825" y="-1"/>
              <a:ext cx="131065" cy="131065"/>
            </a:xfrm>
            <a:prstGeom prst="rect">
              <a:avLst/>
            </a:prstGeom>
            <a:gradFill flip="none" rotWithShape="1">
              <a:gsLst>
                <a:gs pos="0">
                  <a:srgbClr val="769537"/>
                </a:gs>
                <a:gs pos="80000">
                  <a:srgbClr val="9BC348"/>
                </a:gs>
                <a:gs pos="100000">
                  <a:srgbClr val="9CC646"/>
                </a:gs>
              </a:gsLst>
              <a:lin ang="16200000" scaled="0"/>
            </a:gradFill>
            <a:ln w="9525" cap="flat">
              <a:solidFill>
                <a:srgbClr val="98B955"/>
              </a:solidFill>
              <a:prstDash val="solid"/>
              <a:round/>
            </a:ln>
            <a:effectLst>
              <a:outerShdw sx="100000" sy="100000" kx="0" ky="0" algn="b" rotWithShape="0" blurRad="38100" dist="23000" dir="5400000">
                <a:srgbClr val="000000">
                  <a:alpha val="35000"/>
                </a:srgbClr>
              </a:outerShdw>
            </a:effectLst>
          </p:spPr>
          <p:txBody>
            <a:bodyPr wrap="square" lIns="45719" tIns="45719" rIns="45719" bIns="45719" numCol="1" anchor="ctr">
              <a:noAutofit/>
            </a:bodyPr>
            <a:lstStyle/>
            <a:p>
              <a:pPr algn="ctr">
                <a:defRPr>
                  <a:solidFill>
                    <a:srgbClr val="FFFFFF"/>
                  </a:solidFill>
                </a:defRPr>
              </a:pPr>
            </a:p>
          </p:txBody>
        </p:sp>
        <p:sp>
          <p:nvSpPr>
            <p:cNvPr id="2191" name="矩形 422"/>
            <p:cNvSpPr/>
            <p:nvPr/>
          </p:nvSpPr>
          <p:spPr>
            <a:xfrm rot="5400000">
              <a:off x="765490" y="0"/>
              <a:ext cx="131065" cy="131064"/>
            </a:xfrm>
            <a:prstGeom prst="rect">
              <a:avLst/>
            </a:prstGeom>
            <a:gradFill flip="none" rotWithShape="1">
              <a:gsLst>
                <a:gs pos="0">
                  <a:srgbClr val="769537"/>
                </a:gs>
                <a:gs pos="80000">
                  <a:srgbClr val="9BC348"/>
                </a:gs>
                <a:gs pos="100000">
                  <a:srgbClr val="9CC646"/>
                </a:gs>
              </a:gsLst>
              <a:lin ang="16200000" scaled="0"/>
            </a:gradFill>
            <a:ln w="9525" cap="flat">
              <a:solidFill>
                <a:srgbClr val="98B955"/>
              </a:solidFill>
              <a:prstDash val="solid"/>
              <a:round/>
            </a:ln>
            <a:effectLst>
              <a:outerShdw sx="100000" sy="100000" kx="0" ky="0" algn="b" rotWithShape="0" blurRad="38100" dist="23000" dir="5400000">
                <a:srgbClr val="000000">
                  <a:alpha val="35000"/>
                </a:srgbClr>
              </a:outerShdw>
            </a:effectLst>
          </p:spPr>
          <p:txBody>
            <a:bodyPr wrap="square" lIns="45719" tIns="45719" rIns="45719" bIns="45719" numCol="1" anchor="ctr">
              <a:noAutofit/>
            </a:bodyPr>
            <a:lstStyle/>
            <a:p>
              <a:pPr algn="ctr">
                <a:defRPr>
                  <a:solidFill>
                    <a:srgbClr val="FFFFFF"/>
                  </a:solidFill>
                </a:defRPr>
              </a:pPr>
            </a:p>
          </p:txBody>
        </p:sp>
        <p:sp>
          <p:nvSpPr>
            <p:cNvPr id="2192" name="直線單箭頭接點 423"/>
            <p:cNvSpPr/>
            <p:nvPr/>
          </p:nvSpPr>
          <p:spPr>
            <a:xfrm>
              <a:off x="831022" y="131063"/>
              <a:ext cx="1366" cy="619467"/>
            </a:xfrm>
            <a:prstGeom prst="line">
              <a:avLst/>
            </a:prstGeom>
            <a:noFill/>
            <a:ln w="25400" cap="flat">
              <a:solidFill>
                <a:srgbClr val="000000"/>
              </a:solidFill>
              <a:prstDash val="solid"/>
              <a:round/>
              <a:tailEnd type="triangle" w="med" len="med"/>
            </a:ln>
            <a:effectLst/>
          </p:spPr>
          <p:txBody>
            <a:bodyPr wrap="square" lIns="45719" tIns="45719" rIns="45719" bIns="45719" numCol="1" anchor="t">
              <a:noAutofit/>
            </a:bodyPr>
            <a:lstStyle/>
            <a:p>
              <a:pPr/>
            </a:p>
          </p:txBody>
        </p:sp>
        <p:sp>
          <p:nvSpPr>
            <p:cNvPr id="2193" name="直線單箭頭接點 424"/>
            <p:cNvSpPr/>
            <p:nvPr/>
          </p:nvSpPr>
          <p:spPr>
            <a:xfrm flipH="1">
              <a:off x="832386" y="131063"/>
              <a:ext cx="332971" cy="619468"/>
            </a:xfrm>
            <a:prstGeom prst="line">
              <a:avLst/>
            </a:prstGeom>
            <a:noFill/>
            <a:ln w="25400" cap="flat">
              <a:solidFill>
                <a:srgbClr val="000000"/>
              </a:solidFill>
              <a:prstDash val="solid"/>
              <a:round/>
              <a:tailEnd type="triangle" w="med" len="med"/>
            </a:ln>
            <a:effectLst/>
          </p:spPr>
          <p:txBody>
            <a:bodyPr wrap="square" lIns="45719" tIns="45719" rIns="45719" bIns="45719" numCol="1" anchor="t">
              <a:noAutofit/>
            </a:bodyPr>
            <a:lstStyle/>
            <a:p>
              <a:pPr/>
            </a:p>
          </p:txBody>
        </p:sp>
        <p:sp>
          <p:nvSpPr>
            <p:cNvPr id="2194" name="直線單箭頭接點 427"/>
            <p:cNvSpPr/>
            <p:nvPr/>
          </p:nvSpPr>
          <p:spPr>
            <a:xfrm>
              <a:off x="831022" y="131064"/>
              <a:ext cx="1033462" cy="619466"/>
            </a:xfrm>
            <a:prstGeom prst="line">
              <a:avLst/>
            </a:prstGeom>
            <a:noFill/>
            <a:ln w="25400" cap="flat">
              <a:solidFill>
                <a:srgbClr val="000000"/>
              </a:solidFill>
              <a:prstDash val="solid"/>
              <a:round/>
              <a:tailEnd type="triangle" w="med" len="med"/>
            </a:ln>
            <a:effectLst/>
          </p:spPr>
          <p:txBody>
            <a:bodyPr wrap="square" lIns="45719" tIns="45719" rIns="45719" bIns="45719" numCol="1" anchor="t">
              <a:noAutofit/>
            </a:bodyPr>
            <a:lstStyle/>
            <a:p>
              <a:pPr/>
            </a:p>
          </p:txBody>
        </p:sp>
        <p:sp>
          <p:nvSpPr>
            <p:cNvPr id="2195" name="直線單箭頭接點 429"/>
            <p:cNvSpPr/>
            <p:nvPr/>
          </p:nvSpPr>
          <p:spPr>
            <a:xfrm>
              <a:off x="1165356" y="131064"/>
              <a:ext cx="699128" cy="619466"/>
            </a:xfrm>
            <a:prstGeom prst="line">
              <a:avLst/>
            </a:prstGeom>
            <a:noFill/>
            <a:ln w="25400" cap="flat">
              <a:solidFill>
                <a:srgbClr val="000000"/>
              </a:solidFill>
              <a:prstDash val="solid"/>
              <a:round/>
              <a:tailEnd type="triangle" w="med" len="med"/>
            </a:ln>
            <a:effectLst/>
          </p:spPr>
          <p:txBody>
            <a:bodyPr wrap="square" lIns="45719" tIns="45719" rIns="45719" bIns="45719" numCol="1" anchor="t">
              <a:noAutofit/>
            </a:bodyPr>
            <a:lstStyle/>
            <a:p>
              <a:pPr/>
            </a:p>
          </p:txBody>
        </p:sp>
        <p:sp>
          <p:nvSpPr>
            <p:cNvPr id="2196" name="直線單箭頭接點 430"/>
            <p:cNvSpPr/>
            <p:nvPr/>
          </p:nvSpPr>
          <p:spPr>
            <a:xfrm flipH="1">
              <a:off x="1864483" y="1001478"/>
              <a:ext cx="10641" cy="619467"/>
            </a:xfrm>
            <a:prstGeom prst="line">
              <a:avLst/>
            </a:prstGeom>
            <a:noFill/>
            <a:ln w="25400" cap="flat">
              <a:solidFill>
                <a:srgbClr val="000000"/>
              </a:solidFill>
              <a:prstDash val="solid"/>
              <a:round/>
              <a:tailEnd type="triangle" w="med" len="med"/>
            </a:ln>
            <a:effectLst/>
          </p:spPr>
          <p:txBody>
            <a:bodyPr wrap="square" lIns="45719" tIns="45719" rIns="45719" bIns="45719" numCol="1" anchor="t">
              <a:noAutofit/>
            </a:bodyPr>
            <a:lstStyle/>
            <a:p>
              <a:pPr/>
            </a:p>
          </p:txBody>
        </p:sp>
        <p:sp>
          <p:nvSpPr>
            <p:cNvPr id="2197" name="直線單箭頭接點 433"/>
            <p:cNvSpPr/>
            <p:nvPr/>
          </p:nvSpPr>
          <p:spPr>
            <a:xfrm flipH="1">
              <a:off x="832387" y="1001477"/>
              <a:ext cx="1042738" cy="619468"/>
            </a:xfrm>
            <a:prstGeom prst="line">
              <a:avLst/>
            </a:prstGeom>
            <a:noFill/>
            <a:ln w="25400" cap="flat">
              <a:solidFill>
                <a:srgbClr val="000000"/>
              </a:solidFill>
              <a:prstDash val="solid"/>
              <a:round/>
              <a:tailEnd type="triangle" w="med" len="med"/>
            </a:ln>
            <a:effectLst/>
          </p:spPr>
          <p:txBody>
            <a:bodyPr wrap="square" lIns="45719" tIns="45719" rIns="45719" bIns="45719" numCol="1" anchor="t">
              <a:noAutofit/>
            </a:bodyPr>
            <a:lstStyle/>
            <a:p>
              <a:pPr/>
            </a:p>
          </p:txBody>
        </p:sp>
        <p:sp>
          <p:nvSpPr>
            <p:cNvPr id="2198" name="直線單箭頭接點 437"/>
            <p:cNvSpPr/>
            <p:nvPr/>
          </p:nvSpPr>
          <p:spPr>
            <a:xfrm>
              <a:off x="831022" y="1001478"/>
              <a:ext cx="1366" cy="619467"/>
            </a:xfrm>
            <a:prstGeom prst="line">
              <a:avLst/>
            </a:prstGeom>
            <a:noFill/>
            <a:ln w="25400" cap="flat">
              <a:solidFill>
                <a:srgbClr val="000000"/>
              </a:solidFill>
              <a:prstDash val="solid"/>
              <a:round/>
              <a:tailEnd type="triangle" w="med" len="med"/>
            </a:ln>
            <a:effectLst/>
          </p:spPr>
          <p:txBody>
            <a:bodyPr wrap="square" lIns="45719" tIns="45719" rIns="45719" bIns="45719" numCol="1" anchor="t">
              <a:noAutofit/>
            </a:bodyPr>
            <a:lstStyle/>
            <a:p>
              <a:pPr/>
            </a:p>
          </p:txBody>
        </p:sp>
        <p:sp>
          <p:nvSpPr>
            <p:cNvPr id="2199" name="直線單箭頭接點 441"/>
            <p:cNvSpPr/>
            <p:nvPr/>
          </p:nvSpPr>
          <p:spPr>
            <a:xfrm>
              <a:off x="831022" y="1001478"/>
              <a:ext cx="1033462" cy="619466"/>
            </a:xfrm>
            <a:prstGeom prst="line">
              <a:avLst/>
            </a:prstGeom>
            <a:noFill/>
            <a:ln w="25400" cap="flat">
              <a:solidFill>
                <a:srgbClr val="000000"/>
              </a:solidFill>
              <a:prstDash val="solid"/>
              <a:round/>
              <a:tailEnd type="triangle" w="med" len="med"/>
            </a:ln>
            <a:effectLst/>
          </p:spPr>
          <p:txBody>
            <a:bodyPr wrap="square" lIns="45719" tIns="45719" rIns="45719" bIns="45719" numCol="1" anchor="t">
              <a:noAutofit/>
            </a:bodyPr>
            <a:lstStyle/>
            <a:p>
              <a:pPr/>
            </a:p>
          </p:txBody>
        </p:sp>
        <p:sp>
          <p:nvSpPr>
            <p:cNvPr id="2200" name="直線單箭頭接點 444"/>
            <p:cNvSpPr/>
            <p:nvPr/>
          </p:nvSpPr>
          <p:spPr>
            <a:xfrm>
              <a:off x="1557326" y="2587881"/>
              <a:ext cx="1" cy="229316"/>
            </a:xfrm>
            <a:prstGeom prst="line">
              <a:avLst/>
            </a:prstGeom>
            <a:noFill/>
            <a:ln w="25400" cap="flat">
              <a:solidFill>
                <a:srgbClr val="000000"/>
              </a:solidFill>
              <a:prstDash val="solid"/>
              <a:round/>
              <a:tailEnd type="triangle" w="med" len="med"/>
            </a:ln>
            <a:effectLst/>
          </p:spPr>
          <p:txBody>
            <a:bodyPr wrap="square" lIns="45719" tIns="45719" rIns="45719" bIns="45719" numCol="1" anchor="t">
              <a:noAutofit/>
            </a:bodyPr>
            <a:lstStyle/>
            <a:p>
              <a:pPr/>
            </a:p>
          </p:txBody>
        </p:sp>
        <p:sp>
          <p:nvSpPr>
            <p:cNvPr id="2201" name="直線單箭頭接點 445"/>
            <p:cNvSpPr/>
            <p:nvPr/>
          </p:nvSpPr>
          <p:spPr>
            <a:xfrm>
              <a:off x="1143529" y="2587881"/>
              <a:ext cx="1" cy="229316"/>
            </a:xfrm>
            <a:prstGeom prst="line">
              <a:avLst/>
            </a:prstGeom>
            <a:noFill/>
            <a:ln w="25400" cap="flat">
              <a:solidFill>
                <a:srgbClr val="000000"/>
              </a:solidFill>
              <a:prstDash val="solid"/>
              <a:round/>
              <a:tailEnd type="triangle" w="med" len="med"/>
            </a:ln>
            <a:effectLst/>
          </p:spPr>
          <p:txBody>
            <a:bodyPr wrap="square" lIns="45719" tIns="45719" rIns="45719" bIns="45719" numCol="1" anchor="t">
              <a:noAutofit/>
            </a:bodyPr>
            <a:lstStyle/>
            <a:p>
              <a:pPr/>
            </a:p>
          </p:txBody>
        </p:sp>
        <p:sp>
          <p:nvSpPr>
            <p:cNvPr id="2202" name="橢圓 390"/>
            <p:cNvSpPr/>
            <p:nvPr/>
          </p:nvSpPr>
          <p:spPr>
            <a:xfrm rot="5400000">
              <a:off x="722732" y="745758"/>
              <a:ext cx="250951" cy="250951"/>
            </a:xfrm>
            <a:prstGeom prst="ellipse">
              <a:avLst/>
            </a:prstGeom>
            <a:noFill/>
            <a:ln w="25400" cap="flat">
              <a:solidFill>
                <a:srgbClr val="000000"/>
              </a:solidFill>
              <a:prstDash val="solid"/>
              <a:round/>
            </a:ln>
            <a:effectLst/>
          </p:spPr>
          <p:txBody>
            <a:bodyPr wrap="square" lIns="45719" tIns="45719" rIns="45719" bIns="45719" numCol="1" anchor="ctr">
              <a:noAutofit/>
            </a:bodyPr>
            <a:lstStyle/>
            <a:p>
              <a:pPr algn="ctr">
                <a:defRPr>
                  <a:solidFill>
                    <a:srgbClr val="FFFFFF"/>
                  </a:solidFill>
                </a:defRPr>
              </a:pPr>
            </a:p>
          </p:txBody>
        </p:sp>
        <p:sp>
          <p:nvSpPr>
            <p:cNvPr id="2203" name="文字方塊 448"/>
            <p:cNvSpPr txBox="1"/>
            <p:nvPr/>
          </p:nvSpPr>
          <p:spPr>
            <a:xfrm rot="5400000">
              <a:off x="-214038" y="1085277"/>
              <a:ext cx="872834" cy="44475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defRPr sz="2800"/>
              </a:lvl1pPr>
            </a:lstStyle>
            <a:p>
              <a:pPr/>
              <a:r>
                <a:t>……</a:t>
              </a:r>
            </a:p>
          </p:txBody>
        </p:sp>
      </p:grpSp>
      <p:sp>
        <p:nvSpPr>
          <p:cNvPr id="2205" name="TextBox 132"/>
          <p:cNvSpPr txBox="1"/>
          <p:nvPr/>
        </p:nvSpPr>
        <p:spPr>
          <a:xfrm>
            <a:off x="1618535" y="7526179"/>
            <a:ext cx="6821329" cy="22851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sz="1000"/>
            </a:lvl1pPr>
          </a:lstStyle>
          <a:p>
            <a:pPr/>
            <a:r>
              <a:t>Slide credit: Hung-yi Lee – Deep Learning Tutorial</a:t>
            </a:r>
          </a:p>
        </p:txBody>
      </p:sp>
    </p:spTree>
  </p:cSld>
  <p:clrMapOvr>
    <a:masterClrMapping/>
  </p:clrMapOvr>
  <p:transition xmlns:p14="http://schemas.microsoft.com/office/powerpoint/2010/main" spd="med" advClick="1"/>
</p:sld>
</file>

<file path=ppt/slides/slide7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07" name="TextBox 3"/>
          <p:cNvSpPr txBox="1"/>
          <p:nvPr>
            <p:ph type="sldNum" sz="quarter" idx="2"/>
          </p:nvPr>
        </p:nvSpPr>
        <p:spPr>
          <a:xfrm>
            <a:off x="9760731" y="7458470"/>
            <a:ext cx="258625" cy="24830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208" name="Title 1"/>
          <p:cNvSpPr txBox="1"/>
          <p:nvPr>
            <p:ph type="title"/>
          </p:nvPr>
        </p:nvSpPr>
        <p:spPr>
          <a:prstGeom prst="rect">
            <a:avLst/>
          </a:prstGeom>
        </p:spPr>
        <p:txBody>
          <a:bodyPr/>
          <a:lstStyle/>
          <a:p>
            <a:pPr/>
            <a:r>
              <a:t>Regularization: Early Stopping</a:t>
            </a:r>
          </a:p>
        </p:txBody>
      </p:sp>
      <p:sp>
        <p:nvSpPr>
          <p:cNvPr id="2209" name="Content Placeholder 2"/>
          <p:cNvSpPr txBox="1"/>
          <p:nvPr>
            <p:ph type="body" idx="1"/>
          </p:nvPr>
        </p:nvSpPr>
        <p:spPr>
          <a:xfrm>
            <a:off x="276672" y="2090802"/>
            <a:ext cx="9584267" cy="5367668"/>
          </a:xfrm>
          <a:prstGeom prst="rect">
            <a:avLst/>
          </a:prstGeom>
        </p:spPr>
        <p:txBody>
          <a:bodyPr/>
          <a:lstStyle/>
          <a:p>
            <a:pPr>
              <a:defRPr b="1" i="1">
                <a:solidFill>
                  <a:srgbClr val="0070C0"/>
                </a:solidFill>
              </a:defRPr>
            </a:pPr>
            <a:r>
              <a:t>Early-stopping</a:t>
            </a:r>
          </a:p>
          <a:p>
            <a:pPr lvl="1" marL="631825" indent="-227013">
              <a:buFontTx/>
              <a:defRPr sz="1800"/>
            </a:pPr>
            <a:r>
              <a:t>During model training, use a </a:t>
            </a:r>
            <a:r>
              <a:rPr>
                <a:solidFill>
                  <a:srgbClr val="FF0000"/>
                </a:solidFill>
              </a:rPr>
              <a:t>validation set</a:t>
            </a:r>
          </a:p>
          <a:p>
            <a:pPr lvl="2" marL="973137" indent="-231775">
              <a:spcBef>
                <a:spcPts val="300"/>
              </a:spcBef>
              <a:buFont typeface="Courier New"/>
              <a:defRPr sz="1600"/>
            </a:pPr>
            <a:r>
              <a:t>E.g., validation/train ratio of about 25% to 75%</a:t>
            </a:r>
          </a:p>
          <a:p>
            <a:pPr lvl="1" marL="631825" indent="-227013">
              <a:buFontTx/>
              <a:defRPr sz="1800"/>
            </a:pPr>
            <a:r>
              <a:t>Stop when the validation accuracy (or loss) has not improved after </a:t>
            </a:r>
            <a:r>
              <a:rPr i="1"/>
              <a:t>n</a:t>
            </a:r>
            <a:r>
              <a:t> epochs</a:t>
            </a:r>
          </a:p>
          <a:p>
            <a:pPr lvl="2" marL="973137" indent="-231775">
              <a:spcBef>
                <a:spcPts val="300"/>
              </a:spcBef>
              <a:buFont typeface="Courier New"/>
              <a:defRPr sz="1600"/>
            </a:pPr>
            <a:r>
              <a:t>The parameter </a:t>
            </a:r>
            <a:r>
              <a:rPr i="1"/>
              <a:t>n</a:t>
            </a:r>
            <a:r>
              <a:t> is called </a:t>
            </a:r>
            <a:r>
              <a:rPr>
                <a:solidFill>
                  <a:srgbClr val="FF0000"/>
                </a:solidFill>
              </a:rPr>
              <a:t>patience</a:t>
            </a:r>
            <a:r>
              <a:t> </a:t>
            </a:r>
          </a:p>
        </p:txBody>
      </p:sp>
      <p:sp>
        <p:nvSpPr>
          <p:cNvPr id="2210" name="Content Placeholder 10"/>
          <p:cNvSpPr txBox="1"/>
          <p:nvPr/>
        </p:nvSpPr>
        <p:spPr>
          <a:xfrm>
            <a:off x="322392" y="1509936"/>
            <a:ext cx="6101248" cy="350294"/>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defTabSz="914322">
              <a:spcBef>
                <a:spcPts val="300"/>
              </a:spcBef>
              <a:defRPr i="1" sz="1400">
                <a:latin typeface="Arial"/>
                <a:ea typeface="Arial"/>
                <a:cs typeface="Arial"/>
                <a:sym typeface="Arial"/>
              </a:defRPr>
            </a:lvl1pPr>
          </a:lstStyle>
          <a:p>
            <a:pPr/>
            <a:r>
              <a:t>Regularization</a:t>
            </a:r>
          </a:p>
        </p:txBody>
      </p:sp>
      <p:grpSp>
        <p:nvGrpSpPr>
          <p:cNvPr id="2217" name="Group 9"/>
          <p:cNvGrpSpPr/>
          <p:nvPr/>
        </p:nvGrpSpPr>
        <p:grpSpPr>
          <a:xfrm>
            <a:off x="2508919" y="3886200"/>
            <a:ext cx="4536506" cy="3187890"/>
            <a:chOff x="0" y="0"/>
            <a:chExt cx="4536504" cy="3187889"/>
          </a:xfrm>
        </p:grpSpPr>
        <p:pic>
          <p:nvPicPr>
            <p:cNvPr id="2211" name="Εικόνα 19" descr="Εικόνα 19"/>
            <p:cNvPicPr>
              <a:picLocks noChangeAspect="1"/>
            </p:cNvPicPr>
            <p:nvPr/>
          </p:nvPicPr>
          <p:blipFill>
            <a:blip r:embed="rId2">
              <a:extLst/>
            </a:blip>
            <a:srcRect l="0" t="0" r="0" b="9801"/>
            <a:stretch>
              <a:fillRect/>
            </a:stretch>
          </p:blipFill>
          <p:spPr>
            <a:xfrm>
              <a:off x="0" y="0"/>
              <a:ext cx="4536505" cy="3187890"/>
            </a:xfrm>
            <a:prstGeom prst="rect">
              <a:avLst/>
            </a:prstGeom>
            <a:ln w="12700" cap="flat">
              <a:noFill/>
              <a:miter lim="400000"/>
            </a:ln>
            <a:effectLst/>
          </p:spPr>
        </p:pic>
        <p:sp>
          <p:nvSpPr>
            <p:cNvPr id="2212" name="Rectangle: Rounded Corners 4"/>
            <p:cNvSpPr/>
            <p:nvPr/>
          </p:nvSpPr>
          <p:spPr>
            <a:xfrm>
              <a:off x="1955786" y="1339600"/>
              <a:ext cx="161296" cy="1197448"/>
            </a:xfrm>
            <a:prstGeom prst="roundRect">
              <a:avLst>
                <a:gd name="adj" fmla="val 16667"/>
              </a:avLst>
            </a:prstGeom>
            <a:noFill/>
            <a:ln w="25400" cap="flat">
              <a:solidFill>
                <a:srgbClr val="00B050"/>
              </a:solidFill>
              <a:prstDash val="solid"/>
              <a:round/>
            </a:ln>
            <a:effectLst/>
          </p:spPr>
          <p:txBody>
            <a:bodyPr wrap="square" lIns="45719" tIns="45719" rIns="45719" bIns="45719" numCol="1" anchor="ctr">
              <a:noAutofit/>
            </a:bodyPr>
            <a:lstStyle/>
            <a:p>
              <a:pPr algn="ctr">
                <a:defRPr>
                  <a:solidFill>
                    <a:srgbClr val="FFFFFF"/>
                  </a:solidFill>
                </a:defRPr>
              </a:pPr>
            </a:p>
          </p:txBody>
        </p:sp>
        <p:sp>
          <p:nvSpPr>
            <p:cNvPr id="2213" name="TextBox 5"/>
            <p:cNvSpPr txBox="1"/>
            <p:nvPr/>
          </p:nvSpPr>
          <p:spPr>
            <a:xfrm>
              <a:off x="1416726" y="294508"/>
              <a:ext cx="2408631" cy="34018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defRPr>
                  <a:solidFill>
                    <a:srgbClr val="00B050"/>
                  </a:solidFill>
                </a:defRPr>
              </a:lvl1pPr>
            </a:lstStyle>
            <a:p>
              <a:pPr/>
              <a:r>
                <a:t>Stop training</a:t>
              </a:r>
            </a:p>
          </p:txBody>
        </p:sp>
        <p:sp>
          <p:nvSpPr>
            <p:cNvPr id="2214" name="Arrow: Down 6"/>
            <p:cNvSpPr/>
            <p:nvPr/>
          </p:nvSpPr>
          <p:spPr>
            <a:xfrm>
              <a:off x="1955786" y="770829"/>
              <a:ext cx="161295" cy="47632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7943"/>
                  </a:moveTo>
                  <a:lnTo>
                    <a:pt x="5400" y="17943"/>
                  </a:lnTo>
                  <a:lnTo>
                    <a:pt x="5400" y="0"/>
                  </a:lnTo>
                  <a:lnTo>
                    <a:pt x="16200" y="0"/>
                  </a:lnTo>
                  <a:lnTo>
                    <a:pt x="16200" y="17943"/>
                  </a:lnTo>
                  <a:lnTo>
                    <a:pt x="21600" y="17943"/>
                  </a:lnTo>
                  <a:lnTo>
                    <a:pt x="10800" y="21600"/>
                  </a:lnTo>
                  <a:close/>
                </a:path>
              </a:pathLst>
            </a:custGeom>
            <a:solidFill>
              <a:srgbClr val="00B050"/>
            </a:solidFill>
            <a:ln w="25400" cap="flat">
              <a:solidFill>
                <a:srgbClr val="00B050"/>
              </a:solidFill>
              <a:prstDash val="solid"/>
              <a:round/>
            </a:ln>
            <a:effectLst/>
          </p:spPr>
          <p:txBody>
            <a:bodyPr wrap="square" lIns="45719" tIns="45719" rIns="45719" bIns="45719" numCol="1" anchor="ctr">
              <a:noAutofit/>
            </a:bodyPr>
            <a:lstStyle/>
            <a:p>
              <a:pPr algn="ctr">
                <a:defRPr>
                  <a:solidFill>
                    <a:srgbClr val="FFFFFF"/>
                  </a:solidFill>
                </a:defRPr>
              </a:pPr>
            </a:p>
          </p:txBody>
        </p:sp>
        <p:sp>
          <p:nvSpPr>
            <p:cNvPr id="2215" name="TextBox 7"/>
            <p:cNvSpPr txBox="1"/>
            <p:nvPr/>
          </p:nvSpPr>
          <p:spPr>
            <a:xfrm>
              <a:off x="2888628" y="966372"/>
              <a:ext cx="1440862" cy="30059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defRPr sz="1600"/>
              </a:lvl1pPr>
            </a:lstStyle>
            <a:p>
              <a:pPr/>
              <a:r>
                <a:t>validation</a:t>
              </a:r>
            </a:p>
          </p:txBody>
        </p:sp>
        <p:sp>
          <p:nvSpPr>
            <p:cNvPr id="2216" name="Rectangle 8"/>
            <p:cNvSpPr/>
            <p:nvPr/>
          </p:nvSpPr>
          <p:spPr>
            <a:xfrm>
              <a:off x="3407440" y="1461671"/>
              <a:ext cx="624930" cy="334500"/>
            </a:xfrm>
            <a:prstGeom prst="rect">
              <a:avLst/>
            </a:prstGeom>
            <a:solidFill>
              <a:srgbClr val="FFFFFF"/>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grpSp>
      <p:sp>
        <p:nvSpPr>
          <p:cNvPr id="2218" name="Rectangle 11"/>
          <p:cNvSpPr/>
          <p:nvPr/>
        </p:nvSpPr>
        <p:spPr>
          <a:xfrm>
            <a:off x="3805063" y="6694512"/>
            <a:ext cx="1368153" cy="290807"/>
          </a:xfrm>
          <a:prstGeom prst="rect">
            <a:avLst/>
          </a:prstGeom>
          <a:solidFill>
            <a:srgbClr val="FFFFFF"/>
          </a:solidFill>
          <a:ln w="12700">
            <a:miter lim="400000"/>
          </a:ln>
        </p:spPr>
        <p:txBody>
          <a:bodyPr lIns="45719" rIns="45719" anchor="ctr"/>
          <a:lstStyle/>
          <a:p>
            <a:pPr algn="ctr">
              <a:defRPr>
                <a:solidFill>
                  <a:srgbClr val="FFFFFF"/>
                </a:solidFill>
              </a:defRPr>
            </a:pPr>
          </a:p>
        </p:txBody>
      </p:sp>
    </p:spTree>
  </p:cSld>
  <p:clrMapOvr>
    <a:masterClrMapping/>
  </p:clrMapOvr>
  <p:transition xmlns:p14="http://schemas.microsoft.com/office/powerpoint/2010/main" spd="med" advClick="1"/>
</p:sld>
</file>

<file path=ppt/slides/slide7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20" name="TextBox 3"/>
          <p:cNvSpPr txBox="1"/>
          <p:nvPr>
            <p:ph type="sldNum" sz="quarter" idx="2"/>
          </p:nvPr>
        </p:nvSpPr>
        <p:spPr>
          <a:xfrm>
            <a:off x="9760731" y="7458470"/>
            <a:ext cx="258625" cy="24830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221" name="Title 1"/>
          <p:cNvSpPr txBox="1"/>
          <p:nvPr>
            <p:ph type="title"/>
          </p:nvPr>
        </p:nvSpPr>
        <p:spPr>
          <a:prstGeom prst="rect">
            <a:avLst/>
          </a:prstGeom>
        </p:spPr>
        <p:txBody>
          <a:bodyPr/>
          <a:lstStyle/>
          <a:p>
            <a:pPr/>
            <a:r>
              <a:t>Batch Normalization</a:t>
            </a:r>
          </a:p>
        </p:txBody>
      </p:sp>
      <p:sp>
        <p:nvSpPr>
          <p:cNvPr id="2222" name="Content Placeholder 2"/>
          <p:cNvSpPr txBox="1"/>
          <p:nvPr>
            <p:ph type="body" idx="1"/>
          </p:nvPr>
        </p:nvSpPr>
        <p:spPr>
          <a:xfrm>
            <a:off x="276672" y="2090802"/>
            <a:ext cx="9584267" cy="5367668"/>
          </a:xfrm>
          <a:prstGeom prst="rect">
            <a:avLst/>
          </a:prstGeom>
        </p:spPr>
        <p:txBody>
          <a:bodyPr/>
          <a:lstStyle/>
          <a:p>
            <a:pPr>
              <a:defRPr b="1" i="1">
                <a:solidFill>
                  <a:srgbClr val="0070C0"/>
                </a:solidFill>
              </a:defRPr>
            </a:pPr>
            <a:r>
              <a:t>Batch normalization layers </a:t>
            </a:r>
            <a:r>
              <a:rPr b="0" i="0">
                <a:solidFill>
                  <a:srgbClr val="000000"/>
                </a:solidFill>
              </a:rPr>
              <a:t>act similar to the data preprocessing steps mentioned earlier</a:t>
            </a:r>
            <a:endParaRPr b="0" i="0">
              <a:solidFill>
                <a:srgbClr val="000000"/>
              </a:solidFill>
            </a:endParaRPr>
          </a:p>
          <a:p>
            <a:pPr lvl="1" marL="631825" indent="-227013">
              <a:buFontTx/>
              <a:defRPr sz="1800"/>
            </a:pPr>
            <a:r>
              <a:t>They calculate the mean </a:t>
            </a:r>
            <a:r>
              <a:t>μ</a:t>
            </a:r>
            <a:r>
              <a:t> and variance </a:t>
            </a:r>
            <a:r>
              <a:t>σ</a:t>
            </a:r>
            <a:r>
              <a:t> of a batch of input data, and normalize the data </a:t>
            </a:r>
            <a:r>
              <a:rPr i="1"/>
              <a:t>x</a:t>
            </a:r>
            <a:r>
              <a:t> to a zero mean and unit variance</a:t>
            </a:r>
          </a:p>
          <a:p>
            <a:pPr lvl="1" marL="631825" indent="-227013">
              <a:buFontTx/>
              <a:defRPr sz="1800"/>
            </a:pPr>
            <a:r>
              <a:t>I.e., </a:t>
            </a:r>
            <a14:m>
              <m:oMath>
                <m:limUpp>
                  <m:e>
                    <m:r>
                      <a:rPr xmlns:a="http://schemas.openxmlformats.org/drawingml/2006/main" sz="2150" i="1">
                        <a:solidFill>
                          <a:srgbClr val="000000"/>
                        </a:solidFill>
                        <a:latin typeface="Cambria Math" panose="02040503050406030204" pitchFamily="18" charset="0"/>
                      </a:rPr>
                      <m:t>𝑥</m:t>
                    </m:r>
                  </m:e>
                  <m:lim>
                    <m:r>
                      <m:rPr>
                        <m:sty m:val="p"/>
                      </m:rPr>
                      <a:rPr xmlns:a="http://schemas.openxmlformats.org/drawingml/2006/main" sz="2150" i="1">
                        <a:solidFill>
                          <a:srgbClr val="000000"/>
                        </a:solidFill>
                        <a:latin typeface="Cambria Math" panose="02040503050406030204" pitchFamily="18" charset="0"/>
                      </a:rPr>
                      <m:t>^</m:t>
                    </m:r>
                  </m:lim>
                </m:limUpp>
                <m:r>
                  <a:rPr xmlns:a="http://schemas.openxmlformats.org/drawingml/2006/main" sz="2150" i="1">
                    <a:solidFill>
                      <a:srgbClr val="000000"/>
                    </a:solidFill>
                    <a:latin typeface="Cambria Math" panose="02040503050406030204" pitchFamily="18" charset="0"/>
                  </a:rPr>
                  <m:t>=</m:t>
                </m:r>
                <m:f>
                  <m:fPr>
                    <m:ctrlPr>
                      <a:rPr xmlns:a="http://schemas.openxmlformats.org/drawingml/2006/main" sz="2150" i="1">
                        <a:solidFill>
                          <a:srgbClr val="000000"/>
                        </a:solidFill>
                        <a:latin typeface="Cambria Math" panose="02040503050406030204" pitchFamily="18" charset="0"/>
                      </a:rPr>
                    </m:ctrlPr>
                    <m:type m:val="bar"/>
                  </m:fPr>
                  <m:num>
                    <m:r>
                      <a:rPr xmlns:a="http://schemas.openxmlformats.org/drawingml/2006/main" sz="2150" i="1">
                        <a:solidFill>
                          <a:srgbClr val="000000"/>
                        </a:solidFill>
                        <a:latin typeface="Cambria Math" panose="02040503050406030204" pitchFamily="18" charset="0"/>
                      </a:rPr>
                      <m:t>𝑥</m:t>
                    </m:r>
                    <m:r>
                      <a:rPr xmlns:a="http://schemas.openxmlformats.org/drawingml/2006/main" sz="2150" i="1">
                        <a:solidFill>
                          <a:srgbClr val="000000"/>
                        </a:solidFill>
                        <a:latin typeface="Cambria Math" panose="02040503050406030204" pitchFamily="18" charset="0"/>
                      </a:rPr>
                      <m:t>−</m:t>
                    </m:r>
                    <m:r>
                      <a:rPr xmlns:a="http://schemas.openxmlformats.org/drawingml/2006/main" sz="2150" i="1">
                        <a:solidFill>
                          <a:srgbClr val="000000"/>
                        </a:solidFill>
                        <a:latin typeface="Cambria Math" panose="02040503050406030204" pitchFamily="18" charset="0"/>
                      </a:rPr>
                      <m:t>𝜇</m:t>
                    </m:r>
                  </m:num>
                  <m:den>
                    <m:r>
                      <a:rPr xmlns:a="http://schemas.openxmlformats.org/drawingml/2006/main" sz="2150" i="1">
                        <a:solidFill>
                          <a:srgbClr val="000000"/>
                        </a:solidFill>
                        <a:latin typeface="Cambria Math" panose="02040503050406030204" pitchFamily="18" charset="0"/>
                      </a:rPr>
                      <m:t>𝜎</m:t>
                    </m:r>
                  </m:den>
                </m:f>
              </m:oMath>
            </a14:m>
          </a:p>
          <a:p>
            <a:pPr>
              <a:defRPr>
                <a:solidFill>
                  <a:srgbClr val="FF0000"/>
                </a:solidFill>
              </a:defRPr>
            </a:pPr>
            <a:r>
              <a:t>BatchNorm layers </a:t>
            </a:r>
            <a:r>
              <a:rPr>
                <a:solidFill>
                  <a:srgbClr val="000000"/>
                </a:solidFill>
              </a:rPr>
              <a:t>alleviate the problems of proper initialization of the parameters and hyper-parameters</a:t>
            </a:r>
            <a:endParaRPr>
              <a:solidFill>
                <a:srgbClr val="000000"/>
              </a:solidFill>
            </a:endParaRPr>
          </a:p>
          <a:p>
            <a:pPr lvl="1" marL="631825" indent="-227013">
              <a:buFontTx/>
              <a:defRPr sz="1800"/>
            </a:pPr>
            <a:r>
              <a:t>Result in faster convergence training, allow larger learning rates</a:t>
            </a:r>
          </a:p>
          <a:p>
            <a:pPr lvl="1" marL="631825" indent="-227013">
              <a:buFontTx/>
              <a:defRPr sz="1800"/>
            </a:pPr>
            <a:r>
              <a:t>Reduce the internal covariate shift</a:t>
            </a:r>
          </a:p>
          <a:p>
            <a:pPr/>
            <a:r>
              <a:t>BatchNorm layers are inserted immediately after convolutional layers or fully-connected layers, and before activation layers</a:t>
            </a:r>
          </a:p>
          <a:p>
            <a:pPr lvl="1" marL="631825" indent="-227013">
              <a:buFontTx/>
              <a:defRPr sz="1800"/>
            </a:pPr>
            <a:r>
              <a:t>They are very common with convolutional NNs</a:t>
            </a:r>
          </a:p>
        </p:txBody>
      </p:sp>
      <p:sp>
        <p:nvSpPr>
          <p:cNvPr id="2223" name="Content Placeholder 3"/>
          <p:cNvSpPr txBox="1"/>
          <p:nvPr/>
        </p:nvSpPr>
        <p:spPr>
          <a:xfrm>
            <a:off x="322392" y="1509936"/>
            <a:ext cx="6101248" cy="350294"/>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defTabSz="914322">
              <a:spcBef>
                <a:spcPts val="300"/>
              </a:spcBef>
              <a:defRPr i="1" sz="1400">
                <a:latin typeface="Arial"/>
                <a:ea typeface="Arial"/>
                <a:cs typeface="Arial"/>
                <a:sym typeface="Arial"/>
              </a:defRPr>
            </a:lvl1pPr>
          </a:lstStyle>
          <a:p>
            <a:pPr/>
            <a:r>
              <a:t>Regularization</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1" name="TextBox 3"/>
          <p:cNvSpPr txBox="1"/>
          <p:nvPr>
            <p:ph type="sldNum" sz="quarter" idx="2"/>
          </p:nvPr>
        </p:nvSpPr>
        <p:spPr>
          <a:xfrm>
            <a:off x="9837973" y="7458470"/>
            <a:ext cx="181383" cy="24830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52" name="Title 1"/>
          <p:cNvSpPr txBox="1"/>
          <p:nvPr>
            <p:ph type="title"/>
          </p:nvPr>
        </p:nvSpPr>
        <p:spPr>
          <a:prstGeom prst="rect">
            <a:avLst/>
          </a:prstGeom>
        </p:spPr>
        <p:txBody>
          <a:bodyPr/>
          <a:lstStyle/>
          <a:p>
            <a:pPr/>
            <a:r>
              <a:t>Nearest Neighbor Classifier</a:t>
            </a:r>
          </a:p>
        </p:txBody>
      </p:sp>
      <p:sp>
        <p:nvSpPr>
          <p:cNvPr id="153" name="Content Placeholder 2"/>
          <p:cNvSpPr txBox="1"/>
          <p:nvPr>
            <p:ph type="body" idx="1"/>
          </p:nvPr>
        </p:nvSpPr>
        <p:spPr>
          <a:xfrm>
            <a:off x="276672" y="2090802"/>
            <a:ext cx="9584267" cy="5367668"/>
          </a:xfrm>
          <a:prstGeom prst="rect">
            <a:avLst/>
          </a:prstGeom>
        </p:spPr>
        <p:txBody>
          <a:bodyPr/>
          <a:lstStyle/>
          <a:p>
            <a:pPr/>
            <a:r>
              <a:t>For image classification, the distance between all pixels is calculated (e.g., using </a:t>
            </a:r>
            <a14:m>
              <m:oMath>
                <m:sSub>
                  <m:e>
                    <m:r>
                      <a:rPr xmlns:a="http://schemas.openxmlformats.org/drawingml/2006/main" sz="2400" i="1">
                        <a:solidFill>
                          <a:srgbClr val="000000"/>
                        </a:solidFill>
                        <a:latin typeface="Cambria Math" panose="02040503050406030204" pitchFamily="18" charset="0"/>
                      </a:rPr>
                      <m:t>ℓ</m:t>
                    </m:r>
                  </m:e>
                  <m:sub>
                    <m:r>
                      <a:rPr xmlns:a="http://schemas.openxmlformats.org/drawingml/2006/main" sz="2400" i="1">
                        <a:solidFill>
                          <a:srgbClr val="000000"/>
                        </a:solidFill>
                        <a:latin typeface="Cambria Math" panose="02040503050406030204" pitchFamily="18" charset="0"/>
                      </a:rPr>
                      <m:t>1</m:t>
                    </m:r>
                  </m:sub>
                </m:sSub>
              </m:oMath>
            </a14:m>
            <a:r>
              <a:t> norm, or </a:t>
            </a:r>
            <a14:m>
              <m:oMath>
                <m:sSub>
                  <m:e>
                    <m:r>
                      <a:rPr xmlns:a="http://schemas.openxmlformats.org/drawingml/2006/main" sz="2400" i="1">
                        <a:solidFill>
                          <a:srgbClr val="000000"/>
                        </a:solidFill>
                        <a:latin typeface="Cambria Math" panose="02040503050406030204" pitchFamily="18" charset="0"/>
                      </a:rPr>
                      <m:t>ℓ</m:t>
                    </m:r>
                  </m:e>
                  <m:sub>
                    <m:r>
                      <a:rPr xmlns:a="http://schemas.openxmlformats.org/drawingml/2006/main" sz="2400" i="1">
                        <a:solidFill>
                          <a:srgbClr val="000000"/>
                        </a:solidFill>
                        <a:latin typeface="Cambria Math" panose="02040503050406030204" pitchFamily="18" charset="0"/>
                      </a:rPr>
                      <m:t>2</m:t>
                    </m:r>
                  </m:sub>
                </m:sSub>
              </m:oMath>
            </a14:m>
            <a:r>
              <a:t> norm)</a:t>
            </a:r>
          </a:p>
          <a:p>
            <a:pPr lvl="1" marL="631825" indent="-227013">
              <a:buFontTx/>
              <a:defRPr sz="1800"/>
            </a:pPr>
            <a:r>
              <a:t>Accuracy on CIFAR-10: 38.6%</a:t>
            </a:r>
          </a:p>
          <a:p>
            <a:pPr/>
            <a:r>
              <a:t>Disadvantages:</a:t>
            </a:r>
          </a:p>
          <a:p>
            <a:pPr lvl="1" marL="631825" indent="-227013">
              <a:buFontTx/>
              <a:defRPr sz="1800"/>
            </a:pPr>
            <a:r>
              <a:t>The classifier must remember all training data and store it for future comparisons with the test data</a:t>
            </a:r>
          </a:p>
          <a:p>
            <a:pPr lvl="1" marL="631825" indent="-227013">
              <a:buFontTx/>
              <a:defRPr sz="1800"/>
            </a:pPr>
            <a:r>
              <a:t>Classifying a test image is expensive since it requires a comparison to all training images</a:t>
            </a:r>
          </a:p>
        </p:txBody>
      </p:sp>
      <p:sp>
        <p:nvSpPr>
          <p:cNvPr id="154" name="Content Placeholder 4"/>
          <p:cNvSpPr txBox="1"/>
          <p:nvPr/>
        </p:nvSpPr>
        <p:spPr>
          <a:xfrm>
            <a:off x="322392" y="1509936"/>
            <a:ext cx="6101248" cy="350294"/>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defTabSz="914322">
              <a:spcBef>
                <a:spcPts val="300"/>
              </a:spcBef>
              <a:defRPr i="1" sz="1400">
                <a:latin typeface="Arial"/>
                <a:ea typeface="Arial"/>
                <a:cs typeface="Arial"/>
                <a:sym typeface="Arial"/>
              </a:defRPr>
            </a:lvl1pPr>
          </a:lstStyle>
          <a:p>
            <a:pPr/>
            <a:r>
              <a:t>Machine Learning Basics</a:t>
            </a:r>
          </a:p>
        </p:txBody>
      </p:sp>
      <p:pic>
        <p:nvPicPr>
          <p:cNvPr id="155" name="Picture 3" descr="Picture 3"/>
          <p:cNvPicPr>
            <a:picLocks noChangeAspect="1"/>
          </p:cNvPicPr>
          <p:nvPr/>
        </p:nvPicPr>
        <p:blipFill>
          <a:blip r:embed="rId2">
            <a:extLst/>
          </a:blip>
          <a:stretch>
            <a:fillRect/>
          </a:stretch>
        </p:blipFill>
        <p:spPr>
          <a:xfrm>
            <a:off x="243685" y="4966320"/>
            <a:ext cx="6538127" cy="2054148"/>
          </a:xfrm>
          <a:prstGeom prst="rect">
            <a:avLst/>
          </a:prstGeom>
          <a:ln w="12700">
            <a:miter lim="400000"/>
          </a:ln>
        </p:spPr>
      </p:pic>
      <p:pic>
        <p:nvPicPr>
          <p:cNvPr id="156" name="Picture 7" descr="Picture 7"/>
          <p:cNvPicPr>
            <a:picLocks noChangeAspect="1"/>
          </p:cNvPicPr>
          <p:nvPr/>
        </p:nvPicPr>
        <p:blipFill>
          <a:blip r:embed="rId3">
            <a:extLst/>
          </a:blip>
          <a:stretch>
            <a:fillRect/>
          </a:stretch>
        </p:blipFill>
        <p:spPr>
          <a:xfrm>
            <a:off x="7333464" y="6015585"/>
            <a:ext cx="2592280" cy="384427"/>
          </a:xfrm>
          <a:prstGeom prst="rect">
            <a:avLst/>
          </a:prstGeom>
          <a:ln w="12700">
            <a:miter lim="400000"/>
          </a:ln>
        </p:spPr>
      </p:pic>
      <p:sp>
        <p:nvSpPr>
          <p:cNvPr id="157" name="TextBox 8"/>
          <p:cNvSpPr txBox="1"/>
          <p:nvPr/>
        </p:nvSpPr>
        <p:spPr>
          <a:xfrm>
            <a:off x="898455" y="7526179"/>
            <a:ext cx="8621529" cy="22851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ctr">
              <a:defRPr sz="1000"/>
            </a:pPr>
            <a:r>
              <a:t>Picture from: </a:t>
            </a:r>
            <a:r>
              <a:rPr u="sng">
                <a:solidFill>
                  <a:srgbClr val="0000FF"/>
                </a:solidFill>
                <a:uFill>
                  <a:solidFill>
                    <a:srgbClr val="0000FF"/>
                  </a:solidFill>
                </a:uFill>
                <a:hlinkClick r:id="rId4" invalidUrl="" action="" tgtFrame="" tooltip="" history="1" highlightClick="0" endSnd="0"/>
              </a:rPr>
              <a:t>https://cs231n.github.io/classification/</a:t>
            </a:r>
          </a:p>
        </p:txBody>
      </p:sp>
      <p:sp>
        <p:nvSpPr>
          <p:cNvPr id="158" name="TextBox 9"/>
          <p:cNvSpPr txBox="1"/>
          <p:nvPr/>
        </p:nvSpPr>
        <p:spPr>
          <a:xfrm>
            <a:off x="7517542" y="5301545"/>
            <a:ext cx="2330663" cy="70804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ctr">
              <a:defRPr sz="1800">
                <a:latin typeface="Arial"/>
                <a:ea typeface="Arial"/>
                <a:cs typeface="Arial"/>
                <a:sym typeface="Arial"/>
              </a:defRPr>
            </a:pPr>
            <a14:m>
              <m:oMath>
                <m:sSub>
                  <m:e>
                    <m:r>
                      <a:rPr xmlns:a="http://schemas.openxmlformats.org/drawingml/2006/main" sz="2150" i="1">
                        <a:solidFill>
                          <a:srgbClr val="000000"/>
                        </a:solidFill>
                        <a:latin typeface="Cambria Math" panose="02040503050406030204" pitchFamily="18" charset="0"/>
                      </a:rPr>
                      <m:t>ℓ</m:t>
                    </m:r>
                  </m:e>
                  <m:sub>
                    <m:r>
                      <a:rPr xmlns:a="http://schemas.openxmlformats.org/drawingml/2006/main" sz="2150" i="1">
                        <a:solidFill>
                          <a:srgbClr val="000000"/>
                        </a:solidFill>
                        <a:latin typeface="Cambria Math" panose="02040503050406030204" pitchFamily="18" charset="0"/>
                      </a:rPr>
                      <m:t>1</m:t>
                    </m:r>
                  </m:sub>
                </m:sSub>
              </m:oMath>
            </a14:m>
            <a:r>
              <a:rPr>
                <a:latin typeface="+mj-lt"/>
                <a:ea typeface="+mj-ea"/>
                <a:cs typeface="+mj-cs"/>
                <a:sym typeface="Calibri"/>
              </a:rPr>
              <a:t> norm</a:t>
            </a:r>
            <a:endParaRPr>
              <a:latin typeface="+mj-lt"/>
              <a:ea typeface="+mj-ea"/>
              <a:cs typeface="+mj-cs"/>
              <a:sym typeface="Calibri"/>
            </a:endParaRPr>
          </a:p>
          <a:p>
            <a:pPr algn="ctr">
              <a:defRPr sz="1800"/>
            </a:pPr>
            <a:r>
              <a:t>(Manhattan distance)</a:t>
            </a:r>
          </a:p>
        </p:txBody>
      </p:sp>
    </p:spTree>
  </p:cSld>
  <p:clrMapOvr>
    <a:masterClrMapping/>
  </p:clrMapOvr>
  <p:transition xmlns:p14="http://schemas.microsoft.com/office/powerpoint/2010/main" spd="med" advClick="1"/>
</p:sld>
</file>

<file path=ppt/slides/slide8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25" name="TextBox 3"/>
          <p:cNvSpPr txBox="1"/>
          <p:nvPr>
            <p:ph type="sldNum" sz="quarter" idx="2"/>
          </p:nvPr>
        </p:nvSpPr>
        <p:spPr>
          <a:xfrm>
            <a:off x="9760731" y="7458470"/>
            <a:ext cx="258625" cy="24830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226" name="Title 1"/>
          <p:cNvSpPr txBox="1"/>
          <p:nvPr>
            <p:ph type="title"/>
          </p:nvPr>
        </p:nvSpPr>
        <p:spPr>
          <a:prstGeom prst="rect">
            <a:avLst/>
          </a:prstGeom>
        </p:spPr>
        <p:txBody>
          <a:bodyPr/>
          <a:lstStyle/>
          <a:p>
            <a:pPr/>
            <a:r>
              <a:t>Hyper-parameter Tuning</a:t>
            </a:r>
          </a:p>
        </p:txBody>
      </p:sp>
      <p:sp>
        <p:nvSpPr>
          <p:cNvPr id="2227" name="Content Placeholder 2"/>
          <p:cNvSpPr txBox="1"/>
          <p:nvPr>
            <p:ph type="body" idx="1"/>
          </p:nvPr>
        </p:nvSpPr>
        <p:spPr>
          <a:xfrm>
            <a:off x="276672" y="2090802"/>
            <a:ext cx="9584267" cy="5367668"/>
          </a:xfrm>
          <a:prstGeom prst="rect">
            <a:avLst/>
          </a:prstGeom>
        </p:spPr>
        <p:txBody>
          <a:bodyPr/>
          <a:lstStyle/>
          <a:p>
            <a:pPr/>
            <a:r>
              <a:t>Training NNs can involve setting many </a:t>
            </a:r>
            <a:r>
              <a:rPr b="1" i="1">
                <a:solidFill>
                  <a:srgbClr val="0070C0"/>
                </a:solidFill>
              </a:rPr>
              <a:t>hyper-parameters</a:t>
            </a:r>
            <a:endParaRPr b="1" i="1">
              <a:solidFill>
                <a:srgbClr val="0070C0"/>
              </a:solidFill>
            </a:endParaRPr>
          </a:p>
          <a:p>
            <a:pPr/>
            <a:r>
              <a:t>The most common hyper-parameters include:</a:t>
            </a:r>
          </a:p>
          <a:p>
            <a:pPr lvl="1" marL="631825" indent="-227013">
              <a:buFontTx/>
              <a:defRPr sz="1800"/>
            </a:pPr>
            <a:r>
              <a:t>Number of layers, and number of neurons per layer</a:t>
            </a:r>
          </a:p>
          <a:p>
            <a:pPr lvl="1" marL="631825" indent="-227013">
              <a:buFontTx/>
              <a:defRPr sz="1800"/>
            </a:pPr>
            <a:r>
              <a:t>Initial learning rate</a:t>
            </a:r>
          </a:p>
          <a:p>
            <a:pPr lvl="1" marL="631825" indent="-227013">
              <a:buFontTx/>
              <a:defRPr sz="1800"/>
            </a:pPr>
            <a:r>
              <a:t>Learning rate decay schedule (e.g., decay constant)</a:t>
            </a:r>
          </a:p>
          <a:p>
            <a:pPr lvl="1" marL="631825" indent="-227013">
              <a:buFontTx/>
              <a:defRPr sz="1800"/>
            </a:pPr>
            <a:r>
              <a:t>Optimizer type</a:t>
            </a:r>
          </a:p>
          <a:p>
            <a:pPr/>
            <a:r>
              <a:t>Other hyper-parameters may include:</a:t>
            </a:r>
          </a:p>
          <a:p>
            <a:pPr lvl="1" marL="631825" indent="-227013">
              <a:buFontTx/>
              <a:defRPr sz="1800"/>
            </a:pPr>
            <a:r>
              <a:t>Regularization parameters (</a:t>
            </a:r>
            <a14:m>
              <m:oMath>
                <m:sSub>
                  <m:e>
                    <m:r>
                      <a:rPr xmlns:a="http://schemas.openxmlformats.org/drawingml/2006/main" sz="2150" i="1">
                        <a:solidFill>
                          <a:srgbClr val="000000"/>
                        </a:solidFill>
                        <a:latin typeface="Cambria Math" panose="02040503050406030204" pitchFamily="18" charset="0"/>
                      </a:rPr>
                      <m:t>ℓ</m:t>
                    </m:r>
                  </m:e>
                  <m:sub>
                    <m:r>
                      <a:rPr xmlns:a="http://schemas.openxmlformats.org/drawingml/2006/main" sz="2150" i="1">
                        <a:solidFill>
                          <a:srgbClr val="000000"/>
                        </a:solidFill>
                        <a:latin typeface="Cambria Math" panose="02040503050406030204" pitchFamily="18" charset="0"/>
                      </a:rPr>
                      <m:t>2</m:t>
                    </m:r>
                  </m:sub>
                </m:sSub>
              </m:oMath>
            </a14:m>
            <a:r>
              <a:t> penalty, dropout rate)</a:t>
            </a:r>
          </a:p>
          <a:p>
            <a:pPr lvl="1" marL="631825" indent="-227013">
              <a:buFontTx/>
              <a:defRPr sz="1800"/>
            </a:pPr>
            <a:r>
              <a:t>Batch size</a:t>
            </a:r>
          </a:p>
          <a:p>
            <a:pPr lvl="1" marL="631825" indent="-227013">
              <a:buFontTx/>
              <a:defRPr sz="1800"/>
            </a:pPr>
            <a:r>
              <a:t>Activation functions</a:t>
            </a:r>
          </a:p>
          <a:p>
            <a:pPr lvl="1" marL="631825" indent="-227013">
              <a:buFontTx/>
              <a:defRPr sz="1800"/>
            </a:pPr>
            <a:r>
              <a:t>Loss function</a:t>
            </a:r>
          </a:p>
          <a:p>
            <a:pPr/>
            <a:r>
              <a:t>Hyper-parameter tuning can be time-consuming for larger NNs</a:t>
            </a:r>
          </a:p>
        </p:txBody>
      </p:sp>
      <p:sp>
        <p:nvSpPr>
          <p:cNvPr id="2228" name="Content Placeholder 3"/>
          <p:cNvSpPr txBox="1"/>
          <p:nvPr/>
        </p:nvSpPr>
        <p:spPr>
          <a:xfrm>
            <a:off x="322392" y="1509936"/>
            <a:ext cx="6101248" cy="350294"/>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defTabSz="914322">
              <a:spcBef>
                <a:spcPts val="300"/>
              </a:spcBef>
              <a:defRPr i="1" sz="1400">
                <a:latin typeface="Arial"/>
                <a:ea typeface="Arial"/>
                <a:cs typeface="Arial"/>
                <a:sym typeface="Arial"/>
              </a:defRPr>
            </a:lvl1pPr>
          </a:lstStyle>
          <a:p>
            <a:pPr/>
            <a:r>
              <a:t>Hyper-parameter Tuning</a:t>
            </a:r>
          </a:p>
        </p:txBody>
      </p:sp>
    </p:spTree>
  </p:cSld>
  <p:clrMapOvr>
    <a:masterClrMapping/>
  </p:clrMapOvr>
  <p:transition xmlns:p14="http://schemas.microsoft.com/office/powerpoint/2010/main" spd="med" advClick="1"/>
</p:sld>
</file>

<file path=ppt/slides/slide8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30" name="TextBox 3"/>
          <p:cNvSpPr txBox="1"/>
          <p:nvPr>
            <p:ph type="sldNum" sz="quarter" idx="2"/>
          </p:nvPr>
        </p:nvSpPr>
        <p:spPr>
          <a:xfrm>
            <a:off x="9760731" y="7458470"/>
            <a:ext cx="258625" cy="24830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231" name="Title 1"/>
          <p:cNvSpPr txBox="1"/>
          <p:nvPr>
            <p:ph type="title"/>
          </p:nvPr>
        </p:nvSpPr>
        <p:spPr>
          <a:prstGeom prst="rect">
            <a:avLst/>
          </a:prstGeom>
        </p:spPr>
        <p:txBody>
          <a:bodyPr/>
          <a:lstStyle/>
          <a:p>
            <a:pPr/>
            <a:r>
              <a:t>Hyper-parameter Tuning</a:t>
            </a:r>
          </a:p>
        </p:txBody>
      </p:sp>
      <p:sp>
        <p:nvSpPr>
          <p:cNvPr id="2232" name="Content Placeholder 2"/>
          <p:cNvSpPr txBox="1"/>
          <p:nvPr>
            <p:ph type="body" idx="1"/>
          </p:nvPr>
        </p:nvSpPr>
        <p:spPr>
          <a:xfrm>
            <a:off x="276672" y="2090802"/>
            <a:ext cx="9584267" cy="5367668"/>
          </a:xfrm>
          <a:prstGeom prst="rect">
            <a:avLst/>
          </a:prstGeom>
        </p:spPr>
        <p:txBody>
          <a:bodyPr/>
          <a:lstStyle/>
          <a:p>
            <a:pPr>
              <a:defRPr>
                <a:solidFill>
                  <a:srgbClr val="FF0000"/>
                </a:solidFill>
              </a:defRPr>
            </a:pPr>
            <a:r>
              <a:t>Grid search</a:t>
            </a:r>
          </a:p>
          <a:p>
            <a:pPr lvl="1" marL="631825" indent="-227013">
              <a:buFontTx/>
              <a:defRPr sz="1800"/>
            </a:pPr>
            <a:r>
              <a:t>Check all values in a range with a step value </a:t>
            </a:r>
          </a:p>
          <a:p>
            <a:pPr>
              <a:defRPr>
                <a:solidFill>
                  <a:srgbClr val="FF0000"/>
                </a:solidFill>
              </a:defRPr>
            </a:pPr>
            <a:r>
              <a:t>Random search</a:t>
            </a:r>
          </a:p>
          <a:p>
            <a:pPr lvl="1" marL="631825" indent="-227013">
              <a:buFontTx/>
              <a:defRPr sz="1800"/>
            </a:pPr>
            <a:r>
              <a:t>Randomly sample values for the parameter</a:t>
            </a:r>
          </a:p>
          <a:p>
            <a:pPr lvl="1" marL="631825" indent="-227013">
              <a:buFontTx/>
              <a:defRPr sz="1800"/>
            </a:pPr>
            <a:r>
              <a:t>Often preferred to grid search</a:t>
            </a:r>
          </a:p>
          <a:p>
            <a:pPr>
              <a:defRPr>
                <a:solidFill>
                  <a:srgbClr val="FF0000"/>
                </a:solidFill>
              </a:defRPr>
            </a:pPr>
            <a:r>
              <a:t>Bayesian hyper-parameter optimization</a:t>
            </a:r>
          </a:p>
          <a:p>
            <a:pPr lvl="1" marL="631825" indent="-227013">
              <a:buFontTx/>
              <a:defRPr sz="1800"/>
            </a:pPr>
            <a:r>
              <a:t>Is an active area of research</a:t>
            </a:r>
          </a:p>
        </p:txBody>
      </p:sp>
      <p:sp>
        <p:nvSpPr>
          <p:cNvPr id="2233" name="Content Placeholder 4"/>
          <p:cNvSpPr txBox="1"/>
          <p:nvPr/>
        </p:nvSpPr>
        <p:spPr>
          <a:xfrm>
            <a:off x="322392" y="1509936"/>
            <a:ext cx="6101248" cy="350294"/>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defTabSz="914322">
              <a:spcBef>
                <a:spcPts val="300"/>
              </a:spcBef>
              <a:defRPr i="1" sz="1400">
                <a:latin typeface="Arial"/>
                <a:ea typeface="Arial"/>
                <a:cs typeface="Arial"/>
                <a:sym typeface="Arial"/>
              </a:defRPr>
            </a:lvl1pPr>
          </a:lstStyle>
          <a:p>
            <a:pPr/>
            <a:r>
              <a:t>Hyper-parameter Tuning</a:t>
            </a:r>
          </a:p>
        </p:txBody>
      </p:sp>
      <p:pic>
        <p:nvPicPr>
          <p:cNvPr id="2234" name="Εικόνα 10" descr="Εικόνα 10"/>
          <p:cNvPicPr>
            <a:picLocks noChangeAspect="1"/>
          </p:cNvPicPr>
          <p:nvPr/>
        </p:nvPicPr>
        <p:blipFill>
          <a:blip r:embed="rId2">
            <a:extLst/>
          </a:blip>
          <a:stretch>
            <a:fillRect/>
          </a:stretch>
        </p:blipFill>
        <p:spPr>
          <a:xfrm>
            <a:off x="2272993" y="4606280"/>
            <a:ext cx="5591624" cy="2808312"/>
          </a:xfrm>
          <a:prstGeom prst="rect">
            <a:avLst/>
          </a:prstGeom>
          <a:ln w="12700">
            <a:miter lim="400000"/>
          </a:ln>
        </p:spPr>
      </p:pic>
    </p:spTree>
  </p:cSld>
  <p:clrMapOvr>
    <a:masterClrMapping/>
  </p:clrMapOvr>
  <p:transition xmlns:p14="http://schemas.microsoft.com/office/powerpoint/2010/main" spd="med" advClick="1"/>
</p:sld>
</file>

<file path=ppt/slides/slide8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36" name="TextBox 3"/>
          <p:cNvSpPr txBox="1"/>
          <p:nvPr>
            <p:ph type="sldNum" sz="quarter" idx="2"/>
          </p:nvPr>
        </p:nvSpPr>
        <p:spPr>
          <a:xfrm>
            <a:off x="9760731" y="7458470"/>
            <a:ext cx="258625" cy="24830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237" name="Title 1"/>
          <p:cNvSpPr txBox="1"/>
          <p:nvPr>
            <p:ph type="title"/>
          </p:nvPr>
        </p:nvSpPr>
        <p:spPr>
          <a:prstGeom prst="rect">
            <a:avLst/>
          </a:prstGeom>
        </p:spPr>
        <p:txBody>
          <a:bodyPr/>
          <a:lstStyle/>
          <a:p>
            <a:pPr>
              <a:defRPr i="1"/>
            </a:pPr>
            <a:r>
              <a:t>k</a:t>
            </a:r>
            <a:r>
              <a:rPr i="0"/>
              <a:t>-Fold Cross-Validation</a:t>
            </a:r>
          </a:p>
        </p:txBody>
      </p:sp>
      <p:sp>
        <p:nvSpPr>
          <p:cNvPr id="2238" name="Content Placeholder 2"/>
          <p:cNvSpPr txBox="1"/>
          <p:nvPr>
            <p:ph type="body" idx="1"/>
          </p:nvPr>
        </p:nvSpPr>
        <p:spPr>
          <a:xfrm>
            <a:off x="276672" y="2090802"/>
            <a:ext cx="9584267" cy="5367668"/>
          </a:xfrm>
          <a:prstGeom prst="rect">
            <a:avLst/>
          </a:prstGeom>
        </p:spPr>
        <p:txBody>
          <a:bodyPr/>
          <a:lstStyle/>
          <a:p>
            <a:pPr/>
            <a:r>
              <a:t>Using</a:t>
            </a:r>
            <a:r>
              <a:rPr b="1" i="1">
                <a:solidFill>
                  <a:srgbClr val="0070C0"/>
                </a:solidFill>
              </a:rPr>
              <a:t> k-fold cross-validation</a:t>
            </a:r>
            <a:r>
              <a:t> for hyper-parameter tuning is common when the size of the training data is small</a:t>
            </a:r>
          </a:p>
          <a:p>
            <a:pPr lvl="1" marL="631825" indent="-227013">
              <a:buFontTx/>
              <a:defRPr sz="1800"/>
            </a:pPr>
            <a:r>
              <a:t>It also leads to a better and less noisy estimate of the model performance by averaging the results across several folds</a:t>
            </a:r>
          </a:p>
          <a:p>
            <a:pPr/>
            <a:r>
              <a:t>E.g., 5-fold cross-validation (see the figure on the next slide)</a:t>
            </a:r>
          </a:p>
          <a:p>
            <a:pPr lvl="1" marL="914362" indent="-457200">
              <a:buFontTx/>
              <a:buAutoNum type="arabicPeriod" startAt="1"/>
              <a:defRPr sz="1800"/>
            </a:pPr>
            <a:r>
              <a:t>Split the train data into 5 equal folds</a:t>
            </a:r>
          </a:p>
          <a:p>
            <a:pPr lvl="1" marL="914362" indent="-457200">
              <a:buFontTx/>
              <a:buAutoNum type="arabicPeriod" startAt="1"/>
              <a:defRPr sz="1800"/>
            </a:pPr>
            <a:r>
              <a:t>First use folds 2-5 for training and fold 1 for validation</a:t>
            </a:r>
          </a:p>
          <a:p>
            <a:pPr lvl="1" marL="914362" indent="-457200">
              <a:buFontTx/>
              <a:buAutoNum type="arabicPeriod" startAt="1"/>
              <a:defRPr sz="1800"/>
            </a:pPr>
            <a:r>
              <a:t>Repeat by using fold 2 for validation, then fold 3, fold 4, and fold 5</a:t>
            </a:r>
          </a:p>
          <a:p>
            <a:pPr lvl="1" marL="914362" indent="-457200">
              <a:buFontTx/>
              <a:buAutoNum type="arabicPeriod" startAt="1"/>
              <a:defRPr sz="1800"/>
            </a:pPr>
            <a:r>
              <a:t>Average the results over the 5 runs (for reporting purposes)</a:t>
            </a:r>
          </a:p>
          <a:p>
            <a:pPr lvl="1" marL="914362" indent="-457200">
              <a:buFontTx/>
              <a:buAutoNum type="arabicPeriod" startAt="1"/>
              <a:defRPr sz="1800"/>
            </a:pPr>
            <a:r>
              <a:t>Once the best hyper-parameters are determined, evaluate the model on the test data </a:t>
            </a:r>
          </a:p>
        </p:txBody>
      </p:sp>
      <p:sp>
        <p:nvSpPr>
          <p:cNvPr id="2239" name="Content Placeholder 3"/>
          <p:cNvSpPr txBox="1"/>
          <p:nvPr/>
        </p:nvSpPr>
        <p:spPr>
          <a:xfrm>
            <a:off x="322392" y="1509936"/>
            <a:ext cx="6101248" cy="350294"/>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defTabSz="914322">
              <a:spcBef>
                <a:spcPts val="300"/>
              </a:spcBef>
              <a:defRPr i="1" sz="1400">
                <a:latin typeface="Arial"/>
                <a:ea typeface="Arial"/>
                <a:cs typeface="Arial"/>
                <a:sym typeface="Arial"/>
              </a:defRPr>
            </a:lvl1pPr>
          </a:lstStyle>
          <a:p>
            <a:pPr/>
            <a:r>
              <a:t>k-Fold Cross-Validation</a:t>
            </a:r>
          </a:p>
        </p:txBody>
      </p:sp>
    </p:spTree>
  </p:cSld>
  <p:clrMapOvr>
    <a:masterClrMapping/>
  </p:clrMapOvr>
  <p:transition xmlns:p14="http://schemas.microsoft.com/office/powerpoint/2010/main" spd="med" advClick="1"/>
</p:sld>
</file>

<file path=ppt/slides/slide8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41" name="TextBox 3"/>
          <p:cNvSpPr txBox="1"/>
          <p:nvPr>
            <p:ph type="sldNum" sz="quarter" idx="2"/>
          </p:nvPr>
        </p:nvSpPr>
        <p:spPr>
          <a:xfrm>
            <a:off x="9760731" y="7458470"/>
            <a:ext cx="258625" cy="24830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242" name="Title 1"/>
          <p:cNvSpPr txBox="1"/>
          <p:nvPr>
            <p:ph type="title"/>
          </p:nvPr>
        </p:nvSpPr>
        <p:spPr>
          <a:prstGeom prst="rect">
            <a:avLst/>
          </a:prstGeom>
        </p:spPr>
        <p:txBody>
          <a:bodyPr/>
          <a:lstStyle/>
          <a:p>
            <a:pPr>
              <a:defRPr i="1"/>
            </a:pPr>
            <a:r>
              <a:t>k</a:t>
            </a:r>
            <a:r>
              <a:rPr i="0"/>
              <a:t>-Fold Cross-Validation</a:t>
            </a:r>
          </a:p>
        </p:txBody>
      </p:sp>
      <p:sp>
        <p:nvSpPr>
          <p:cNvPr id="2243" name="Content Placeholder 2"/>
          <p:cNvSpPr txBox="1"/>
          <p:nvPr>
            <p:ph type="body" idx="1"/>
          </p:nvPr>
        </p:nvSpPr>
        <p:spPr>
          <a:xfrm>
            <a:off x="276672" y="2090802"/>
            <a:ext cx="9584267" cy="5367668"/>
          </a:xfrm>
          <a:prstGeom prst="rect">
            <a:avLst/>
          </a:prstGeom>
        </p:spPr>
        <p:txBody>
          <a:bodyPr/>
          <a:lstStyle/>
          <a:p>
            <a:pPr/>
            <a:r>
              <a:t>Illustration of a 5-fold cross-validation</a:t>
            </a:r>
          </a:p>
        </p:txBody>
      </p:sp>
      <p:sp>
        <p:nvSpPr>
          <p:cNvPr id="2244" name="Content Placeholder 3"/>
          <p:cNvSpPr txBox="1"/>
          <p:nvPr/>
        </p:nvSpPr>
        <p:spPr>
          <a:xfrm>
            <a:off x="322392" y="1509936"/>
            <a:ext cx="6101248" cy="350294"/>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defTabSz="914322">
              <a:spcBef>
                <a:spcPts val="300"/>
              </a:spcBef>
              <a:defRPr i="1" sz="1400">
                <a:latin typeface="Arial"/>
                <a:ea typeface="Arial"/>
                <a:cs typeface="Arial"/>
                <a:sym typeface="Arial"/>
              </a:defRPr>
            </a:lvl1pPr>
          </a:lstStyle>
          <a:p>
            <a:pPr/>
            <a:r>
              <a:t>k-Fold Cross-Validation</a:t>
            </a:r>
          </a:p>
        </p:txBody>
      </p:sp>
      <p:pic>
        <p:nvPicPr>
          <p:cNvPr id="2245" name="Picture 4" descr="Picture 4"/>
          <p:cNvPicPr>
            <a:picLocks noChangeAspect="1"/>
          </p:cNvPicPr>
          <p:nvPr/>
        </p:nvPicPr>
        <p:blipFill>
          <a:blip r:embed="rId2">
            <a:extLst/>
          </a:blip>
          <a:stretch>
            <a:fillRect/>
          </a:stretch>
        </p:blipFill>
        <p:spPr>
          <a:xfrm>
            <a:off x="1716832" y="2753926"/>
            <a:ext cx="6624736" cy="4588658"/>
          </a:xfrm>
          <a:prstGeom prst="rect">
            <a:avLst/>
          </a:prstGeom>
          <a:ln w="12700">
            <a:miter lim="400000"/>
          </a:ln>
        </p:spPr>
      </p:pic>
      <p:sp>
        <p:nvSpPr>
          <p:cNvPr id="2246" name="TextBox 5"/>
          <p:cNvSpPr txBox="1"/>
          <p:nvPr/>
        </p:nvSpPr>
        <p:spPr>
          <a:xfrm>
            <a:off x="1762552" y="7526179"/>
            <a:ext cx="6821328" cy="22851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ctr">
              <a:defRPr sz="1000"/>
            </a:pPr>
            <a:r>
              <a:t>Picture from: </a:t>
            </a:r>
            <a:r>
              <a:rPr u="sng">
                <a:solidFill>
                  <a:srgbClr val="0000FF"/>
                </a:solidFill>
                <a:uFill>
                  <a:solidFill>
                    <a:srgbClr val="0000FF"/>
                  </a:solidFill>
                </a:uFill>
                <a:hlinkClick r:id="rId3" invalidUrl="" action="" tgtFrame="" tooltip="" history="1" highlightClick="0" endSnd="0"/>
              </a:rPr>
              <a:t>https://scikit-learn.org/stable/modules/cross_validation.html</a:t>
            </a:r>
          </a:p>
        </p:txBody>
      </p:sp>
    </p:spTree>
  </p:cSld>
  <p:clrMapOvr>
    <a:masterClrMapping/>
  </p:clrMapOvr>
  <p:transition xmlns:p14="http://schemas.microsoft.com/office/powerpoint/2010/main" spd="med" advClick="1"/>
</p:sld>
</file>

<file path=ppt/slides/slide8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48" name="TextBox 3"/>
          <p:cNvSpPr txBox="1"/>
          <p:nvPr>
            <p:ph type="sldNum" sz="quarter" idx="2"/>
          </p:nvPr>
        </p:nvSpPr>
        <p:spPr>
          <a:xfrm>
            <a:off x="9760731" y="7458470"/>
            <a:ext cx="258625" cy="24830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249" name="Title 1"/>
          <p:cNvSpPr txBox="1"/>
          <p:nvPr>
            <p:ph type="title"/>
          </p:nvPr>
        </p:nvSpPr>
        <p:spPr>
          <a:prstGeom prst="rect">
            <a:avLst/>
          </a:prstGeom>
        </p:spPr>
        <p:txBody>
          <a:bodyPr/>
          <a:lstStyle/>
          <a:p>
            <a:pPr/>
            <a:r>
              <a:t>Ensemble Learning</a:t>
            </a:r>
          </a:p>
        </p:txBody>
      </p:sp>
      <p:sp>
        <p:nvSpPr>
          <p:cNvPr id="2250" name="Content Placeholder 2"/>
          <p:cNvSpPr txBox="1"/>
          <p:nvPr>
            <p:ph type="body" idx="1"/>
          </p:nvPr>
        </p:nvSpPr>
        <p:spPr>
          <a:xfrm>
            <a:off x="276672" y="2090802"/>
            <a:ext cx="9584267" cy="5367668"/>
          </a:xfrm>
          <a:prstGeom prst="rect">
            <a:avLst/>
          </a:prstGeom>
        </p:spPr>
        <p:txBody>
          <a:bodyPr/>
          <a:lstStyle/>
          <a:p>
            <a:pPr>
              <a:defRPr b="1" i="1">
                <a:solidFill>
                  <a:srgbClr val="0070C0"/>
                </a:solidFill>
              </a:defRPr>
            </a:pPr>
            <a:r>
              <a:t>Ensemble learning </a:t>
            </a:r>
            <a:r>
              <a:rPr b="0" i="0">
                <a:solidFill>
                  <a:srgbClr val="000000"/>
                </a:solidFill>
              </a:rPr>
              <a:t>is training multiple classifiers separately and combining their predictions </a:t>
            </a:r>
            <a:endParaRPr b="0" i="0">
              <a:solidFill>
                <a:srgbClr val="000000"/>
              </a:solidFill>
            </a:endParaRPr>
          </a:p>
          <a:p>
            <a:pPr lvl="1" marL="631825" indent="-227013">
              <a:buFontTx/>
              <a:defRPr sz="1800"/>
            </a:pPr>
            <a:r>
              <a:t>Ensemble learning often outperforms individual classifiers</a:t>
            </a:r>
          </a:p>
          <a:p>
            <a:pPr lvl="1" marL="631825" indent="-227013">
              <a:buFontTx/>
              <a:defRPr sz="1800"/>
            </a:pPr>
            <a:r>
              <a:t>Better results obtained with higher model variety in the ensemble</a:t>
            </a:r>
          </a:p>
          <a:p>
            <a:pPr lvl="1" marL="631825" indent="-227013">
              <a:buFontTx/>
              <a:defRPr b="1" i="1" sz="1800">
                <a:solidFill>
                  <a:srgbClr val="0070C0"/>
                </a:solidFill>
              </a:defRPr>
            </a:pPr>
            <a:r>
              <a:t>Bagging</a:t>
            </a:r>
            <a:r>
              <a:rPr b="0" i="0">
                <a:solidFill>
                  <a:srgbClr val="000000"/>
                </a:solidFill>
              </a:rPr>
              <a:t> (</a:t>
            </a:r>
            <a:r>
              <a:rPr i="0"/>
              <a:t>b</a:t>
            </a:r>
            <a:r>
              <a:rPr b="0" i="0">
                <a:solidFill>
                  <a:srgbClr val="000000"/>
                </a:solidFill>
              </a:rPr>
              <a:t>ootstrap </a:t>
            </a:r>
            <a:r>
              <a:rPr i="0"/>
              <a:t>ag</a:t>
            </a:r>
            <a:r>
              <a:rPr b="0" i="0">
                <a:solidFill>
                  <a:srgbClr val="000000"/>
                </a:solidFill>
              </a:rPr>
              <a:t>gregating)</a:t>
            </a:r>
          </a:p>
          <a:p>
            <a:pPr lvl="2" marL="973137" indent="-231775">
              <a:spcBef>
                <a:spcPts val="300"/>
              </a:spcBef>
              <a:buFont typeface="Courier New"/>
              <a:defRPr sz="1600"/>
            </a:pPr>
            <a:r>
              <a:t>Randomly draw subsets from the training set (i.e., bootstrap samples)</a:t>
            </a:r>
          </a:p>
          <a:p>
            <a:pPr lvl="2" marL="973137" indent="-231775">
              <a:spcBef>
                <a:spcPts val="300"/>
              </a:spcBef>
              <a:buFont typeface="Courier New"/>
              <a:defRPr sz="1600"/>
            </a:pPr>
            <a:r>
              <a:t>Train separate classifiers on each subset of the training set</a:t>
            </a:r>
          </a:p>
          <a:p>
            <a:pPr lvl="2" marL="973137" indent="-231775">
              <a:spcBef>
                <a:spcPts val="300"/>
              </a:spcBef>
              <a:buFont typeface="Courier New"/>
              <a:defRPr sz="1600"/>
            </a:pPr>
            <a:r>
              <a:t>Perform classification based on the average vote of all classifiers</a:t>
            </a:r>
          </a:p>
          <a:p>
            <a:pPr lvl="1" marL="631825" indent="-227013">
              <a:buFontTx/>
              <a:defRPr b="1" i="1" sz="1800">
                <a:solidFill>
                  <a:srgbClr val="0070C0"/>
                </a:solidFill>
              </a:defRPr>
            </a:pPr>
            <a:r>
              <a:t>Boosting</a:t>
            </a:r>
          </a:p>
          <a:p>
            <a:pPr lvl="2" marL="973137" indent="-231775">
              <a:spcBef>
                <a:spcPts val="300"/>
              </a:spcBef>
              <a:buFont typeface="Courier New"/>
              <a:defRPr sz="1600"/>
            </a:pPr>
            <a:r>
              <a:t>Train a classifier, and apply weights on the training set (apply </a:t>
            </a:r>
            <a:r>
              <a:rPr>
                <a:solidFill>
                  <a:srgbClr val="FF0000"/>
                </a:solidFill>
              </a:rPr>
              <a:t>higher weights on misclassified examples</a:t>
            </a:r>
            <a:r>
              <a:t>, focus on “hard examples”)</a:t>
            </a:r>
          </a:p>
          <a:p>
            <a:pPr lvl="2" marL="973137" indent="-231775">
              <a:spcBef>
                <a:spcPts val="300"/>
              </a:spcBef>
              <a:buFont typeface="Courier New"/>
              <a:defRPr sz="1600"/>
            </a:pPr>
            <a:r>
              <a:t>Train new classifier, reweight training set according to prediction error</a:t>
            </a:r>
          </a:p>
          <a:p>
            <a:pPr lvl="2" marL="973137" indent="-231775">
              <a:spcBef>
                <a:spcPts val="300"/>
              </a:spcBef>
              <a:buFont typeface="Courier New"/>
              <a:defRPr sz="1600"/>
            </a:pPr>
            <a:r>
              <a:t>Repeat</a:t>
            </a:r>
          </a:p>
          <a:p>
            <a:pPr lvl="2" marL="973137" indent="-231775">
              <a:spcBef>
                <a:spcPts val="300"/>
              </a:spcBef>
              <a:buFont typeface="Courier New"/>
              <a:defRPr sz="1600"/>
            </a:pPr>
            <a:r>
              <a:t>Perform classification based on weighted vote of the classifiers</a:t>
            </a:r>
          </a:p>
        </p:txBody>
      </p:sp>
      <p:sp>
        <p:nvSpPr>
          <p:cNvPr id="2251" name="Content Placeholder 3"/>
          <p:cNvSpPr txBox="1"/>
          <p:nvPr/>
        </p:nvSpPr>
        <p:spPr>
          <a:xfrm>
            <a:off x="322392" y="1509936"/>
            <a:ext cx="6101248" cy="350294"/>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defTabSz="914322">
              <a:spcBef>
                <a:spcPts val="300"/>
              </a:spcBef>
              <a:defRPr i="1" sz="1400">
                <a:latin typeface="Arial"/>
                <a:ea typeface="Arial"/>
                <a:cs typeface="Arial"/>
                <a:sym typeface="Arial"/>
              </a:defRPr>
            </a:lvl1pPr>
          </a:lstStyle>
          <a:p>
            <a:pPr/>
            <a:r>
              <a:t>Ensemble Learning</a:t>
            </a:r>
          </a:p>
        </p:txBody>
      </p:sp>
    </p:spTree>
  </p:cSld>
  <p:clrMapOvr>
    <a:masterClrMapping/>
  </p:clrMapOvr>
  <p:transition xmlns:p14="http://schemas.microsoft.com/office/powerpoint/2010/main" spd="med" advClick="1"/>
</p:sld>
</file>

<file path=ppt/slides/slide8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53" name="TextBox 3"/>
          <p:cNvSpPr txBox="1"/>
          <p:nvPr>
            <p:ph type="sldNum" sz="quarter" idx="2"/>
          </p:nvPr>
        </p:nvSpPr>
        <p:spPr>
          <a:xfrm>
            <a:off x="9760731" y="7458470"/>
            <a:ext cx="258625" cy="24830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254" name="Title 1"/>
          <p:cNvSpPr txBox="1"/>
          <p:nvPr>
            <p:ph type="title"/>
          </p:nvPr>
        </p:nvSpPr>
        <p:spPr>
          <a:prstGeom prst="rect">
            <a:avLst/>
          </a:prstGeom>
        </p:spPr>
        <p:txBody>
          <a:bodyPr/>
          <a:lstStyle/>
          <a:p>
            <a:pPr/>
            <a:r>
              <a:t>Deep vs Shallow Networks</a:t>
            </a:r>
          </a:p>
        </p:txBody>
      </p:sp>
      <p:sp>
        <p:nvSpPr>
          <p:cNvPr id="2255" name="Content Placeholder 2"/>
          <p:cNvSpPr txBox="1"/>
          <p:nvPr>
            <p:ph type="body" idx="1"/>
          </p:nvPr>
        </p:nvSpPr>
        <p:spPr>
          <a:xfrm>
            <a:off x="276672" y="2090802"/>
            <a:ext cx="9584267" cy="5367668"/>
          </a:xfrm>
          <a:prstGeom prst="rect">
            <a:avLst/>
          </a:prstGeom>
        </p:spPr>
        <p:txBody>
          <a:bodyPr/>
          <a:lstStyle/>
          <a:p>
            <a:pPr>
              <a:defRPr>
                <a:solidFill>
                  <a:srgbClr val="FF0000"/>
                </a:solidFill>
              </a:defRPr>
            </a:pPr>
            <a:r>
              <a:t>Deeper networks </a:t>
            </a:r>
            <a:r>
              <a:rPr>
                <a:solidFill>
                  <a:srgbClr val="000000"/>
                </a:solidFill>
              </a:rPr>
              <a:t>perform better than shallow networks</a:t>
            </a:r>
            <a:endParaRPr>
              <a:solidFill>
                <a:srgbClr val="000000"/>
              </a:solidFill>
            </a:endParaRPr>
          </a:p>
          <a:p>
            <a:pPr lvl="1" marL="631825" indent="-227013">
              <a:buFontTx/>
              <a:defRPr sz="1800"/>
            </a:pPr>
            <a:r>
              <a:t>But only up to some limit: after a certain number of layers, the performance of deeper networks plateaus</a:t>
            </a:r>
          </a:p>
        </p:txBody>
      </p:sp>
      <p:sp>
        <p:nvSpPr>
          <p:cNvPr id="2256" name="Content Placeholder 3"/>
          <p:cNvSpPr txBox="1"/>
          <p:nvPr/>
        </p:nvSpPr>
        <p:spPr>
          <a:xfrm>
            <a:off x="322392" y="1509936"/>
            <a:ext cx="6101248" cy="350294"/>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defTabSz="914322">
              <a:spcBef>
                <a:spcPts val="300"/>
              </a:spcBef>
              <a:defRPr i="1" sz="1400">
                <a:latin typeface="Arial"/>
                <a:ea typeface="Arial"/>
                <a:cs typeface="Arial"/>
                <a:sym typeface="Arial"/>
              </a:defRPr>
            </a:lvl1pPr>
          </a:lstStyle>
          <a:p>
            <a:pPr/>
            <a:r>
              <a:t>Deep vs Shallow Networks</a:t>
            </a:r>
          </a:p>
        </p:txBody>
      </p:sp>
      <p:sp>
        <p:nvSpPr>
          <p:cNvPr id="2257" name="TextBox 92"/>
          <p:cNvSpPr txBox="1"/>
          <p:nvPr/>
        </p:nvSpPr>
        <p:spPr>
          <a:xfrm>
            <a:off x="1618535" y="7526179"/>
            <a:ext cx="6821329" cy="22851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sz="1000"/>
            </a:lvl1pPr>
          </a:lstStyle>
          <a:p>
            <a:pPr/>
            <a:r>
              <a:t>Slide credit: Hung-yi Lee – Deep Learning Tutorial</a:t>
            </a:r>
          </a:p>
        </p:txBody>
      </p:sp>
      <p:grpSp>
        <p:nvGrpSpPr>
          <p:cNvPr id="2308" name="群組 127"/>
          <p:cNvGrpSpPr/>
          <p:nvPr/>
        </p:nvGrpSpPr>
        <p:grpSpPr>
          <a:xfrm>
            <a:off x="303122" y="3589637"/>
            <a:ext cx="5223238" cy="3202562"/>
            <a:chOff x="0" y="0"/>
            <a:chExt cx="5223236" cy="3202561"/>
          </a:xfrm>
        </p:grpSpPr>
        <p:sp>
          <p:nvSpPr>
            <p:cNvPr id="2258" name="矩形 3"/>
            <p:cNvSpPr/>
            <p:nvPr/>
          </p:nvSpPr>
          <p:spPr>
            <a:xfrm rot="5400000">
              <a:off x="2617847" y="-390860"/>
              <a:ext cx="714977" cy="4495802"/>
            </a:xfrm>
            <a:prstGeom prst="rect">
              <a:avLst/>
            </a:prstGeom>
            <a:solidFill>
              <a:srgbClr val="D9D9D9"/>
            </a:solidFill>
            <a:ln w="12700" cap="flat">
              <a:noFill/>
              <a:miter lim="400000"/>
            </a:ln>
            <a:effectLst>
              <a:outerShdw sx="100000" sy="100000" kx="0" ky="0" algn="b" rotWithShape="0" blurRad="38100" dist="20000" dir="5400000">
                <a:srgbClr val="000000">
                  <a:alpha val="38000"/>
                </a:srgbClr>
              </a:outerShdw>
            </a:effectLst>
          </p:spPr>
          <p:txBody>
            <a:bodyPr wrap="square" lIns="45719" tIns="45719" rIns="45719" bIns="45719" numCol="1" anchor="ctr">
              <a:noAutofit/>
            </a:bodyPr>
            <a:lstStyle/>
            <a:p>
              <a:pPr algn="ctr"/>
            </a:p>
          </p:txBody>
        </p:sp>
        <p:sp>
          <p:nvSpPr>
            <p:cNvPr id="2259" name="矩形 4"/>
            <p:cNvSpPr/>
            <p:nvPr/>
          </p:nvSpPr>
          <p:spPr>
            <a:xfrm rot="5400000">
              <a:off x="2560882" y="-363037"/>
              <a:ext cx="714977" cy="2017191"/>
            </a:xfrm>
            <a:prstGeom prst="rect">
              <a:avLst/>
            </a:prstGeom>
            <a:solidFill>
              <a:srgbClr val="D9D9D9"/>
            </a:solidFill>
            <a:ln w="12700" cap="flat">
              <a:noFill/>
              <a:miter lim="400000"/>
            </a:ln>
            <a:effectLst>
              <a:outerShdw sx="100000" sy="100000" kx="0" ky="0" algn="b" rotWithShape="0" blurRad="38100" dist="20000" dir="5400000">
                <a:srgbClr val="000000">
                  <a:alpha val="38000"/>
                </a:srgbClr>
              </a:outerShdw>
            </a:effectLst>
          </p:spPr>
          <p:txBody>
            <a:bodyPr wrap="square" lIns="45719" tIns="45719" rIns="45719" bIns="45719" numCol="1" anchor="ctr">
              <a:noAutofit/>
            </a:bodyPr>
            <a:lstStyle/>
            <a:p>
              <a:pPr algn="ctr"/>
            </a:p>
          </p:txBody>
        </p:sp>
        <p:sp>
          <p:nvSpPr>
            <p:cNvPr id="2260" name="矩形 9"/>
            <p:cNvSpPr/>
            <p:nvPr/>
          </p:nvSpPr>
          <p:spPr>
            <a:xfrm rot="5400000">
              <a:off x="2696598" y="1674434"/>
              <a:ext cx="491527" cy="2564728"/>
            </a:xfrm>
            <a:prstGeom prst="rect">
              <a:avLst/>
            </a:prstGeom>
            <a:solidFill>
              <a:srgbClr val="D9D9D9"/>
            </a:solidFill>
            <a:ln w="12700" cap="flat">
              <a:noFill/>
              <a:miter lim="400000"/>
            </a:ln>
            <a:effectLst>
              <a:outerShdw sx="100000" sy="100000" kx="0" ky="0" algn="b" rotWithShape="0" blurRad="38100" dist="20000" dir="5400000">
                <a:srgbClr val="000000">
                  <a:alpha val="38000"/>
                </a:srgbClr>
              </a:outerShdw>
            </a:effectLst>
          </p:spPr>
          <p:txBody>
            <a:bodyPr wrap="square" lIns="45719" tIns="45719" rIns="45719" bIns="45719" numCol="1" anchor="ctr">
              <a:noAutofit/>
            </a:bodyPr>
            <a:lstStyle/>
            <a:p>
              <a:pPr algn="ctr"/>
            </a:p>
          </p:txBody>
        </p:sp>
        <p:grpSp>
          <p:nvGrpSpPr>
            <p:cNvPr id="2292" name="群組 10"/>
            <p:cNvGrpSpPr/>
            <p:nvPr/>
          </p:nvGrpSpPr>
          <p:grpSpPr>
            <a:xfrm>
              <a:off x="1717018" y="367306"/>
              <a:ext cx="2474556" cy="2765327"/>
              <a:chOff x="0" y="0"/>
              <a:chExt cx="2474554" cy="2765326"/>
            </a:xfrm>
          </p:grpSpPr>
          <p:sp>
            <p:nvSpPr>
              <p:cNvPr id="2261" name="橢圓 11"/>
              <p:cNvSpPr/>
              <p:nvPr/>
            </p:nvSpPr>
            <p:spPr>
              <a:xfrm>
                <a:off x="-1" y="1262933"/>
                <a:ext cx="484117" cy="476149"/>
              </a:xfrm>
              <a:prstGeom prst="ellipse">
                <a:avLst/>
              </a:prstGeom>
              <a:gradFill flip="none" rotWithShape="1">
                <a:gsLst>
                  <a:gs pos="0">
                    <a:schemeClr val="accent1">
                      <a:hueOff val="357503"/>
                      <a:satOff val="54545"/>
                      <a:lumOff val="29273"/>
                    </a:schemeClr>
                  </a:gs>
                  <a:gs pos="35000">
                    <a:srgbClr val="BDD4FF"/>
                  </a:gs>
                  <a:gs pos="100000">
                    <a:schemeClr val="accent1">
                      <a:hueOff val="418253"/>
                      <a:satOff val="54545"/>
                      <a:lumOff val="42493"/>
                    </a:schemeClr>
                  </a:gs>
                </a:gsLst>
                <a:lin ang="16200000" scaled="0"/>
              </a:gradFill>
              <a:ln w="9525" cap="flat">
                <a:solidFill>
                  <a:srgbClr val="4A7EBB"/>
                </a:solidFill>
                <a:prstDash val="solid"/>
                <a:round/>
              </a:ln>
              <a:effectLst>
                <a:outerShdw sx="100000" sy="100000" kx="0" ky="0" algn="b" rotWithShape="0" blurRad="38100" dist="20000" dir="5400000">
                  <a:srgbClr val="000000">
                    <a:alpha val="38000"/>
                  </a:srgbClr>
                </a:outerShdw>
              </a:effectLst>
            </p:spPr>
            <p:txBody>
              <a:bodyPr wrap="square" lIns="45719" tIns="45719" rIns="45719" bIns="45719" numCol="1" anchor="ctr">
                <a:noAutofit/>
              </a:bodyPr>
              <a:lstStyle/>
              <a:p>
                <a:pPr algn="ctr"/>
              </a:p>
            </p:txBody>
          </p:sp>
          <p:grpSp>
            <p:nvGrpSpPr>
              <p:cNvPr id="2272" name="群組 12"/>
              <p:cNvGrpSpPr/>
              <p:nvPr/>
            </p:nvGrpSpPr>
            <p:grpSpPr>
              <a:xfrm>
                <a:off x="119617" y="2208454"/>
                <a:ext cx="2283267" cy="556873"/>
                <a:chOff x="0" y="0"/>
                <a:chExt cx="2283266" cy="556872"/>
              </a:xfrm>
            </p:grpSpPr>
            <p:grpSp>
              <p:nvGrpSpPr>
                <p:cNvPr id="2264" name="群組 32"/>
                <p:cNvGrpSpPr/>
                <p:nvPr/>
              </p:nvGrpSpPr>
              <p:grpSpPr>
                <a:xfrm>
                  <a:off x="0" y="159865"/>
                  <a:ext cx="289126" cy="383104"/>
                  <a:chOff x="0" y="0"/>
                  <a:chExt cx="289125" cy="383102"/>
                </a:xfrm>
              </p:grpSpPr>
              <p:sp>
                <p:nvSpPr>
                  <p:cNvPr id="2262" name="矩形 40"/>
                  <p:cNvSpPr/>
                  <p:nvPr/>
                </p:nvSpPr>
                <p:spPr>
                  <a:xfrm>
                    <a:off x="-1" y="78989"/>
                    <a:ext cx="289127" cy="284367"/>
                  </a:xfrm>
                  <a:prstGeom prst="rect">
                    <a:avLst/>
                  </a:prstGeom>
                  <a:gradFill flip="none" rotWithShape="1">
                    <a:gsLst>
                      <a:gs pos="0">
                        <a:schemeClr val="accent4">
                          <a:hueOff val="-206663"/>
                          <a:satOff val="29896"/>
                          <a:lumOff val="29240"/>
                        </a:schemeClr>
                      </a:gs>
                      <a:gs pos="35000">
                        <a:srgbClr val="D8C9EE"/>
                      </a:gs>
                      <a:gs pos="100000">
                        <a:schemeClr val="accent4">
                          <a:hueOff val="-242556"/>
                          <a:satOff val="32941"/>
                          <a:lumOff val="43328"/>
                        </a:schemeClr>
                      </a:gs>
                    </a:gsLst>
                    <a:lin ang="16200000" scaled="0"/>
                  </a:gradFill>
                  <a:ln w="9525" cap="flat">
                    <a:solidFill>
                      <a:srgbClr val="7D60A0"/>
                    </a:solidFill>
                    <a:prstDash val="solid"/>
                    <a:round/>
                  </a:ln>
                  <a:effectLst>
                    <a:outerShdw sx="100000" sy="100000" kx="0" ky="0" algn="b" rotWithShape="0" blurRad="38100" dist="20000" dir="5400000">
                      <a:srgbClr val="000000">
                        <a:alpha val="38000"/>
                      </a:srgbClr>
                    </a:outerShdw>
                  </a:effectLst>
                </p:spPr>
                <p:txBody>
                  <a:bodyPr wrap="square" lIns="45719" tIns="45719" rIns="45719" bIns="45719" numCol="1" anchor="ctr">
                    <a:noAutofit/>
                  </a:bodyPr>
                  <a:lstStyle/>
                  <a:p>
                    <a:pPr algn="ctr"/>
                  </a:p>
                </p:txBody>
              </p:sp>
              <p:pic>
                <p:nvPicPr>
                  <p:cNvPr id="2263" name="Object 12" descr="Object 12"/>
                  <p:cNvPicPr>
                    <a:picLocks noChangeAspect="1"/>
                  </p:cNvPicPr>
                  <p:nvPr/>
                </p:nvPicPr>
                <p:blipFill>
                  <a:blip r:embed="rId2">
                    <a:extLst/>
                  </a:blip>
                  <a:stretch>
                    <a:fillRect/>
                  </a:stretch>
                </p:blipFill>
                <p:spPr>
                  <a:xfrm>
                    <a:off x="10708" y="0"/>
                    <a:ext cx="274402" cy="383103"/>
                  </a:xfrm>
                  <a:prstGeom prst="rect">
                    <a:avLst/>
                  </a:prstGeom>
                  <a:ln w="12700" cap="flat">
                    <a:noFill/>
                    <a:miter lim="400000"/>
                  </a:ln>
                  <a:effectLst/>
                </p:spPr>
              </p:pic>
            </p:grpSp>
            <p:grpSp>
              <p:nvGrpSpPr>
                <p:cNvPr id="2267" name="群組 33"/>
                <p:cNvGrpSpPr/>
                <p:nvPr/>
              </p:nvGrpSpPr>
              <p:grpSpPr>
                <a:xfrm>
                  <a:off x="700905" y="159864"/>
                  <a:ext cx="317235" cy="383106"/>
                  <a:chOff x="0" y="0"/>
                  <a:chExt cx="317234" cy="383104"/>
                </a:xfrm>
              </p:grpSpPr>
              <p:sp>
                <p:nvSpPr>
                  <p:cNvPr id="2265" name="矩形 38"/>
                  <p:cNvSpPr/>
                  <p:nvPr/>
                </p:nvSpPr>
                <p:spPr>
                  <a:xfrm>
                    <a:off x="-1" y="68707"/>
                    <a:ext cx="289127" cy="284367"/>
                  </a:xfrm>
                  <a:prstGeom prst="rect">
                    <a:avLst/>
                  </a:prstGeom>
                  <a:gradFill flip="none" rotWithShape="1">
                    <a:gsLst>
                      <a:gs pos="0">
                        <a:schemeClr val="accent4">
                          <a:hueOff val="-206663"/>
                          <a:satOff val="29896"/>
                          <a:lumOff val="29240"/>
                        </a:schemeClr>
                      </a:gs>
                      <a:gs pos="35000">
                        <a:srgbClr val="D8C9EE"/>
                      </a:gs>
                      <a:gs pos="100000">
                        <a:schemeClr val="accent4">
                          <a:hueOff val="-242556"/>
                          <a:satOff val="32941"/>
                          <a:lumOff val="43328"/>
                        </a:schemeClr>
                      </a:gs>
                    </a:gsLst>
                    <a:lin ang="16200000" scaled="0"/>
                  </a:gradFill>
                  <a:ln w="9525" cap="flat">
                    <a:solidFill>
                      <a:srgbClr val="7D60A0"/>
                    </a:solidFill>
                    <a:prstDash val="solid"/>
                    <a:round/>
                  </a:ln>
                  <a:effectLst>
                    <a:outerShdw sx="100000" sy="100000" kx="0" ky="0" algn="b" rotWithShape="0" blurRad="38100" dist="20000" dir="5400000">
                      <a:srgbClr val="000000">
                        <a:alpha val="38000"/>
                      </a:srgbClr>
                    </a:outerShdw>
                  </a:effectLst>
                </p:spPr>
                <p:txBody>
                  <a:bodyPr wrap="square" lIns="45719" tIns="45719" rIns="45719" bIns="45719" numCol="1" anchor="ctr">
                    <a:noAutofit/>
                  </a:bodyPr>
                  <a:lstStyle/>
                  <a:p>
                    <a:pPr algn="ctr"/>
                  </a:p>
                </p:txBody>
              </p:sp>
              <p:pic>
                <p:nvPicPr>
                  <p:cNvPr id="2266" name="Object 12" descr="Object 12"/>
                  <p:cNvPicPr>
                    <a:picLocks noChangeAspect="1"/>
                  </p:cNvPicPr>
                  <p:nvPr/>
                </p:nvPicPr>
                <p:blipFill>
                  <a:blip r:embed="rId3">
                    <a:extLst/>
                  </a:blip>
                  <a:stretch>
                    <a:fillRect/>
                  </a:stretch>
                </p:blipFill>
                <p:spPr>
                  <a:xfrm>
                    <a:off x="20077" y="0"/>
                    <a:ext cx="297158" cy="383105"/>
                  </a:xfrm>
                  <a:prstGeom prst="rect">
                    <a:avLst/>
                  </a:prstGeom>
                  <a:ln w="12700" cap="flat">
                    <a:noFill/>
                    <a:miter lim="400000"/>
                  </a:ln>
                  <a:effectLst/>
                </p:spPr>
              </p:pic>
            </p:grpSp>
            <p:sp>
              <p:nvSpPr>
                <p:cNvPr id="2268" name="文字方塊 34"/>
                <p:cNvSpPr txBox="1"/>
                <p:nvPr/>
              </p:nvSpPr>
              <p:spPr>
                <a:xfrm>
                  <a:off x="1018722" y="0"/>
                  <a:ext cx="969952" cy="44475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lgn="ctr">
                    <a:defRPr sz="2800"/>
                  </a:lvl1pPr>
                </a:lstStyle>
                <a:p>
                  <a:pPr/>
                  <a:r>
                    <a:t>……</a:t>
                  </a:r>
                </a:p>
              </p:txBody>
            </p:sp>
            <p:grpSp>
              <p:nvGrpSpPr>
                <p:cNvPr id="2271" name="群組 35"/>
                <p:cNvGrpSpPr/>
                <p:nvPr/>
              </p:nvGrpSpPr>
              <p:grpSpPr>
                <a:xfrm>
                  <a:off x="1931547" y="151388"/>
                  <a:ext cx="351720" cy="405485"/>
                  <a:chOff x="0" y="0"/>
                  <a:chExt cx="351719" cy="405483"/>
                </a:xfrm>
              </p:grpSpPr>
              <p:sp>
                <p:nvSpPr>
                  <p:cNvPr id="2269" name="矩形 36"/>
                  <p:cNvSpPr/>
                  <p:nvPr/>
                </p:nvSpPr>
                <p:spPr>
                  <a:xfrm>
                    <a:off x="-1" y="81245"/>
                    <a:ext cx="289127" cy="284366"/>
                  </a:xfrm>
                  <a:prstGeom prst="rect">
                    <a:avLst/>
                  </a:prstGeom>
                  <a:gradFill flip="none" rotWithShape="1">
                    <a:gsLst>
                      <a:gs pos="0">
                        <a:schemeClr val="accent4">
                          <a:hueOff val="-206663"/>
                          <a:satOff val="29896"/>
                          <a:lumOff val="29240"/>
                        </a:schemeClr>
                      </a:gs>
                      <a:gs pos="35000">
                        <a:srgbClr val="D8C9EE"/>
                      </a:gs>
                      <a:gs pos="100000">
                        <a:schemeClr val="accent4">
                          <a:hueOff val="-242556"/>
                          <a:satOff val="32941"/>
                          <a:lumOff val="43328"/>
                        </a:schemeClr>
                      </a:gs>
                    </a:gsLst>
                    <a:lin ang="16200000" scaled="0"/>
                  </a:gradFill>
                  <a:ln w="9525" cap="flat">
                    <a:solidFill>
                      <a:srgbClr val="7D60A0"/>
                    </a:solidFill>
                    <a:prstDash val="solid"/>
                    <a:round/>
                  </a:ln>
                  <a:effectLst>
                    <a:outerShdw sx="100000" sy="100000" kx="0" ky="0" algn="b" rotWithShape="0" blurRad="38100" dist="20000" dir="5400000">
                      <a:srgbClr val="000000">
                        <a:alpha val="38000"/>
                      </a:srgbClr>
                    </a:outerShdw>
                  </a:effectLst>
                </p:spPr>
                <p:txBody>
                  <a:bodyPr wrap="square" lIns="45719" tIns="45719" rIns="45719" bIns="45719" numCol="1" anchor="ctr">
                    <a:noAutofit/>
                  </a:bodyPr>
                  <a:lstStyle/>
                  <a:p>
                    <a:pPr algn="ctr"/>
                  </a:p>
                </p:txBody>
              </p:sp>
              <p:pic>
                <p:nvPicPr>
                  <p:cNvPr id="2270" name="Object 12" descr="Object 12"/>
                  <p:cNvPicPr>
                    <a:picLocks noChangeAspect="1"/>
                  </p:cNvPicPr>
                  <p:nvPr/>
                </p:nvPicPr>
                <p:blipFill>
                  <a:blip r:embed="rId4">
                    <a:extLst/>
                  </a:blip>
                  <a:stretch>
                    <a:fillRect/>
                  </a:stretch>
                </p:blipFill>
                <p:spPr>
                  <a:xfrm>
                    <a:off x="9052" y="0"/>
                    <a:ext cx="342668" cy="405484"/>
                  </a:xfrm>
                  <a:prstGeom prst="rect">
                    <a:avLst/>
                  </a:prstGeom>
                  <a:ln w="12700" cap="flat">
                    <a:noFill/>
                    <a:miter lim="400000"/>
                  </a:ln>
                  <a:effectLst/>
                </p:spPr>
              </p:pic>
            </p:grpSp>
          </p:grpSp>
          <p:sp>
            <p:nvSpPr>
              <p:cNvPr id="2273" name="橢圓 13"/>
              <p:cNvSpPr/>
              <p:nvPr/>
            </p:nvSpPr>
            <p:spPr>
              <a:xfrm>
                <a:off x="745030" y="1283292"/>
                <a:ext cx="484117" cy="476150"/>
              </a:xfrm>
              <a:prstGeom prst="ellipse">
                <a:avLst/>
              </a:prstGeom>
              <a:gradFill flip="none" rotWithShape="1">
                <a:gsLst>
                  <a:gs pos="0">
                    <a:schemeClr val="accent1">
                      <a:hueOff val="357503"/>
                      <a:satOff val="54545"/>
                      <a:lumOff val="29273"/>
                    </a:schemeClr>
                  </a:gs>
                  <a:gs pos="35000">
                    <a:srgbClr val="BDD4FF"/>
                  </a:gs>
                  <a:gs pos="100000">
                    <a:schemeClr val="accent1">
                      <a:hueOff val="418253"/>
                      <a:satOff val="54545"/>
                      <a:lumOff val="42493"/>
                    </a:schemeClr>
                  </a:gs>
                </a:gsLst>
                <a:lin ang="16200000" scaled="0"/>
              </a:gradFill>
              <a:ln w="9525" cap="flat">
                <a:solidFill>
                  <a:srgbClr val="4A7EBB"/>
                </a:solidFill>
                <a:prstDash val="solid"/>
                <a:round/>
              </a:ln>
              <a:effectLst>
                <a:outerShdw sx="100000" sy="100000" kx="0" ky="0" algn="b" rotWithShape="0" blurRad="38100" dist="20000" dir="5400000">
                  <a:srgbClr val="000000">
                    <a:alpha val="38000"/>
                  </a:srgbClr>
                </a:outerShdw>
              </a:effectLst>
            </p:spPr>
            <p:txBody>
              <a:bodyPr wrap="square" lIns="45719" tIns="45719" rIns="45719" bIns="45719" numCol="1" anchor="ctr">
                <a:noAutofit/>
              </a:bodyPr>
              <a:lstStyle/>
              <a:p>
                <a:pPr algn="ctr"/>
              </a:p>
            </p:txBody>
          </p:sp>
          <p:sp>
            <p:nvSpPr>
              <p:cNvPr id="2274" name="橢圓 14"/>
              <p:cNvSpPr/>
              <p:nvPr/>
            </p:nvSpPr>
            <p:spPr>
              <a:xfrm>
                <a:off x="1990438" y="1270731"/>
                <a:ext cx="484117" cy="476149"/>
              </a:xfrm>
              <a:prstGeom prst="ellipse">
                <a:avLst/>
              </a:prstGeom>
              <a:gradFill flip="none" rotWithShape="1">
                <a:gsLst>
                  <a:gs pos="0">
                    <a:schemeClr val="accent1">
                      <a:hueOff val="357503"/>
                      <a:satOff val="54545"/>
                      <a:lumOff val="29273"/>
                    </a:schemeClr>
                  </a:gs>
                  <a:gs pos="35000">
                    <a:srgbClr val="BDD4FF"/>
                  </a:gs>
                  <a:gs pos="100000">
                    <a:schemeClr val="accent1">
                      <a:hueOff val="418253"/>
                      <a:satOff val="54545"/>
                      <a:lumOff val="42493"/>
                    </a:schemeClr>
                  </a:gs>
                </a:gsLst>
                <a:lin ang="16200000" scaled="0"/>
              </a:gradFill>
              <a:ln w="9525" cap="flat">
                <a:solidFill>
                  <a:srgbClr val="4A7EBB"/>
                </a:solidFill>
                <a:prstDash val="solid"/>
                <a:round/>
              </a:ln>
              <a:effectLst>
                <a:outerShdw sx="100000" sy="100000" kx="0" ky="0" algn="b" rotWithShape="0" blurRad="38100" dist="20000" dir="5400000">
                  <a:srgbClr val="000000">
                    <a:alpha val="38000"/>
                  </a:srgbClr>
                </a:outerShdw>
              </a:effectLst>
            </p:spPr>
            <p:txBody>
              <a:bodyPr wrap="square" lIns="45719" tIns="45719" rIns="45719" bIns="45719" numCol="1" anchor="ctr">
                <a:noAutofit/>
              </a:bodyPr>
              <a:lstStyle/>
              <a:p>
                <a:pPr algn="ctr"/>
              </a:p>
            </p:txBody>
          </p:sp>
          <p:sp>
            <p:nvSpPr>
              <p:cNvPr id="2275" name="文字方塊 15"/>
              <p:cNvSpPr txBox="1"/>
              <p:nvPr/>
            </p:nvSpPr>
            <p:spPr>
              <a:xfrm>
                <a:off x="1140741" y="1161733"/>
                <a:ext cx="969953" cy="44475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lgn="ctr">
                  <a:defRPr sz="2800"/>
                </a:lvl1pPr>
              </a:lstStyle>
              <a:p>
                <a:pPr/>
                <a:r>
                  <a:t>……</a:t>
                </a:r>
              </a:p>
            </p:txBody>
          </p:sp>
          <p:sp>
            <p:nvSpPr>
              <p:cNvPr id="2276" name="橢圓 16"/>
              <p:cNvSpPr/>
              <p:nvPr/>
            </p:nvSpPr>
            <p:spPr>
              <a:xfrm>
                <a:off x="422225" y="14228"/>
                <a:ext cx="484116" cy="476149"/>
              </a:xfrm>
              <a:prstGeom prst="ellipse">
                <a:avLst/>
              </a:prstGeom>
              <a:gradFill flip="none" rotWithShape="1">
                <a:gsLst>
                  <a:gs pos="0">
                    <a:schemeClr val="accent6">
                      <a:hueOff val="-456778"/>
                      <a:satOff val="8290"/>
                      <a:lumOff val="24503"/>
                    </a:schemeClr>
                  </a:gs>
                  <a:gs pos="35000">
                    <a:srgbClr val="FFDECF"/>
                  </a:gs>
                  <a:gs pos="100000">
                    <a:schemeClr val="accent6">
                      <a:hueOff val="-556026"/>
                      <a:satOff val="8290"/>
                      <a:lumOff val="34267"/>
                    </a:schemeClr>
                  </a:gs>
                </a:gsLst>
                <a:lin ang="16200000" scaled="0"/>
              </a:gradFill>
              <a:ln w="9525" cap="flat">
                <a:solidFill>
                  <a:srgbClr val="F69240"/>
                </a:solidFill>
                <a:prstDash val="solid"/>
                <a:round/>
              </a:ln>
              <a:effectLst>
                <a:outerShdw sx="100000" sy="100000" kx="0" ky="0" algn="b" rotWithShape="0" blurRad="38100" dist="20000" dir="5400000">
                  <a:srgbClr val="000000">
                    <a:alpha val="38000"/>
                  </a:srgbClr>
                </a:outerShdw>
              </a:effectLst>
            </p:spPr>
            <p:txBody>
              <a:bodyPr wrap="square" lIns="45719" tIns="45719" rIns="45719" bIns="45719" numCol="1" anchor="ctr">
                <a:noAutofit/>
              </a:bodyPr>
              <a:lstStyle/>
              <a:p>
                <a:pPr algn="ctr"/>
              </a:p>
            </p:txBody>
          </p:sp>
          <p:sp>
            <p:nvSpPr>
              <p:cNvPr id="2277" name="橢圓 17"/>
              <p:cNvSpPr/>
              <p:nvPr/>
            </p:nvSpPr>
            <p:spPr>
              <a:xfrm>
                <a:off x="1536179" y="-1"/>
                <a:ext cx="484117" cy="476149"/>
              </a:xfrm>
              <a:prstGeom prst="ellipse">
                <a:avLst/>
              </a:prstGeom>
              <a:gradFill flip="none" rotWithShape="1">
                <a:gsLst>
                  <a:gs pos="0">
                    <a:schemeClr val="accent6">
                      <a:hueOff val="-456778"/>
                      <a:satOff val="8290"/>
                      <a:lumOff val="24503"/>
                    </a:schemeClr>
                  </a:gs>
                  <a:gs pos="35000">
                    <a:srgbClr val="FFDECF"/>
                  </a:gs>
                  <a:gs pos="100000">
                    <a:schemeClr val="accent6">
                      <a:hueOff val="-556026"/>
                      <a:satOff val="8290"/>
                      <a:lumOff val="34267"/>
                    </a:schemeClr>
                  </a:gs>
                </a:gsLst>
                <a:lin ang="16200000" scaled="0"/>
              </a:gradFill>
              <a:ln w="9525" cap="flat">
                <a:solidFill>
                  <a:srgbClr val="F69240"/>
                </a:solidFill>
                <a:prstDash val="solid"/>
                <a:round/>
              </a:ln>
              <a:effectLst>
                <a:outerShdw sx="100000" sy="100000" kx="0" ky="0" algn="b" rotWithShape="0" blurRad="38100" dist="20000" dir="5400000">
                  <a:srgbClr val="000000">
                    <a:alpha val="38000"/>
                  </a:srgbClr>
                </a:outerShdw>
              </a:effectLst>
            </p:spPr>
            <p:txBody>
              <a:bodyPr wrap="square" lIns="45719" tIns="45719" rIns="45719" bIns="45719" numCol="1" anchor="ctr">
                <a:noAutofit/>
              </a:bodyPr>
              <a:lstStyle/>
              <a:p>
                <a:pPr algn="ctr"/>
              </a:p>
            </p:txBody>
          </p:sp>
          <p:sp>
            <p:nvSpPr>
              <p:cNvPr id="2278" name="直線單箭頭接點 18"/>
              <p:cNvSpPr/>
              <p:nvPr/>
            </p:nvSpPr>
            <p:spPr>
              <a:xfrm flipV="1">
                <a:off x="242057" y="1739080"/>
                <a:ext cx="1" cy="708230"/>
              </a:xfrm>
              <a:prstGeom prst="line">
                <a:avLst/>
              </a:prstGeom>
              <a:noFill/>
              <a:ln w="25400" cap="flat">
                <a:solidFill>
                  <a:srgbClr val="000000"/>
                </a:solidFill>
                <a:prstDash val="solid"/>
                <a:round/>
                <a:tailEnd type="triangle" w="med" len="med"/>
              </a:ln>
              <a:effectLst/>
            </p:spPr>
            <p:txBody>
              <a:bodyPr wrap="square" lIns="45719" tIns="45719" rIns="45719" bIns="45719" numCol="1" anchor="t">
                <a:noAutofit/>
              </a:bodyPr>
              <a:lstStyle/>
              <a:p>
                <a:pPr/>
              </a:p>
            </p:txBody>
          </p:sp>
          <p:sp>
            <p:nvSpPr>
              <p:cNvPr id="2279" name="直線單箭頭接點 19"/>
              <p:cNvSpPr/>
              <p:nvPr/>
            </p:nvSpPr>
            <p:spPr>
              <a:xfrm flipV="1">
                <a:off x="987087" y="1728799"/>
                <a:ext cx="1" cy="708230"/>
              </a:xfrm>
              <a:prstGeom prst="line">
                <a:avLst/>
              </a:prstGeom>
              <a:noFill/>
              <a:ln w="25400" cap="flat">
                <a:solidFill>
                  <a:srgbClr val="000000"/>
                </a:solidFill>
                <a:prstDash val="solid"/>
                <a:round/>
                <a:tailEnd type="triangle" w="med" len="med"/>
              </a:ln>
              <a:effectLst/>
            </p:spPr>
            <p:txBody>
              <a:bodyPr wrap="square" lIns="45719" tIns="45719" rIns="45719" bIns="45719" numCol="1" anchor="t">
                <a:noAutofit/>
              </a:bodyPr>
              <a:lstStyle/>
              <a:p>
                <a:pPr/>
              </a:p>
            </p:txBody>
          </p:sp>
          <p:sp>
            <p:nvSpPr>
              <p:cNvPr id="2280" name="直線單箭頭接點 20"/>
              <p:cNvSpPr/>
              <p:nvPr/>
            </p:nvSpPr>
            <p:spPr>
              <a:xfrm flipV="1">
                <a:off x="2212352" y="1745211"/>
                <a:ext cx="1" cy="708230"/>
              </a:xfrm>
              <a:prstGeom prst="line">
                <a:avLst/>
              </a:prstGeom>
              <a:noFill/>
              <a:ln w="25400" cap="flat">
                <a:solidFill>
                  <a:srgbClr val="000000"/>
                </a:solidFill>
                <a:prstDash val="solid"/>
                <a:round/>
                <a:tailEnd type="triangle" w="med" len="med"/>
              </a:ln>
              <a:effectLst/>
            </p:spPr>
            <p:txBody>
              <a:bodyPr wrap="square" lIns="45719" tIns="45719" rIns="45719" bIns="45719" numCol="1" anchor="t">
                <a:noAutofit/>
              </a:bodyPr>
              <a:lstStyle/>
              <a:p>
                <a:pPr/>
              </a:p>
            </p:txBody>
          </p:sp>
          <p:sp>
            <p:nvSpPr>
              <p:cNvPr id="2281" name="直線單箭頭接點 21"/>
              <p:cNvSpPr/>
              <p:nvPr/>
            </p:nvSpPr>
            <p:spPr>
              <a:xfrm flipH="1" flipV="1">
                <a:off x="987087" y="1759440"/>
                <a:ext cx="1164519" cy="687871"/>
              </a:xfrm>
              <a:prstGeom prst="line">
                <a:avLst/>
              </a:prstGeom>
              <a:noFill/>
              <a:ln w="25400" cap="flat">
                <a:solidFill>
                  <a:srgbClr val="000000"/>
                </a:solidFill>
                <a:prstDash val="solid"/>
                <a:round/>
                <a:tailEnd type="triangle" w="med" len="med"/>
              </a:ln>
              <a:effectLst/>
            </p:spPr>
            <p:txBody>
              <a:bodyPr wrap="square" lIns="45719" tIns="45719" rIns="45719" bIns="45719" numCol="1" anchor="t">
                <a:noAutofit/>
              </a:bodyPr>
              <a:lstStyle/>
              <a:p>
                <a:pPr/>
              </a:p>
            </p:txBody>
          </p:sp>
          <p:sp>
            <p:nvSpPr>
              <p:cNvPr id="2282" name="直線單箭頭接點 22"/>
              <p:cNvSpPr/>
              <p:nvPr/>
            </p:nvSpPr>
            <p:spPr>
              <a:xfrm flipH="1" flipV="1">
                <a:off x="258342" y="1745210"/>
                <a:ext cx="1951606" cy="732742"/>
              </a:xfrm>
              <a:prstGeom prst="line">
                <a:avLst/>
              </a:prstGeom>
              <a:noFill/>
              <a:ln w="25400" cap="flat">
                <a:solidFill>
                  <a:srgbClr val="000000"/>
                </a:solidFill>
                <a:prstDash val="solid"/>
                <a:round/>
                <a:tailEnd type="triangle" w="med" len="med"/>
              </a:ln>
              <a:effectLst/>
            </p:spPr>
            <p:txBody>
              <a:bodyPr wrap="square" lIns="45719" tIns="45719" rIns="45719" bIns="45719" numCol="1" anchor="t">
                <a:noAutofit/>
              </a:bodyPr>
              <a:lstStyle/>
              <a:p>
                <a:pPr/>
              </a:p>
            </p:txBody>
          </p:sp>
          <p:sp>
            <p:nvSpPr>
              <p:cNvPr id="2283" name="直線單箭頭接點 23"/>
              <p:cNvSpPr/>
              <p:nvPr/>
            </p:nvSpPr>
            <p:spPr>
              <a:xfrm flipV="1">
                <a:off x="245920" y="1759439"/>
                <a:ext cx="741168" cy="731074"/>
              </a:xfrm>
              <a:prstGeom prst="line">
                <a:avLst/>
              </a:prstGeom>
              <a:noFill/>
              <a:ln w="25400" cap="flat">
                <a:solidFill>
                  <a:srgbClr val="000000"/>
                </a:solidFill>
                <a:prstDash val="solid"/>
                <a:round/>
                <a:tailEnd type="triangle" w="med" len="med"/>
              </a:ln>
              <a:effectLst/>
            </p:spPr>
            <p:txBody>
              <a:bodyPr wrap="square" lIns="45719" tIns="45719" rIns="45719" bIns="45719" numCol="1" anchor="t">
                <a:noAutofit/>
              </a:bodyPr>
              <a:lstStyle/>
              <a:p>
                <a:pPr/>
              </a:p>
            </p:txBody>
          </p:sp>
          <p:sp>
            <p:nvSpPr>
              <p:cNvPr id="2284" name="直線單箭頭接點 24"/>
              <p:cNvSpPr/>
              <p:nvPr/>
            </p:nvSpPr>
            <p:spPr>
              <a:xfrm flipV="1">
                <a:off x="979591" y="1746878"/>
                <a:ext cx="1252907" cy="713379"/>
              </a:xfrm>
              <a:prstGeom prst="line">
                <a:avLst/>
              </a:prstGeom>
              <a:noFill/>
              <a:ln w="25400" cap="flat">
                <a:solidFill>
                  <a:srgbClr val="000000"/>
                </a:solidFill>
                <a:prstDash val="solid"/>
                <a:round/>
                <a:tailEnd type="triangle" w="med" len="med"/>
              </a:ln>
              <a:effectLst/>
            </p:spPr>
            <p:txBody>
              <a:bodyPr wrap="square" lIns="45719" tIns="45719" rIns="45719" bIns="45719" numCol="1" anchor="t">
                <a:noAutofit/>
              </a:bodyPr>
              <a:lstStyle/>
              <a:p>
                <a:pPr/>
              </a:p>
            </p:txBody>
          </p:sp>
          <p:sp>
            <p:nvSpPr>
              <p:cNvPr id="2285" name="直線單箭頭接點 25"/>
              <p:cNvSpPr/>
              <p:nvPr/>
            </p:nvSpPr>
            <p:spPr>
              <a:xfrm flipH="1" flipV="1">
                <a:off x="242058" y="1739080"/>
                <a:ext cx="664283" cy="721177"/>
              </a:xfrm>
              <a:prstGeom prst="line">
                <a:avLst/>
              </a:prstGeom>
              <a:noFill/>
              <a:ln w="25400" cap="flat">
                <a:solidFill>
                  <a:srgbClr val="000000"/>
                </a:solidFill>
                <a:prstDash val="solid"/>
                <a:round/>
                <a:tailEnd type="triangle" w="med" len="med"/>
              </a:ln>
              <a:effectLst/>
            </p:spPr>
            <p:txBody>
              <a:bodyPr wrap="square" lIns="45719" tIns="45719" rIns="45719" bIns="45719" numCol="1" anchor="t">
                <a:noAutofit/>
              </a:bodyPr>
              <a:lstStyle/>
              <a:p>
                <a:pPr/>
              </a:p>
            </p:txBody>
          </p:sp>
          <p:sp>
            <p:nvSpPr>
              <p:cNvPr id="2286" name="直線單箭頭接點 26"/>
              <p:cNvSpPr/>
              <p:nvPr/>
            </p:nvSpPr>
            <p:spPr>
              <a:xfrm flipV="1">
                <a:off x="242057" y="490376"/>
                <a:ext cx="422226" cy="772559"/>
              </a:xfrm>
              <a:prstGeom prst="line">
                <a:avLst/>
              </a:prstGeom>
              <a:noFill/>
              <a:ln w="25400" cap="flat">
                <a:solidFill>
                  <a:srgbClr val="000000"/>
                </a:solidFill>
                <a:prstDash val="solid"/>
                <a:round/>
                <a:tailEnd type="triangle" w="med" len="med"/>
              </a:ln>
              <a:effectLst/>
            </p:spPr>
            <p:txBody>
              <a:bodyPr wrap="square" lIns="45719" tIns="45719" rIns="45719" bIns="45719" numCol="1" anchor="t">
                <a:noAutofit/>
              </a:bodyPr>
              <a:lstStyle/>
              <a:p>
                <a:pPr/>
              </a:p>
            </p:txBody>
          </p:sp>
          <p:sp>
            <p:nvSpPr>
              <p:cNvPr id="2287" name="直線單箭頭接點 27"/>
              <p:cNvSpPr/>
              <p:nvPr/>
            </p:nvSpPr>
            <p:spPr>
              <a:xfrm flipH="1" flipV="1">
                <a:off x="664282" y="490375"/>
                <a:ext cx="322806" cy="792918"/>
              </a:xfrm>
              <a:prstGeom prst="line">
                <a:avLst/>
              </a:prstGeom>
              <a:noFill/>
              <a:ln w="25400" cap="flat">
                <a:solidFill>
                  <a:srgbClr val="000000"/>
                </a:solidFill>
                <a:prstDash val="solid"/>
                <a:round/>
                <a:tailEnd type="triangle" w="med" len="med"/>
              </a:ln>
              <a:effectLst/>
            </p:spPr>
            <p:txBody>
              <a:bodyPr wrap="square" lIns="45719" tIns="45719" rIns="45719" bIns="45719" numCol="1" anchor="t">
                <a:noAutofit/>
              </a:bodyPr>
              <a:lstStyle/>
              <a:p>
                <a:pPr/>
              </a:p>
            </p:txBody>
          </p:sp>
          <p:sp>
            <p:nvSpPr>
              <p:cNvPr id="2288" name="直線單箭頭接點 28"/>
              <p:cNvSpPr/>
              <p:nvPr/>
            </p:nvSpPr>
            <p:spPr>
              <a:xfrm flipH="1" flipV="1">
                <a:off x="664283" y="490376"/>
                <a:ext cx="1568214" cy="780356"/>
              </a:xfrm>
              <a:prstGeom prst="line">
                <a:avLst/>
              </a:prstGeom>
              <a:noFill/>
              <a:ln w="25400" cap="flat">
                <a:solidFill>
                  <a:srgbClr val="000000"/>
                </a:solidFill>
                <a:prstDash val="solid"/>
                <a:round/>
                <a:tailEnd type="triangle" w="med" len="med"/>
              </a:ln>
              <a:effectLst/>
            </p:spPr>
            <p:txBody>
              <a:bodyPr wrap="square" lIns="45719" tIns="45719" rIns="45719" bIns="45719" numCol="1" anchor="t">
                <a:noAutofit/>
              </a:bodyPr>
              <a:lstStyle/>
              <a:p>
                <a:pPr/>
              </a:p>
            </p:txBody>
          </p:sp>
          <p:sp>
            <p:nvSpPr>
              <p:cNvPr id="2289" name="直線單箭頭接點 29"/>
              <p:cNvSpPr/>
              <p:nvPr/>
            </p:nvSpPr>
            <p:spPr>
              <a:xfrm flipH="1" flipV="1">
                <a:off x="1778238" y="476147"/>
                <a:ext cx="454260" cy="794586"/>
              </a:xfrm>
              <a:prstGeom prst="line">
                <a:avLst/>
              </a:prstGeom>
              <a:noFill/>
              <a:ln w="25400" cap="flat">
                <a:solidFill>
                  <a:srgbClr val="000000"/>
                </a:solidFill>
                <a:prstDash val="solid"/>
                <a:round/>
                <a:tailEnd type="triangle" w="med" len="med"/>
              </a:ln>
              <a:effectLst/>
            </p:spPr>
            <p:txBody>
              <a:bodyPr wrap="square" lIns="45719" tIns="45719" rIns="45719" bIns="45719" numCol="1" anchor="t">
                <a:noAutofit/>
              </a:bodyPr>
              <a:lstStyle/>
              <a:p>
                <a:pPr/>
              </a:p>
            </p:txBody>
          </p:sp>
          <p:sp>
            <p:nvSpPr>
              <p:cNvPr id="2290" name="直線單箭頭接點 30"/>
              <p:cNvSpPr/>
              <p:nvPr/>
            </p:nvSpPr>
            <p:spPr>
              <a:xfrm flipV="1">
                <a:off x="987087" y="476146"/>
                <a:ext cx="791151" cy="807147"/>
              </a:xfrm>
              <a:prstGeom prst="line">
                <a:avLst/>
              </a:prstGeom>
              <a:noFill/>
              <a:ln w="25400" cap="flat">
                <a:solidFill>
                  <a:srgbClr val="000000"/>
                </a:solidFill>
                <a:prstDash val="solid"/>
                <a:round/>
                <a:tailEnd type="triangle" w="med" len="med"/>
              </a:ln>
              <a:effectLst/>
            </p:spPr>
            <p:txBody>
              <a:bodyPr wrap="square" lIns="45719" tIns="45719" rIns="45719" bIns="45719" numCol="1" anchor="t">
                <a:noAutofit/>
              </a:bodyPr>
              <a:lstStyle/>
              <a:p>
                <a:pPr/>
              </a:p>
            </p:txBody>
          </p:sp>
          <p:sp>
            <p:nvSpPr>
              <p:cNvPr id="2291" name="直線單箭頭接點 31"/>
              <p:cNvSpPr/>
              <p:nvPr/>
            </p:nvSpPr>
            <p:spPr>
              <a:xfrm flipV="1">
                <a:off x="242057" y="476146"/>
                <a:ext cx="1536181" cy="786788"/>
              </a:xfrm>
              <a:prstGeom prst="line">
                <a:avLst/>
              </a:prstGeom>
              <a:noFill/>
              <a:ln w="25400" cap="flat">
                <a:solidFill>
                  <a:srgbClr val="000000"/>
                </a:solidFill>
                <a:prstDash val="solid"/>
                <a:round/>
                <a:tailEnd type="triangle" w="med" len="med"/>
              </a:ln>
              <a:effectLst/>
            </p:spPr>
            <p:txBody>
              <a:bodyPr wrap="square" lIns="45719" tIns="45719" rIns="45719" bIns="45719" numCol="1" anchor="t">
                <a:noAutofit/>
              </a:bodyPr>
              <a:lstStyle/>
              <a:p>
                <a:pPr/>
              </a:p>
            </p:txBody>
          </p:sp>
        </p:grpSp>
        <p:sp>
          <p:nvSpPr>
            <p:cNvPr id="2293" name="文字方塊 86"/>
            <p:cNvSpPr txBox="1"/>
            <p:nvPr/>
          </p:nvSpPr>
          <p:spPr>
            <a:xfrm>
              <a:off x="0" y="350884"/>
              <a:ext cx="1365584" cy="87655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lgn="ctr">
                <a:defRPr sz="2800"/>
              </a:lvl1pPr>
            </a:lstStyle>
            <a:p>
              <a:pPr/>
              <a:r>
                <a:t>Shallow NN</a:t>
              </a:r>
            </a:p>
          </p:txBody>
        </p:sp>
        <p:sp>
          <p:nvSpPr>
            <p:cNvPr id="2294" name="直線單箭頭接點 88"/>
            <p:cNvSpPr/>
            <p:nvPr/>
          </p:nvSpPr>
          <p:spPr>
            <a:xfrm flipV="1">
              <a:off x="2388254" y="31604"/>
              <a:ext cx="8603" cy="397296"/>
            </a:xfrm>
            <a:prstGeom prst="line">
              <a:avLst/>
            </a:prstGeom>
            <a:noFill/>
            <a:ln w="25400" cap="flat">
              <a:solidFill>
                <a:srgbClr val="000000"/>
              </a:solidFill>
              <a:prstDash val="solid"/>
              <a:round/>
              <a:tailEnd type="triangle" w="med" len="med"/>
            </a:ln>
            <a:effectLst/>
          </p:spPr>
          <p:txBody>
            <a:bodyPr wrap="square" lIns="45719" tIns="45719" rIns="45719" bIns="45719" numCol="1" anchor="t">
              <a:noAutofit/>
            </a:bodyPr>
            <a:lstStyle/>
            <a:p>
              <a:pPr/>
            </a:p>
          </p:txBody>
        </p:sp>
        <p:sp>
          <p:nvSpPr>
            <p:cNvPr id="2295" name="直線單箭頭接點 89"/>
            <p:cNvSpPr/>
            <p:nvPr/>
          </p:nvSpPr>
          <p:spPr>
            <a:xfrm flipV="1">
              <a:off x="3516761" y="-1"/>
              <a:ext cx="8603" cy="397296"/>
            </a:xfrm>
            <a:prstGeom prst="line">
              <a:avLst/>
            </a:prstGeom>
            <a:noFill/>
            <a:ln w="25400" cap="flat">
              <a:solidFill>
                <a:srgbClr val="000000"/>
              </a:solidFill>
              <a:prstDash val="solid"/>
              <a:round/>
              <a:tailEnd type="triangle" w="med" len="med"/>
            </a:ln>
            <a:effectLst/>
          </p:spPr>
          <p:txBody>
            <a:bodyPr wrap="square" lIns="45719" tIns="45719" rIns="45719" bIns="45719" numCol="1" anchor="t">
              <a:noAutofit/>
            </a:bodyPr>
            <a:lstStyle/>
            <a:p>
              <a:pPr/>
            </a:p>
          </p:txBody>
        </p:sp>
        <p:sp>
          <p:nvSpPr>
            <p:cNvPr id="2296" name="橢圓 92"/>
            <p:cNvSpPr/>
            <p:nvPr/>
          </p:nvSpPr>
          <p:spPr>
            <a:xfrm>
              <a:off x="898705" y="1610127"/>
              <a:ext cx="484117" cy="476149"/>
            </a:xfrm>
            <a:prstGeom prst="ellipse">
              <a:avLst/>
            </a:prstGeom>
            <a:gradFill flip="none" rotWithShape="1">
              <a:gsLst>
                <a:gs pos="0">
                  <a:schemeClr val="accent1">
                    <a:hueOff val="357503"/>
                    <a:satOff val="54545"/>
                    <a:lumOff val="29273"/>
                  </a:schemeClr>
                </a:gs>
                <a:gs pos="35000">
                  <a:srgbClr val="BDD4FF"/>
                </a:gs>
                <a:gs pos="100000">
                  <a:schemeClr val="accent1">
                    <a:hueOff val="418253"/>
                    <a:satOff val="54545"/>
                    <a:lumOff val="42493"/>
                  </a:schemeClr>
                </a:gs>
              </a:gsLst>
              <a:lin ang="16200000" scaled="0"/>
            </a:gradFill>
            <a:ln w="9525" cap="flat">
              <a:solidFill>
                <a:srgbClr val="4A7EBB"/>
              </a:solidFill>
              <a:prstDash val="solid"/>
              <a:round/>
            </a:ln>
            <a:effectLst>
              <a:outerShdw sx="100000" sy="100000" kx="0" ky="0" algn="b" rotWithShape="0" blurRad="38100" dist="20000" dir="5400000">
                <a:srgbClr val="000000">
                  <a:alpha val="38000"/>
                </a:srgbClr>
              </a:outerShdw>
            </a:effectLst>
          </p:spPr>
          <p:txBody>
            <a:bodyPr wrap="square" lIns="45719" tIns="45719" rIns="45719" bIns="45719" numCol="1" anchor="ctr">
              <a:noAutofit/>
            </a:bodyPr>
            <a:lstStyle/>
            <a:p>
              <a:pPr algn="ctr"/>
            </a:p>
          </p:txBody>
        </p:sp>
        <p:sp>
          <p:nvSpPr>
            <p:cNvPr id="2297" name="橢圓 93"/>
            <p:cNvSpPr/>
            <p:nvPr/>
          </p:nvSpPr>
          <p:spPr>
            <a:xfrm>
              <a:off x="4560921" y="1654967"/>
              <a:ext cx="484117" cy="476149"/>
            </a:xfrm>
            <a:prstGeom prst="ellipse">
              <a:avLst/>
            </a:prstGeom>
            <a:gradFill flip="none" rotWithShape="1">
              <a:gsLst>
                <a:gs pos="0">
                  <a:schemeClr val="accent1">
                    <a:hueOff val="357503"/>
                    <a:satOff val="54545"/>
                    <a:lumOff val="29273"/>
                  </a:schemeClr>
                </a:gs>
                <a:gs pos="35000">
                  <a:srgbClr val="BDD4FF"/>
                </a:gs>
                <a:gs pos="100000">
                  <a:schemeClr val="accent1">
                    <a:hueOff val="418253"/>
                    <a:satOff val="54545"/>
                    <a:lumOff val="42493"/>
                  </a:schemeClr>
                </a:gs>
              </a:gsLst>
              <a:lin ang="16200000" scaled="0"/>
            </a:gradFill>
            <a:ln w="9525" cap="flat">
              <a:solidFill>
                <a:srgbClr val="4A7EBB"/>
              </a:solidFill>
              <a:prstDash val="solid"/>
              <a:round/>
            </a:ln>
            <a:effectLst>
              <a:outerShdw sx="100000" sy="100000" kx="0" ky="0" algn="b" rotWithShape="0" blurRad="38100" dist="20000" dir="5400000">
                <a:srgbClr val="000000">
                  <a:alpha val="38000"/>
                </a:srgbClr>
              </a:outerShdw>
            </a:effectLst>
          </p:spPr>
          <p:txBody>
            <a:bodyPr wrap="square" lIns="45719" tIns="45719" rIns="45719" bIns="45719" numCol="1" anchor="ctr">
              <a:noAutofit/>
            </a:bodyPr>
            <a:lstStyle/>
            <a:p>
              <a:pPr algn="ctr"/>
            </a:p>
          </p:txBody>
        </p:sp>
        <p:sp>
          <p:nvSpPr>
            <p:cNvPr id="2298" name="直線單箭頭接點 94"/>
            <p:cNvSpPr/>
            <p:nvPr/>
          </p:nvSpPr>
          <p:spPr>
            <a:xfrm flipV="1">
              <a:off x="3906624" y="2061384"/>
              <a:ext cx="725196" cy="831092"/>
            </a:xfrm>
            <a:prstGeom prst="line">
              <a:avLst/>
            </a:prstGeom>
            <a:noFill/>
            <a:ln w="25400" cap="flat">
              <a:solidFill>
                <a:srgbClr val="000000"/>
              </a:solidFill>
              <a:prstDash val="solid"/>
              <a:round/>
              <a:tailEnd type="triangle" w="med" len="med"/>
            </a:ln>
            <a:effectLst/>
          </p:spPr>
          <p:txBody>
            <a:bodyPr wrap="square" lIns="45719" tIns="45719" rIns="45719" bIns="45719" numCol="1" anchor="t">
              <a:noAutofit/>
            </a:bodyPr>
            <a:lstStyle/>
            <a:p>
              <a:pPr/>
            </a:p>
          </p:txBody>
        </p:sp>
        <p:sp>
          <p:nvSpPr>
            <p:cNvPr id="2299" name="直線單箭頭接點 98"/>
            <p:cNvSpPr/>
            <p:nvPr/>
          </p:nvSpPr>
          <p:spPr>
            <a:xfrm flipH="1" flipV="1">
              <a:off x="1140763" y="2086275"/>
              <a:ext cx="2819574" cy="806202"/>
            </a:xfrm>
            <a:prstGeom prst="line">
              <a:avLst/>
            </a:prstGeom>
            <a:noFill/>
            <a:ln w="25400" cap="flat">
              <a:solidFill>
                <a:srgbClr val="000000"/>
              </a:solidFill>
              <a:prstDash val="solid"/>
              <a:round/>
              <a:tailEnd type="triangle" w="med" len="med"/>
            </a:ln>
            <a:effectLst/>
          </p:spPr>
          <p:txBody>
            <a:bodyPr wrap="square" lIns="45719" tIns="45719" rIns="45719" bIns="45719" numCol="1" anchor="t">
              <a:noAutofit/>
            </a:bodyPr>
            <a:lstStyle/>
            <a:p>
              <a:pPr/>
            </a:p>
          </p:txBody>
        </p:sp>
        <p:sp>
          <p:nvSpPr>
            <p:cNvPr id="2300" name="直線單箭頭接點 102"/>
            <p:cNvSpPr/>
            <p:nvPr/>
          </p:nvSpPr>
          <p:spPr>
            <a:xfrm flipV="1">
              <a:off x="2711603" y="2061383"/>
              <a:ext cx="1920216" cy="795017"/>
            </a:xfrm>
            <a:prstGeom prst="line">
              <a:avLst/>
            </a:prstGeom>
            <a:noFill/>
            <a:ln w="25400" cap="flat">
              <a:solidFill>
                <a:srgbClr val="000000"/>
              </a:solidFill>
              <a:prstDash val="solid"/>
              <a:round/>
              <a:tailEnd type="triangle" w="med" len="med"/>
            </a:ln>
            <a:effectLst/>
          </p:spPr>
          <p:txBody>
            <a:bodyPr wrap="square" lIns="45719" tIns="45719" rIns="45719" bIns="45719" numCol="1" anchor="t">
              <a:noAutofit/>
            </a:bodyPr>
            <a:lstStyle/>
            <a:p>
              <a:pPr/>
            </a:p>
          </p:txBody>
        </p:sp>
        <p:sp>
          <p:nvSpPr>
            <p:cNvPr id="2301" name="直線單箭頭接點 106"/>
            <p:cNvSpPr/>
            <p:nvPr/>
          </p:nvSpPr>
          <p:spPr>
            <a:xfrm flipH="1" flipV="1">
              <a:off x="1140763" y="2086275"/>
              <a:ext cx="1565332" cy="794717"/>
            </a:xfrm>
            <a:prstGeom prst="line">
              <a:avLst/>
            </a:prstGeom>
            <a:noFill/>
            <a:ln w="25400" cap="flat">
              <a:solidFill>
                <a:srgbClr val="000000"/>
              </a:solidFill>
              <a:prstDash val="solid"/>
              <a:round/>
              <a:tailEnd type="triangle" w="med" len="med"/>
            </a:ln>
            <a:effectLst/>
          </p:spPr>
          <p:txBody>
            <a:bodyPr wrap="square" lIns="45719" tIns="45719" rIns="45719" bIns="45719" numCol="1" anchor="t">
              <a:noAutofit/>
            </a:bodyPr>
            <a:lstStyle/>
            <a:p>
              <a:pPr/>
            </a:p>
          </p:txBody>
        </p:sp>
        <p:sp>
          <p:nvSpPr>
            <p:cNvPr id="2302" name="直線單箭頭接點 109"/>
            <p:cNvSpPr/>
            <p:nvPr/>
          </p:nvSpPr>
          <p:spPr>
            <a:xfrm flipV="1">
              <a:off x="1942619" y="2061383"/>
              <a:ext cx="2689201" cy="795017"/>
            </a:xfrm>
            <a:prstGeom prst="line">
              <a:avLst/>
            </a:prstGeom>
            <a:noFill/>
            <a:ln w="25400" cap="flat">
              <a:solidFill>
                <a:srgbClr val="000000"/>
              </a:solidFill>
              <a:prstDash val="solid"/>
              <a:round/>
              <a:tailEnd type="triangle" w="med" len="med"/>
            </a:ln>
            <a:effectLst/>
          </p:spPr>
          <p:txBody>
            <a:bodyPr wrap="square" lIns="45719" tIns="45719" rIns="45719" bIns="45719" numCol="1" anchor="t">
              <a:noAutofit/>
            </a:bodyPr>
            <a:lstStyle/>
            <a:p>
              <a:pPr/>
            </a:p>
          </p:txBody>
        </p:sp>
        <p:sp>
          <p:nvSpPr>
            <p:cNvPr id="2303" name="直線單箭頭接點 112"/>
            <p:cNvSpPr/>
            <p:nvPr/>
          </p:nvSpPr>
          <p:spPr>
            <a:xfrm flipH="1" flipV="1">
              <a:off x="1140762" y="2086274"/>
              <a:ext cx="803633" cy="758983"/>
            </a:xfrm>
            <a:prstGeom prst="line">
              <a:avLst/>
            </a:prstGeom>
            <a:noFill/>
            <a:ln w="25400" cap="flat">
              <a:solidFill>
                <a:srgbClr val="000000"/>
              </a:solidFill>
              <a:prstDash val="solid"/>
              <a:round/>
              <a:tailEnd type="triangle" w="med" len="med"/>
            </a:ln>
            <a:effectLst/>
          </p:spPr>
          <p:txBody>
            <a:bodyPr wrap="square" lIns="45719" tIns="45719" rIns="45719" bIns="45719" numCol="1" anchor="t">
              <a:noAutofit/>
            </a:bodyPr>
            <a:lstStyle/>
            <a:p>
              <a:pPr/>
            </a:p>
          </p:txBody>
        </p:sp>
        <p:sp>
          <p:nvSpPr>
            <p:cNvPr id="2304" name="直線單箭頭接點 115"/>
            <p:cNvSpPr/>
            <p:nvPr/>
          </p:nvSpPr>
          <p:spPr>
            <a:xfrm flipH="1" flipV="1">
              <a:off x="3587707" y="906123"/>
              <a:ext cx="1215273" cy="748844"/>
            </a:xfrm>
            <a:prstGeom prst="line">
              <a:avLst/>
            </a:prstGeom>
            <a:noFill/>
            <a:ln w="25400" cap="flat">
              <a:solidFill>
                <a:srgbClr val="000000"/>
              </a:solidFill>
              <a:prstDash val="solid"/>
              <a:round/>
              <a:tailEnd type="triangle" w="med" len="med"/>
            </a:ln>
            <a:effectLst/>
          </p:spPr>
          <p:txBody>
            <a:bodyPr wrap="square" lIns="45719" tIns="45719" rIns="45719" bIns="45719" numCol="1" anchor="t">
              <a:noAutofit/>
            </a:bodyPr>
            <a:lstStyle/>
            <a:p>
              <a:pPr/>
            </a:p>
          </p:txBody>
        </p:sp>
        <p:sp>
          <p:nvSpPr>
            <p:cNvPr id="2305" name="直線單箭頭接點 118"/>
            <p:cNvSpPr/>
            <p:nvPr/>
          </p:nvSpPr>
          <p:spPr>
            <a:xfrm flipH="1" flipV="1">
              <a:off x="2482765" y="880729"/>
              <a:ext cx="2320216" cy="774238"/>
            </a:xfrm>
            <a:prstGeom prst="line">
              <a:avLst/>
            </a:prstGeom>
            <a:noFill/>
            <a:ln w="25400" cap="flat">
              <a:solidFill>
                <a:srgbClr val="000000"/>
              </a:solidFill>
              <a:prstDash val="solid"/>
              <a:round/>
              <a:tailEnd type="triangle" w="med" len="med"/>
            </a:ln>
            <a:effectLst/>
          </p:spPr>
          <p:txBody>
            <a:bodyPr wrap="square" lIns="45719" tIns="45719" rIns="45719" bIns="45719" numCol="1" anchor="t">
              <a:noAutofit/>
            </a:bodyPr>
            <a:lstStyle/>
            <a:p>
              <a:pPr/>
            </a:p>
          </p:txBody>
        </p:sp>
        <p:sp>
          <p:nvSpPr>
            <p:cNvPr id="2306" name="直線單箭頭接點 121"/>
            <p:cNvSpPr/>
            <p:nvPr/>
          </p:nvSpPr>
          <p:spPr>
            <a:xfrm flipV="1">
              <a:off x="1221803" y="843453"/>
              <a:ext cx="2273454" cy="811514"/>
            </a:xfrm>
            <a:prstGeom prst="line">
              <a:avLst/>
            </a:prstGeom>
            <a:noFill/>
            <a:ln w="25400" cap="flat">
              <a:solidFill>
                <a:srgbClr val="000000"/>
              </a:solidFill>
              <a:prstDash val="solid"/>
              <a:round/>
              <a:tailEnd type="triangle" w="med" len="med"/>
            </a:ln>
            <a:effectLst/>
          </p:spPr>
          <p:txBody>
            <a:bodyPr wrap="square" lIns="45719" tIns="45719" rIns="45719" bIns="45719" numCol="1" anchor="t">
              <a:noAutofit/>
            </a:bodyPr>
            <a:lstStyle/>
            <a:p>
              <a:pPr/>
            </a:p>
          </p:txBody>
        </p:sp>
        <p:sp>
          <p:nvSpPr>
            <p:cNvPr id="2307" name="直線單箭頭接點 123"/>
            <p:cNvSpPr/>
            <p:nvPr/>
          </p:nvSpPr>
          <p:spPr>
            <a:xfrm flipV="1">
              <a:off x="1140763" y="883924"/>
              <a:ext cx="1189282" cy="726205"/>
            </a:xfrm>
            <a:prstGeom prst="line">
              <a:avLst/>
            </a:prstGeom>
            <a:noFill/>
            <a:ln w="25400" cap="flat">
              <a:solidFill>
                <a:srgbClr val="000000"/>
              </a:solidFill>
              <a:prstDash val="solid"/>
              <a:round/>
              <a:tailEnd type="triangle" w="med" len="med"/>
            </a:ln>
            <a:effectLst/>
          </p:spPr>
          <p:txBody>
            <a:bodyPr wrap="square" lIns="45719" tIns="45719" rIns="45719" bIns="45719" numCol="1" anchor="t">
              <a:noAutofit/>
            </a:bodyPr>
            <a:lstStyle/>
            <a:p>
              <a:pPr/>
            </a:p>
          </p:txBody>
        </p:sp>
      </p:grpSp>
      <p:sp>
        <p:nvSpPr>
          <p:cNvPr id="2309" name="TextBox 144"/>
          <p:cNvSpPr txBox="1"/>
          <p:nvPr/>
        </p:nvSpPr>
        <p:spPr>
          <a:xfrm>
            <a:off x="2338615" y="6910536"/>
            <a:ext cx="1747153" cy="34018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lstStyle>
          <a:p>
            <a:pPr/>
            <a:r>
              <a:t>input</a:t>
            </a:r>
          </a:p>
        </p:txBody>
      </p:sp>
      <p:sp>
        <p:nvSpPr>
          <p:cNvPr id="2310" name="TextBox 145"/>
          <p:cNvSpPr txBox="1"/>
          <p:nvPr/>
        </p:nvSpPr>
        <p:spPr>
          <a:xfrm>
            <a:off x="2338615" y="3194249"/>
            <a:ext cx="1747153" cy="34018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lstStyle>
          <a:p>
            <a:pPr/>
            <a:r>
              <a:t>output</a:t>
            </a:r>
          </a:p>
        </p:txBody>
      </p:sp>
      <p:pic>
        <p:nvPicPr>
          <p:cNvPr id="2311" name="Picture 146" descr="Picture 146"/>
          <p:cNvPicPr>
            <a:picLocks noChangeAspect="1"/>
          </p:cNvPicPr>
          <p:nvPr/>
        </p:nvPicPr>
        <p:blipFill>
          <a:blip r:embed="rId5">
            <a:extLst/>
          </a:blip>
          <a:stretch>
            <a:fillRect/>
          </a:stretch>
        </p:blipFill>
        <p:spPr>
          <a:xfrm>
            <a:off x="6325344" y="2921074"/>
            <a:ext cx="2381251" cy="4781551"/>
          </a:xfrm>
          <a:prstGeom prst="rect">
            <a:avLst/>
          </a:prstGeom>
          <a:ln w="12700">
            <a:miter lim="400000"/>
          </a:ln>
        </p:spPr>
      </p:pic>
      <p:sp>
        <p:nvSpPr>
          <p:cNvPr id="2312" name="文字方塊 87"/>
          <p:cNvSpPr txBox="1"/>
          <p:nvPr/>
        </p:nvSpPr>
        <p:spPr>
          <a:xfrm>
            <a:off x="8315280" y="3933406"/>
            <a:ext cx="1727499" cy="87655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ctr">
              <a:defRPr sz="2800"/>
            </a:pPr>
            <a:r>
              <a:t>Deep</a:t>
            </a:r>
          </a:p>
          <a:p>
            <a:pPr algn="ctr">
              <a:defRPr sz="2800"/>
            </a:pPr>
            <a:r>
              <a:t>NN</a:t>
            </a:r>
          </a:p>
        </p:txBody>
      </p:sp>
    </p:spTree>
  </p:cSld>
  <p:clrMapOvr>
    <a:masterClrMapping/>
  </p:clrMapOvr>
  <p:transition xmlns:p14="http://schemas.microsoft.com/office/powerpoint/2010/main" spd="med" advClick="1"/>
</p:sld>
</file>

<file path=ppt/slides/slide8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14" name="TextBox 3"/>
          <p:cNvSpPr txBox="1"/>
          <p:nvPr>
            <p:ph type="sldNum" sz="quarter" idx="2"/>
          </p:nvPr>
        </p:nvSpPr>
        <p:spPr>
          <a:xfrm>
            <a:off x="9760731" y="7458470"/>
            <a:ext cx="258625" cy="24830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315" name="Title 1"/>
          <p:cNvSpPr txBox="1"/>
          <p:nvPr>
            <p:ph type="title"/>
          </p:nvPr>
        </p:nvSpPr>
        <p:spPr>
          <a:prstGeom prst="rect">
            <a:avLst/>
          </a:prstGeom>
        </p:spPr>
        <p:txBody>
          <a:bodyPr/>
          <a:lstStyle/>
          <a:p>
            <a:pPr/>
            <a:r>
              <a:t>Recurrent Neural Networks (RNNs)</a:t>
            </a:r>
          </a:p>
        </p:txBody>
      </p:sp>
      <p:sp>
        <p:nvSpPr>
          <p:cNvPr id="2316" name="Content Placeholder 2"/>
          <p:cNvSpPr txBox="1"/>
          <p:nvPr>
            <p:ph type="body" idx="1"/>
          </p:nvPr>
        </p:nvSpPr>
        <p:spPr>
          <a:xfrm>
            <a:off x="276672" y="2090802"/>
            <a:ext cx="9584267" cy="5367668"/>
          </a:xfrm>
          <a:prstGeom prst="rect">
            <a:avLst/>
          </a:prstGeom>
        </p:spPr>
        <p:txBody>
          <a:bodyPr/>
          <a:lstStyle/>
          <a:p>
            <a:pPr>
              <a:defRPr b="1" i="1">
                <a:solidFill>
                  <a:srgbClr val="0070C0"/>
                </a:solidFill>
              </a:defRPr>
            </a:pPr>
            <a:r>
              <a:t>Recurrent NNs </a:t>
            </a:r>
            <a:r>
              <a:rPr b="0" i="0">
                <a:solidFill>
                  <a:srgbClr val="000000"/>
                </a:solidFill>
              </a:rPr>
              <a:t>are used for modeling </a:t>
            </a:r>
            <a:r>
              <a:rPr b="0" i="0">
                <a:solidFill>
                  <a:srgbClr val="FF0000"/>
                </a:solidFill>
              </a:rPr>
              <a:t>sequential data </a:t>
            </a:r>
            <a:r>
              <a:rPr b="0" i="0">
                <a:solidFill>
                  <a:srgbClr val="000000"/>
                </a:solidFill>
              </a:rPr>
              <a:t>and data with varying length of inputs and outputs</a:t>
            </a:r>
            <a:endParaRPr b="0" i="0">
              <a:solidFill>
                <a:srgbClr val="000000"/>
              </a:solidFill>
            </a:endParaRPr>
          </a:p>
          <a:p>
            <a:pPr lvl="1" marL="631825" indent="-227013">
              <a:buFontTx/>
              <a:defRPr sz="1800"/>
            </a:pPr>
            <a:r>
              <a:t>Videos, text, speech, DNA sequences, human skeletal data</a:t>
            </a:r>
          </a:p>
          <a:p>
            <a:pPr/>
            <a:r>
              <a:t>RNNs introduce recurrent connections between the neurons</a:t>
            </a:r>
          </a:p>
          <a:p>
            <a:pPr lvl="1" marL="631825" indent="-227013">
              <a:buFontTx/>
              <a:defRPr sz="1800"/>
            </a:pPr>
            <a:r>
              <a:t>This allows processing sequential data one element at a time by selectively passing information across a sequence</a:t>
            </a:r>
          </a:p>
          <a:p>
            <a:pPr lvl="1" marL="631825" indent="-227013">
              <a:buFontTx/>
              <a:defRPr sz="1800"/>
            </a:pPr>
            <a:r>
              <a:t>Memory of the previous inputs is stored in the model’s internal state and affect the model predictions</a:t>
            </a:r>
          </a:p>
          <a:p>
            <a:pPr lvl="1" marL="631825" indent="-227013">
              <a:buFontTx/>
              <a:defRPr sz="1800"/>
            </a:pPr>
            <a:r>
              <a:t>Can capture correlations in sequential data</a:t>
            </a:r>
          </a:p>
          <a:p>
            <a:pPr/>
            <a:r>
              <a:t>RNNs use </a:t>
            </a:r>
            <a:r>
              <a:rPr>
                <a:solidFill>
                  <a:srgbClr val="FF0000"/>
                </a:solidFill>
              </a:rPr>
              <a:t>backpropagation-through-time</a:t>
            </a:r>
            <a:r>
              <a:t> for training</a:t>
            </a:r>
          </a:p>
          <a:p>
            <a:pPr/>
            <a:r>
              <a:t>RNNs are more sensitive to the vanishing gradient problem than CNNs</a:t>
            </a:r>
          </a:p>
        </p:txBody>
      </p:sp>
      <p:sp>
        <p:nvSpPr>
          <p:cNvPr id="2317" name="Content Placeholder 3"/>
          <p:cNvSpPr txBox="1"/>
          <p:nvPr/>
        </p:nvSpPr>
        <p:spPr>
          <a:xfrm>
            <a:off x="322392" y="1509936"/>
            <a:ext cx="6101248" cy="350294"/>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defTabSz="914322">
              <a:spcBef>
                <a:spcPts val="300"/>
              </a:spcBef>
              <a:defRPr i="1" sz="1400">
                <a:latin typeface="Arial"/>
                <a:ea typeface="Arial"/>
                <a:cs typeface="Arial"/>
                <a:sym typeface="Arial"/>
              </a:defRPr>
            </a:lvl1pPr>
          </a:lstStyle>
          <a:p>
            <a:pPr/>
            <a:r>
              <a:t>Recurrent Neural Networks</a:t>
            </a:r>
          </a:p>
        </p:txBody>
      </p:sp>
    </p:spTree>
  </p:cSld>
  <p:clrMapOvr>
    <a:masterClrMapping/>
  </p:clrMapOvr>
  <p:transition xmlns:p14="http://schemas.microsoft.com/office/powerpoint/2010/main" spd="med" advClick="1"/>
</p:sld>
</file>

<file path=ppt/slides/slide8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19" name="TextBox 3"/>
          <p:cNvSpPr txBox="1"/>
          <p:nvPr>
            <p:ph type="sldNum" sz="quarter" idx="2"/>
          </p:nvPr>
        </p:nvSpPr>
        <p:spPr>
          <a:xfrm>
            <a:off x="9760731" y="7458470"/>
            <a:ext cx="258625" cy="24830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320" name="Title 1"/>
          <p:cNvSpPr txBox="1"/>
          <p:nvPr>
            <p:ph type="title"/>
          </p:nvPr>
        </p:nvSpPr>
        <p:spPr>
          <a:prstGeom prst="rect">
            <a:avLst/>
          </a:prstGeom>
        </p:spPr>
        <p:txBody>
          <a:bodyPr/>
          <a:lstStyle/>
          <a:p>
            <a:pPr/>
            <a:r>
              <a:t>Recurrent Neural Networks (RNNs)</a:t>
            </a:r>
          </a:p>
        </p:txBody>
      </p:sp>
      <p:sp>
        <p:nvSpPr>
          <p:cNvPr id="2321" name="Content Placeholder 2"/>
          <p:cNvSpPr txBox="1"/>
          <p:nvPr>
            <p:ph type="body" idx="1"/>
          </p:nvPr>
        </p:nvSpPr>
        <p:spPr>
          <a:xfrm>
            <a:off x="276672" y="2090802"/>
            <a:ext cx="9584267" cy="5367668"/>
          </a:xfrm>
          <a:prstGeom prst="rect">
            <a:avLst/>
          </a:prstGeom>
        </p:spPr>
        <p:txBody>
          <a:bodyPr/>
          <a:lstStyle/>
          <a:p>
            <a:pPr/>
            <a:r>
              <a:t>RNN use same set of weights </a:t>
            </a:r>
            <a14:m>
              <m:oMath>
                <m:sSub>
                  <m:e>
                    <m:r>
                      <a:rPr xmlns:a="http://schemas.openxmlformats.org/drawingml/2006/main" sz="2400" i="1">
                        <a:solidFill>
                          <a:srgbClr val="000000"/>
                        </a:solidFill>
                        <a:latin typeface="Cambria Math" panose="02040503050406030204" pitchFamily="18" charset="0"/>
                      </a:rPr>
                      <m:t>𝑤</m:t>
                    </m:r>
                  </m:e>
                  <m:sub>
                    <m:r>
                      <a:rPr xmlns:a="http://schemas.openxmlformats.org/drawingml/2006/main" sz="2400" i="1">
                        <a:solidFill>
                          <a:srgbClr val="000000"/>
                        </a:solidFill>
                        <a:latin typeface="Cambria Math" panose="02040503050406030204" pitchFamily="18" charset="0"/>
                      </a:rPr>
                      <m:t>h</m:t>
                    </m:r>
                  </m:sub>
                </m:sSub>
              </m:oMath>
            </a14:m>
            <a:r>
              <a:t> and </a:t>
            </a:r>
            <a14:m>
              <m:oMath>
                <m:sSub>
                  <m:e>
                    <m:r>
                      <a:rPr xmlns:a="http://schemas.openxmlformats.org/drawingml/2006/main" sz="2400" i="1">
                        <a:solidFill>
                          <a:srgbClr val="000000"/>
                        </a:solidFill>
                        <a:latin typeface="Cambria Math" panose="02040503050406030204" pitchFamily="18" charset="0"/>
                      </a:rPr>
                      <m:t>𝑤</m:t>
                    </m:r>
                  </m:e>
                  <m:sub>
                    <m:r>
                      <a:rPr xmlns:a="http://schemas.openxmlformats.org/drawingml/2006/main" sz="2400" i="1">
                        <a:solidFill>
                          <a:srgbClr val="000000"/>
                        </a:solidFill>
                        <a:latin typeface="Cambria Math" panose="02040503050406030204" pitchFamily="18" charset="0"/>
                      </a:rPr>
                      <m:t>𝑥</m:t>
                    </m:r>
                  </m:sub>
                </m:sSub>
              </m:oMath>
            </a14:m>
            <a:r>
              <a:t> </a:t>
            </a:r>
            <a:r>
              <a:rPr>
                <a:solidFill>
                  <a:srgbClr val="FF0000"/>
                </a:solidFill>
              </a:rPr>
              <a:t>across all time steps</a:t>
            </a:r>
            <a:endParaRPr>
              <a:solidFill>
                <a:srgbClr val="FF0000"/>
              </a:solidFill>
            </a:endParaRPr>
          </a:p>
          <a:p>
            <a:pPr lvl="1" marL="631825" indent="-227013">
              <a:buFontTx/>
              <a:defRPr sz="1800"/>
            </a:pPr>
            <a:r>
              <a:t>A sequence of </a:t>
            </a:r>
            <a:r>
              <a:rPr>
                <a:solidFill>
                  <a:srgbClr val="FF0000"/>
                </a:solidFill>
              </a:rPr>
              <a:t>hidden states </a:t>
            </a:r>
            <a14:m>
              <m:oMath>
                <m:d>
                  <m:dPr>
                    <m:ctrlPr>
                      <a:rPr xmlns:a="http://schemas.openxmlformats.org/drawingml/2006/main" sz="2150" i="1">
                        <a:solidFill>
                          <a:srgbClr val="000000"/>
                        </a:solidFill>
                        <a:latin typeface="Cambria Math" panose="02040503050406030204" pitchFamily="18" charset="0"/>
                      </a:rPr>
                    </m:ctrlPr>
                    <m:begChr m:val="{"/>
                    <m:endChr m:val="}"/>
                  </m:dPr>
                  <m:e>
                    <m:sSub>
                      <m:e>
                        <m:r>
                          <a:rPr xmlns:a="http://schemas.openxmlformats.org/drawingml/2006/main" sz="2150" i="1">
                            <a:solidFill>
                              <a:srgbClr val="000000"/>
                            </a:solidFill>
                            <a:latin typeface="Cambria Math" panose="02040503050406030204" pitchFamily="18" charset="0"/>
                          </a:rPr>
                          <m:t>h</m:t>
                        </m:r>
                      </m:e>
                      <m:sub>
                        <m:r>
                          <a:rPr xmlns:a="http://schemas.openxmlformats.org/drawingml/2006/main" sz="2150" i="1">
                            <a:solidFill>
                              <a:srgbClr val="000000"/>
                            </a:solidFill>
                            <a:latin typeface="Cambria Math" panose="02040503050406030204" pitchFamily="18" charset="0"/>
                          </a:rPr>
                          <m:t>𝑜</m:t>
                        </m:r>
                      </m:sub>
                    </m:sSub>
                    <m:r>
                      <a:rPr xmlns:a="http://schemas.openxmlformats.org/drawingml/2006/main" sz="2150" i="1">
                        <a:solidFill>
                          <a:srgbClr val="000000"/>
                        </a:solidFill>
                        <a:latin typeface="Cambria Math" panose="02040503050406030204" pitchFamily="18" charset="0"/>
                      </a:rPr>
                      <m:t>,</m:t>
                    </m:r>
                    <m:sSub>
                      <m:e>
                        <m:sSub>
                          <m:e>
                            <m:r>
                              <a:rPr xmlns:a="http://schemas.openxmlformats.org/drawingml/2006/main" sz="2150" i="1">
                                <a:solidFill>
                                  <a:srgbClr val="000000"/>
                                </a:solidFill>
                                <a:latin typeface="Cambria Math" panose="02040503050406030204" pitchFamily="18" charset="0"/>
                              </a:rPr>
                              <m:t>h</m:t>
                            </m:r>
                          </m:e>
                          <m:sub>
                            <m:r>
                              <a:rPr xmlns:a="http://schemas.openxmlformats.org/drawingml/2006/main" sz="2150" i="1">
                                <a:solidFill>
                                  <a:srgbClr val="000000"/>
                                </a:solidFill>
                                <a:latin typeface="Cambria Math" panose="02040503050406030204" pitchFamily="18" charset="0"/>
                              </a:rPr>
                              <m:t>𝑜</m:t>
                            </m:r>
                          </m:sub>
                        </m:sSub>
                        <m:r>
                          <a:rPr xmlns:a="http://schemas.openxmlformats.org/drawingml/2006/main" sz="2150" i="1">
                            <a:solidFill>
                              <a:srgbClr val="000000"/>
                            </a:solidFill>
                            <a:latin typeface="Cambria Math" panose="02040503050406030204" pitchFamily="18" charset="0"/>
                          </a:rPr>
                          <m:t>h</m:t>
                        </m:r>
                      </m:e>
                      <m:sub>
                        <m:r>
                          <a:rPr xmlns:a="http://schemas.openxmlformats.org/drawingml/2006/main" sz="2150" i="1">
                            <a:solidFill>
                              <a:srgbClr val="000000"/>
                            </a:solidFill>
                            <a:latin typeface="Cambria Math" panose="02040503050406030204" pitchFamily="18" charset="0"/>
                          </a:rPr>
                          <m:t>2</m:t>
                        </m:r>
                      </m:sub>
                    </m:sSub>
                    <m:r>
                      <a:rPr xmlns:a="http://schemas.openxmlformats.org/drawingml/2006/main" sz="2150" i="1">
                        <a:solidFill>
                          <a:srgbClr val="000000"/>
                        </a:solidFill>
                        <a:latin typeface="Cambria Math" panose="02040503050406030204" pitchFamily="18" charset="0"/>
                      </a:rPr>
                      <m:t>,</m:t>
                    </m:r>
                    <m:sSub>
                      <m:e>
                        <m:r>
                          <a:rPr xmlns:a="http://schemas.openxmlformats.org/drawingml/2006/main" sz="2150" i="1">
                            <a:solidFill>
                              <a:srgbClr val="000000"/>
                            </a:solidFill>
                            <a:latin typeface="Cambria Math" panose="02040503050406030204" pitchFamily="18" charset="0"/>
                          </a:rPr>
                          <m:t>h</m:t>
                        </m:r>
                      </m:e>
                      <m:sub>
                        <m:r>
                          <a:rPr xmlns:a="http://schemas.openxmlformats.org/drawingml/2006/main" sz="2150" i="1">
                            <a:solidFill>
                              <a:srgbClr val="000000"/>
                            </a:solidFill>
                            <a:latin typeface="Cambria Math" panose="02040503050406030204" pitchFamily="18" charset="0"/>
                          </a:rPr>
                          <m:t>3</m:t>
                        </m:r>
                      </m:sub>
                    </m:sSub>
                    <m:r>
                      <a:rPr xmlns:a="http://schemas.openxmlformats.org/drawingml/2006/main" sz="2150" i="1">
                        <a:solidFill>
                          <a:srgbClr val="000000"/>
                        </a:solidFill>
                        <a:latin typeface="Cambria Math" panose="02040503050406030204" pitchFamily="18" charset="0"/>
                      </a:rPr>
                      <m:t>,</m:t>
                    </m:r>
                    <m:r>
                      <a:rPr xmlns:a="http://schemas.openxmlformats.org/drawingml/2006/main" sz="2150" i="1">
                        <a:solidFill>
                          <a:srgbClr val="000000"/>
                        </a:solidFill>
                        <a:latin typeface="Cambria Math" panose="02040503050406030204" pitchFamily="18" charset="0"/>
                      </a:rPr>
                      <m:t/>
                    </m:r>
                    <m:r>
                      <a:rPr xmlns:a="http://schemas.openxmlformats.org/drawingml/2006/main" sz="2150" i="1">
                        <a:solidFill>
                          <a:srgbClr val="000000"/>
                        </a:solidFill>
                        <a:latin typeface="Cambria Math" panose="02040503050406030204" pitchFamily="18" charset="0"/>
                      </a:rPr>
                      <m:t>…</m:t>
                    </m:r>
                  </m:e>
                </m:d>
                <m:r>
                  <a:rPr xmlns:a="http://schemas.openxmlformats.org/drawingml/2006/main" sz="2150" i="1">
                    <a:solidFill>
                      <a:srgbClr val="000000"/>
                    </a:solidFill>
                    <a:latin typeface="Cambria Math" panose="02040503050406030204" pitchFamily="18" charset="0"/>
                  </a:rPr>
                  <m:t/>
                </m:r>
              </m:oMath>
            </a14:m>
            <a:r>
              <a:t>is learned, which represents the memory of the network</a:t>
            </a:r>
          </a:p>
          <a:p>
            <a:pPr lvl="1" marL="631825" indent="-227013">
              <a:buFontTx/>
              <a:defRPr sz="1800"/>
            </a:pPr>
            <a:r>
              <a:t>The hidden state at step </a:t>
            </a:r>
            <a:r>
              <a:rPr i="1"/>
              <a:t>t</a:t>
            </a:r>
            <a:r>
              <a:t>, </a:t>
            </a:r>
            <a14:m>
              <m:oMath>
                <m:r>
                  <a:rPr xmlns:a="http://schemas.openxmlformats.org/drawingml/2006/main" sz="2150" i="1">
                    <a:solidFill>
                      <a:srgbClr val="000000"/>
                    </a:solidFill>
                    <a:latin typeface="Cambria Math" panose="02040503050406030204" pitchFamily="18" charset="0"/>
                  </a:rPr>
                  <m:t>h</m:t>
                </m:r>
                <m:d>
                  <m:dPr>
                    <m:ctrlPr>
                      <a:rPr xmlns:a="http://schemas.openxmlformats.org/drawingml/2006/main" sz="2150" i="1">
                        <a:solidFill>
                          <a:srgbClr val="000000"/>
                        </a:solidFill>
                        <a:latin typeface="Cambria Math" panose="02040503050406030204" pitchFamily="18" charset="0"/>
                      </a:rPr>
                    </m:ctrlPr>
                  </m:dPr>
                  <m:e>
                    <m:r>
                      <a:rPr xmlns:a="http://schemas.openxmlformats.org/drawingml/2006/main" sz="2150" i="1">
                        <a:solidFill>
                          <a:srgbClr val="000000"/>
                        </a:solidFill>
                        <a:latin typeface="Cambria Math" panose="02040503050406030204" pitchFamily="18" charset="0"/>
                      </a:rPr>
                      <m:t>𝑡</m:t>
                    </m:r>
                  </m:e>
                </m:d>
              </m:oMath>
            </a14:m>
            <a:r>
              <a:t>, is calculated based on the previous hidden state </a:t>
            </a:r>
            <a14:m>
              <m:oMath>
                <m:r>
                  <a:rPr xmlns:a="http://schemas.openxmlformats.org/drawingml/2006/main" sz="2150" i="1">
                    <a:solidFill>
                      <a:srgbClr val="000000"/>
                    </a:solidFill>
                    <a:latin typeface="Cambria Math" panose="02040503050406030204" pitchFamily="18" charset="0"/>
                  </a:rPr>
                  <m:t>h</m:t>
                </m:r>
                <m:d>
                  <m:dPr>
                    <m:ctrlPr>
                      <a:rPr xmlns:a="http://schemas.openxmlformats.org/drawingml/2006/main" sz="2150" i="1">
                        <a:solidFill>
                          <a:srgbClr val="000000"/>
                        </a:solidFill>
                        <a:latin typeface="Cambria Math" panose="02040503050406030204" pitchFamily="18" charset="0"/>
                      </a:rPr>
                    </m:ctrlPr>
                  </m:dPr>
                  <m:e>
                    <m:r>
                      <a:rPr xmlns:a="http://schemas.openxmlformats.org/drawingml/2006/main" sz="2150" i="1">
                        <a:solidFill>
                          <a:srgbClr val="000000"/>
                        </a:solidFill>
                        <a:latin typeface="Cambria Math" panose="02040503050406030204" pitchFamily="18" charset="0"/>
                      </a:rPr>
                      <m:t>𝑡</m:t>
                    </m:r>
                    <m:r>
                      <a:rPr xmlns:a="http://schemas.openxmlformats.org/drawingml/2006/main" sz="2150" i="1">
                        <a:solidFill>
                          <a:srgbClr val="000000"/>
                        </a:solidFill>
                        <a:latin typeface="Cambria Math" panose="02040503050406030204" pitchFamily="18" charset="0"/>
                      </a:rPr>
                      <m:t>−</m:t>
                    </m:r>
                    <m:r>
                      <a:rPr xmlns:a="http://schemas.openxmlformats.org/drawingml/2006/main" sz="2150" i="1">
                        <a:solidFill>
                          <a:srgbClr val="000000"/>
                        </a:solidFill>
                        <a:latin typeface="Cambria Math" panose="02040503050406030204" pitchFamily="18" charset="0"/>
                      </a:rPr>
                      <m:t>1</m:t>
                    </m:r>
                  </m:e>
                </m:d>
              </m:oMath>
            </a14:m>
            <a:r>
              <a:t> and the input at the current step </a:t>
            </a:r>
            <a14:m>
              <m:oMath>
                <m:r>
                  <a:rPr xmlns:a="http://schemas.openxmlformats.org/drawingml/2006/main" sz="2150" i="1">
                    <a:solidFill>
                      <a:srgbClr val="000000"/>
                    </a:solidFill>
                    <a:latin typeface="Cambria Math" panose="02040503050406030204" pitchFamily="18" charset="0"/>
                  </a:rPr>
                  <m:t>𝑥</m:t>
                </m:r>
                <m:d>
                  <m:dPr>
                    <m:ctrlPr>
                      <a:rPr xmlns:a="http://schemas.openxmlformats.org/drawingml/2006/main" sz="2150" i="1">
                        <a:solidFill>
                          <a:srgbClr val="000000"/>
                        </a:solidFill>
                        <a:latin typeface="Cambria Math" panose="02040503050406030204" pitchFamily="18" charset="0"/>
                      </a:rPr>
                    </m:ctrlPr>
                  </m:dPr>
                  <m:e>
                    <m:r>
                      <a:rPr xmlns:a="http://schemas.openxmlformats.org/drawingml/2006/main" sz="2150" i="1">
                        <a:solidFill>
                          <a:srgbClr val="000000"/>
                        </a:solidFill>
                        <a:latin typeface="Cambria Math" panose="02040503050406030204" pitchFamily="18" charset="0"/>
                      </a:rPr>
                      <m:t>𝑡</m:t>
                    </m:r>
                  </m:e>
                </m:d>
              </m:oMath>
            </a14:m>
            <a:r>
              <a:t>, i.e.,</a:t>
            </a:r>
            <a14:m>
              <m:oMath>
                <m:r>
                  <a:rPr xmlns:a="http://schemas.openxmlformats.org/drawingml/2006/main" sz="2150" i="1">
                    <a:solidFill>
                      <a:srgbClr val="000000"/>
                    </a:solidFill>
                    <a:latin typeface="Cambria Math" panose="02040503050406030204" pitchFamily="18" charset="0"/>
                  </a:rPr>
                  <m:t/>
                </m:r>
                <m:r>
                  <a:rPr xmlns:a="http://schemas.openxmlformats.org/drawingml/2006/main" sz="2150" i="1">
                    <a:solidFill>
                      <a:srgbClr val="000000"/>
                    </a:solidFill>
                    <a:latin typeface="Cambria Math" panose="02040503050406030204" pitchFamily="18" charset="0"/>
                  </a:rPr>
                  <m:t/>
                </m:r>
                <m:r>
                  <a:rPr xmlns:a="http://schemas.openxmlformats.org/drawingml/2006/main" sz="2150" i="1">
                    <a:solidFill>
                      <a:srgbClr val="000000"/>
                    </a:solidFill>
                    <a:latin typeface="Cambria Math" panose="02040503050406030204" pitchFamily="18" charset="0"/>
                  </a:rPr>
                  <m:t/>
                </m:r>
                <m:r>
                  <a:rPr xmlns:a="http://schemas.openxmlformats.org/drawingml/2006/main" sz="2150" i="1">
                    <a:solidFill>
                      <a:srgbClr val="000000"/>
                    </a:solidFill>
                    <a:latin typeface="Cambria Math" panose="02040503050406030204" pitchFamily="18" charset="0"/>
                  </a:rPr>
                  <m:t>h</m:t>
                </m:r>
                <m:d>
                  <m:dPr>
                    <m:ctrlPr>
                      <a:rPr xmlns:a="http://schemas.openxmlformats.org/drawingml/2006/main" sz="2150" i="1">
                        <a:solidFill>
                          <a:srgbClr val="000000"/>
                        </a:solidFill>
                        <a:latin typeface="Cambria Math" panose="02040503050406030204" pitchFamily="18" charset="0"/>
                      </a:rPr>
                    </m:ctrlPr>
                  </m:dPr>
                  <m:e>
                    <m:r>
                      <a:rPr xmlns:a="http://schemas.openxmlformats.org/drawingml/2006/main" sz="2150" i="1">
                        <a:solidFill>
                          <a:srgbClr val="000000"/>
                        </a:solidFill>
                        <a:latin typeface="Cambria Math" panose="02040503050406030204" pitchFamily="18" charset="0"/>
                      </a:rPr>
                      <m:t>𝑡</m:t>
                    </m:r>
                  </m:e>
                </m:d>
                <m:r>
                  <a:rPr xmlns:a="http://schemas.openxmlformats.org/drawingml/2006/main" sz="2150" i="1">
                    <a:solidFill>
                      <a:srgbClr val="000000"/>
                    </a:solidFill>
                    <a:latin typeface="Cambria Math" panose="02040503050406030204" pitchFamily="18" charset="0"/>
                  </a:rPr>
                  <m:t>=</m:t>
                </m:r>
                <m:sSub>
                  <m:e>
                    <m:r>
                      <a:rPr xmlns:a="http://schemas.openxmlformats.org/drawingml/2006/main" sz="2150" i="1">
                        <a:solidFill>
                          <a:srgbClr val="000000"/>
                        </a:solidFill>
                        <a:latin typeface="Cambria Math" panose="02040503050406030204" pitchFamily="18" charset="0"/>
                      </a:rPr>
                      <m:t>𝑓</m:t>
                    </m:r>
                  </m:e>
                  <m:sub>
                    <m:r>
                      <a:rPr xmlns:a="http://schemas.openxmlformats.org/drawingml/2006/main" sz="2150" i="1">
                        <a:solidFill>
                          <a:srgbClr val="000000"/>
                        </a:solidFill>
                        <a:latin typeface="Cambria Math" panose="02040503050406030204" pitchFamily="18" charset="0"/>
                      </a:rPr>
                      <m:t>h</m:t>
                    </m:r>
                  </m:sub>
                </m:sSub>
                <m:d>
                  <m:dPr>
                    <m:ctrlPr>
                      <a:rPr xmlns:a="http://schemas.openxmlformats.org/drawingml/2006/main" sz="2150" i="1">
                        <a:solidFill>
                          <a:srgbClr val="000000"/>
                        </a:solidFill>
                        <a:latin typeface="Cambria Math" panose="02040503050406030204" pitchFamily="18" charset="0"/>
                      </a:rPr>
                    </m:ctrlPr>
                  </m:dPr>
                  <m:e>
                    <m:sSub>
                      <m:e>
                        <m:r>
                          <a:rPr xmlns:a="http://schemas.openxmlformats.org/drawingml/2006/main" sz="2150" i="1">
                            <a:solidFill>
                              <a:srgbClr val="000000"/>
                            </a:solidFill>
                            <a:latin typeface="Cambria Math" panose="02040503050406030204" pitchFamily="18" charset="0"/>
                          </a:rPr>
                          <m:t>𝑤</m:t>
                        </m:r>
                      </m:e>
                      <m:sub>
                        <m:r>
                          <a:rPr xmlns:a="http://schemas.openxmlformats.org/drawingml/2006/main" sz="2150" i="1">
                            <a:solidFill>
                              <a:srgbClr val="000000"/>
                            </a:solidFill>
                            <a:latin typeface="Cambria Math" panose="02040503050406030204" pitchFamily="18" charset="0"/>
                          </a:rPr>
                          <m:t>h</m:t>
                        </m:r>
                      </m:sub>
                    </m:sSub>
                    <m:r>
                      <a:rPr xmlns:a="http://schemas.openxmlformats.org/drawingml/2006/main" sz="2150" i="1">
                        <a:solidFill>
                          <a:srgbClr val="000000"/>
                        </a:solidFill>
                        <a:latin typeface="Cambria Math" panose="02040503050406030204" pitchFamily="18" charset="0"/>
                      </a:rPr>
                      <m:t>∗</m:t>
                    </m:r>
                    <m:r>
                      <a:rPr xmlns:a="http://schemas.openxmlformats.org/drawingml/2006/main" sz="2150" i="1">
                        <a:solidFill>
                          <a:srgbClr val="000000"/>
                        </a:solidFill>
                        <a:latin typeface="Cambria Math" panose="02040503050406030204" pitchFamily="18" charset="0"/>
                      </a:rPr>
                      <m:t>h</m:t>
                    </m:r>
                    <m:d>
                      <m:dPr>
                        <m:ctrlPr>
                          <a:rPr xmlns:a="http://schemas.openxmlformats.org/drawingml/2006/main" sz="2150" i="1">
                            <a:solidFill>
                              <a:srgbClr val="000000"/>
                            </a:solidFill>
                            <a:latin typeface="Cambria Math" panose="02040503050406030204" pitchFamily="18" charset="0"/>
                          </a:rPr>
                        </m:ctrlPr>
                      </m:dPr>
                      <m:e>
                        <m:r>
                          <a:rPr xmlns:a="http://schemas.openxmlformats.org/drawingml/2006/main" sz="2150" i="1">
                            <a:solidFill>
                              <a:srgbClr val="000000"/>
                            </a:solidFill>
                            <a:latin typeface="Cambria Math" panose="02040503050406030204" pitchFamily="18" charset="0"/>
                          </a:rPr>
                          <m:t>𝑡</m:t>
                        </m:r>
                        <m:r>
                          <a:rPr xmlns:a="http://schemas.openxmlformats.org/drawingml/2006/main" sz="2150" i="1">
                            <a:solidFill>
                              <a:srgbClr val="000000"/>
                            </a:solidFill>
                            <a:latin typeface="Cambria Math" panose="02040503050406030204" pitchFamily="18" charset="0"/>
                          </a:rPr>
                          <m:t>−</m:t>
                        </m:r>
                        <m:r>
                          <a:rPr xmlns:a="http://schemas.openxmlformats.org/drawingml/2006/main" sz="2150" i="1">
                            <a:solidFill>
                              <a:srgbClr val="000000"/>
                            </a:solidFill>
                            <a:latin typeface="Cambria Math" panose="02040503050406030204" pitchFamily="18" charset="0"/>
                          </a:rPr>
                          <m:t>1</m:t>
                        </m:r>
                      </m:e>
                    </m:d>
                    <m:r>
                      <a:rPr xmlns:a="http://schemas.openxmlformats.org/drawingml/2006/main" sz="2150" i="1">
                        <a:solidFill>
                          <a:srgbClr val="000000"/>
                        </a:solidFill>
                        <a:latin typeface="Cambria Math" panose="02040503050406030204" pitchFamily="18" charset="0"/>
                      </a:rPr>
                      <m:t>+</m:t>
                    </m:r>
                    <m:sSub>
                      <m:e>
                        <m:r>
                          <a:rPr xmlns:a="http://schemas.openxmlformats.org/drawingml/2006/main" sz="2150" i="1">
                            <a:solidFill>
                              <a:srgbClr val="000000"/>
                            </a:solidFill>
                            <a:latin typeface="Cambria Math" panose="02040503050406030204" pitchFamily="18" charset="0"/>
                          </a:rPr>
                          <m:t>𝑤</m:t>
                        </m:r>
                      </m:e>
                      <m:sub>
                        <m:r>
                          <a:rPr xmlns:a="http://schemas.openxmlformats.org/drawingml/2006/main" sz="2150" i="1">
                            <a:solidFill>
                              <a:srgbClr val="000000"/>
                            </a:solidFill>
                            <a:latin typeface="Cambria Math" panose="02040503050406030204" pitchFamily="18" charset="0"/>
                          </a:rPr>
                          <m:t>𝑥</m:t>
                        </m:r>
                      </m:sub>
                    </m:sSub>
                    <m:r>
                      <a:rPr xmlns:a="http://schemas.openxmlformats.org/drawingml/2006/main" sz="2150" i="1">
                        <a:solidFill>
                          <a:srgbClr val="000000"/>
                        </a:solidFill>
                        <a:latin typeface="Cambria Math" panose="02040503050406030204" pitchFamily="18" charset="0"/>
                      </a:rPr>
                      <m:t>∗</m:t>
                    </m:r>
                    <m:r>
                      <a:rPr xmlns:a="http://schemas.openxmlformats.org/drawingml/2006/main" sz="2150" i="1">
                        <a:solidFill>
                          <a:srgbClr val="000000"/>
                        </a:solidFill>
                        <a:latin typeface="Cambria Math" panose="02040503050406030204" pitchFamily="18" charset="0"/>
                      </a:rPr>
                      <m:t>𝑥</m:t>
                    </m:r>
                    <m:d>
                      <m:dPr>
                        <m:ctrlPr>
                          <a:rPr xmlns:a="http://schemas.openxmlformats.org/drawingml/2006/main" sz="2150" i="1">
                            <a:solidFill>
                              <a:srgbClr val="000000"/>
                            </a:solidFill>
                            <a:latin typeface="Cambria Math" panose="02040503050406030204" pitchFamily="18" charset="0"/>
                          </a:rPr>
                        </m:ctrlPr>
                      </m:dPr>
                      <m:e>
                        <m:r>
                          <a:rPr xmlns:a="http://schemas.openxmlformats.org/drawingml/2006/main" sz="2150" i="1">
                            <a:solidFill>
                              <a:srgbClr val="000000"/>
                            </a:solidFill>
                            <a:latin typeface="Cambria Math" panose="02040503050406030204" pitchFamily="18" charset="0"/>
                          </a:rPr>
                          <m:t>𝑡</m:t>
                        </m:r>
                      </m:e>
                    </m:d>
                  </m:e>
                </m:d>
              </m:oMath>
            </a14:m>
          </a:p>
          <a:p>
            <a:pPr lvl="1" marL="631825" indent="-227013">
              <a:buFontTx/>
              <a:defRPr sz="1800"/>
            </a:pPr>
            <a:r>
              <a:t>The function </a:t>
            </a:r>
            <a14:m>
              <m:oMath>
                <m:sSub>
                  <m:e>
                    <m:r>
                      <a:rPr xmlns:a="http://schemas.openxmlformats.org/drawingml/2006/main" sz="2150" i="1">
                        <a:solidFill>
                          <a:srgbClr val="000000"/>
                        </a:solidFill>
                        <a:latin typeface="Cambria Math" panose="02040503050406030204" pitchFamily="18" charset="0"/>
                      </a:rPr>
                      <m:t>𝑓</m:t>
                    </m:r>
                  </m:e>
                  <m:sub>
                    <m:r>
                      <a:rPr xmlns:a="http://schemas.openxmlformats.org/drawingml/2006/main" sz="2150" i="1">
                        <a:solidFill>
                          <a:srgbClr val="000000"/>
                        </a:solidFill>
                        <a:latin typeface="Cambria Math" panose="02040503050406030204" pitchFamily="18" charset="0"/>
                      </a:rPr>
                      <m:t>h</m:t>
                    </m:r>
                  </m:sub>
                </m:sSub>
                <m:d>
                  <m:dPr>
                    <m:ctrlPr>
                      <a:rPr xmlns:a="http://schemas.openxmlformats.org/drawingml/2006/main" sz="2150" i="1">
                        <a:solidFill>
                          <a:srgbClr val="000000"/>
                        </a:solidFill>
                        <a:latin typeface="Cambria Math" panose="02040503050406030204" pitchFamily="18" charset="0"/>
                      </a:rPr>
                    </m:ctrlPr>
                  </m:dPr>
                  <m:e>
                    <m:r>
                      <a:rPr xmlns:a="http://schemas.openxmlformats.org/drawingml/2006/main" sz="2150" i="1">
                        <a:solidFill>
                          <a:srgbClr val="000000"/>
                        </a:solidFill>
                        <a:latin typeface="Cambria Math" panose="02040503050406030204" pitchFamily="18" charset="0"/>
                      </a:rPr>
                      <m:t>∙</m:t>
                    </m:r>
                  </m:e>
                </m:d>
              </m:oMath>
            </a14:m>
            <a:r>
              <a:t> is a nonlinear activation function, e.g., ReLU or tanh</a:t>
            </a:r>
          </a:p>
          <a:p>
            <a:pPr/>
            <a:r>
              <a:t>RNN shown rolled over time</a:t>
            </a:r>
          </a:p>
        </p:txBody>
      </p:sp>
      <p:sp>
        <p:nvSpPr>
          <p:cNvPr id="2322" name="Content Placeholder 3"/>
          <p:cNvSpPr txBox="1"/>
          <p:nvPr/>
        </p:nvSpPr>
        <p:spPr>
          <a:xfrm>
            <a:off x="322392" y="1509936"/>
            <a:ext cx="6101248" cy="350294"/>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defTabSz="914322">
              <a:spcBef>
                <a:spcPts val="300"/>
              </a:spcBef>
              <a:defRPr i="1" sz="1400">
                <a:latin typeface="Arial"/>
                <a:ea typeface="Arial"/>
                <a:cs typeface="Arial"/>
                <a:sym typeface="Arial"/>
              </a:defRPr>
            </a:lvl1pPr>
          </a:lstStyle>
          <a:p>
            <a:pPr/>
            <a:r>
              <a:t>Recurrent Neural Networks</a:t>
            </a:r>
          </a:p>
        </p:txBody>
      </p:sp>
      <p:grpSp>
        <p:nvGrpSpPr>
          <p:cNvPr id="2334" name="Group 8"/>
          <p:cNvGrpSpPr/>
          <p:nvPr/>
        </p:nvGrpSpPr>
        <p:grpSpPr>
          <a:xfrm>
            <a:off x="850771" y="5071383"/>
            <a:ext cx="2707770" cy="1795215"/>
            <a:chOff x="0" y="0"/>
            <a:chExt cx="2707768" cy="1795213"/>
          </a:xfrm>
        </p:grpSpPr>
        <p:sp>
          <p:nvSpPr>
            <p:cNvPr id="2323" name="TextBox 9"/>
            <p:cNvSpPr txBox="1"/>
            <p:nvPr/>
          </p:nvSpPr>
          <p:spPr>
            <a:xfrm>
              <a:off x="1222462" y="1424026"/>
              <a:ext cx="528702" cy="371188"/>
            </a:xfrm>
            <a:prstGeom prst="rect">
              <a:avLst/>
            </a:prstGeom>
            <a:solidFill>
              <a:srgbClr val="FFFFFF"/>
            </a:solidFill>
            <a:ln w="38100" cap="flat">
              <a:solidFill>
                <a:srgbClr val="C00000"/>
              </a:solidFill>
              <a:prstDash val="solid"/>
              <a:round/>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lgn="ctr">
                <a:defRPr sz="1800"/>
              </a:lvl1pPr>
            </a:lstStyle>
            <a:p>
              <a:pPr/>
              <a:r>
                <a:t>x1</a:t>
              </a:r>
            </a:p>
          </p:txBody>
        </p:sp>
        <p:sp>
          <p:nvSpPr>
            <p:cNvPr id="2324" name="TextBox 10"/>
            <p:cNvSpPr txBox="1"/>
            <p:nvPr/>
          </p:nvSpPr>
          <p:spPr>
            <a:xfrm>
              <a:off x="0" y="275453"/>
              <a:ext cx="529313" cy="371188"/>
            </a:xfrm>
            <a:prstGeom prst="rect">
              <a:avLst/>
            </a:prstGeom>
            <a:solidFill>
              <a:srgbClr val="FFFFFF"/>
            </a:solidFill>
            <a:ln w="38100" cap="flat">
              <a:solidFill>
                <a:srgbClr val="C00000"/>
              </a:solidFill>
              <a:prstDash val="solid"/>
              <a:round/>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lgn="ctr">
                <a:defRPr sz="1800"/>
              </a:lvl1pPr>
            </a:lstStyle>
            <a:p>
              <a:pPr/>
              <a:r>
                <a:t>h0</a:t>
              </a:r>
            </a:p>
          </p:txBody>
        </p:sp>
        <p:grpSp>
          <p:nvGrpSpPr>
            <p:cNvPr id="2327" name="Group 11"/>
            <p:cNvGrpSpPr/>
            <p:nvPr/>
          </p:nvGrpSpPr>
          <p:grpSpPr>
            <a:xfrm>
              <a:off x="1170896" y="184665"/>
              <a:ext cx="637447" cy="562054"/>
              <a:chOff x="0" y="0"/>
              <a:chExt cx="637446" cy="562052"/>
            </a:xfrm>
          </p:grpSpPr>
          <p:sp>
            <p:nvSpPr>
              <p:cNvPr id="2325" name="Oval 18"/>
              <p:cNvSpPr/>
              <p:nvPr/>
            </p:nvSpPr>
            <p:spPr>
              <a:xfrm>
                <a:off x="-1" y="-1"/>
                <a:ext cx="637448" cy="562054"/>
              </a:xfrm>
              <a:prstGeom prst="ellipse">
                <a:avLst/>
              </a:prstGeom>
              <a:solidFill>
                <a:srgbClr val="C00000"/>
              </a:solidFill>
              <a:ln w="9525" cap="flat">
                <a:solidFill>
                  <a:srgbClr val="C00000"/>
                </a:solidFill>
                <a:prstDash val="solid"/>
                <a:round/>
              </a:ln>
              <a:effectLst/>
            </p:spPr>
            <p:txBody>
              <a:bodyPr wrap="square" lIns="45719" tIns="45719" rIns="45719" bIns="45719" numCol="1" anchor="t">
                <a:noAutofit/>
              </a:bodyPr>
              <a:lstStyle/>
              <a:p>
                <a:pPr defTabSz="914400">
                  <a:defRPr sz="2400">
                    <a:latin typeface="Arial"/>
                    <a:ea typeface="Arial"/>
                    <a:cs typeface="Arial"/>
                    <a:sym typeface="Arial"/>
                  </a:defRPr>
                </a:pPr>
              </a:p>
            </p:txBody>
          </p:sp>
          <p:sp>
            <p:nvSpPr>
              <p:cNvPr id="2326" name="TextBox 19"/>
              <p:cNvSpPr txBox="1"/>
              <p:nvPr/>
            </p:nvSpPr>
            <p:spPr>
              <a:xfrm>
                <a:off x="76253" y="96359"/>
                <a:ext cx="520553" cy="362526"/>
              </a:xfrm>
              <a:prstGeom prst="rect">
                <a:avLst/>
              </a:prstGeom>
              <a:solidFill>
                <a:srgbClr val="C00000"/>
              </a:solid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p>
                <a:pPr>
                  <a:defRPr>
                    <a:solidFill>
                      <a:srgbClr val="FFFFFF"/>
                    </a:solidFill>
                    <a:latin typeface="Arial"/>
                    <a:ea typeface="Arial"/>
                    <a:cs typeface="Arial"/>
                    <a:sym typeface="Arial"/>
                  </a:defRPr>
                </a:pPr>
                <a14:m>
                  <m:oMath>
                    <m:sSub>
                      <m:e>
                        <m:r>
                          <a:rPr xmlns:a="http://schemas.openxmlformats.org/drawingml/2006/main" sz="2400" i="1">
                            <a:solidFill>
                              <a:srgbClr val="FFFFFF"/>
                            </a:solidFill>
                            <a:latin typeface="Cambria Math" panose="02040503050406030204" pitchFamily="18" charset="0"/>
                          </a:rPr>
                          <m:t>𝑓</m:t>
                        </m:r>
                      </m:e>
                      <m:sub>
                        <m:r>
                          <a:rPr xmlns:a="http://schemas.openxmlformats.org/drawingml/2006/main" sz="2400" i="1">
                            <a:solidFill>
                              <a:srgbClr val="FFFFFF"/>
                            </a:solidFill>
                            <a:latin typeface="Cambria Math" panose="02040503050406030204" pitchFamily="18" charset="0"/>
                          </a:rPr>
                          <m:t>h</m:t>
                        </m:r>
                      </m:sub>
                    </m:sSub>
                  </m:oMath>
                </a14:m>
                <a:r>
                  <a:rPr>
                    <a:latin typeface="+mj-lt"/>
                    <a:ea typeface="+mj-ea"/>
                    <a:cs typeface="+mj-cs"/>
                    <a:sym typeface="Calibri"/>
                  </a:rPr>
                  <a:t>(</a:t>
                </a:r>
                <a:r>
                  <a:t>·</a:t>
                </a:r>
                <a:r>
                  <a:rPr>
                    <a:latin typeface="+mj-lt"/>
                    <a:ea typeface="+mj-ea"/>
                    <a:cs typeface="+mj-cs"/>
                    <a:sym typeface="Calibri"/>
                  </a:rPr>
                  <a:t>)</a:t>
                </a:r>
              </a:p>
            </p:txBody>
          </p:sp>
        </p:grpSp>
        <p:sp>
          <p:nvSpPr>
            <p:cNvPr id="2328" name="Straight Arrow Connector 12"/>
            <p:cNvSpPr/>
            <p:nvPr/>
          </p:nvSpPr>
          <p:spPr>
            <a:xfrm>
              <a:off x="529312" y="460118"/>
              <a:ext cx="641585" cy="5575"/>
            </a:xfrm>
            <a:prstGeom prst="line">
              <a:avLst/>
            </a:prstGeom>
            <a:noFill/>
            <a:ln w="9525" cap="flat">
              <a:solidFill>
                <a:srgbClr val="000000"/>
              </a:solidFill>
              <a:prstDash val="solid"/>
              <a:round/>
              <a:tailEnd type="triangle" w="med" len="med"/>
            </a:ln>
            <a:effectLst/>
          </p:spPr>
          <p:txBody>
            <a:bodyPr wrap="square" lIns="45719" tIns="45719" rIns="45719" bIns="45719" numCol="1" anchor="t">
              <a:noAutofit/>
            </a:bodyPr>
            <a:lstStyle/>
            <a:p>
              <a:pPr/>
            </a:p>
          </p:txBody>
        </p:sp>
        <p:sp>
          <p:nvSpPr>
            <p:cNvPr id="2329" name="Straight Arrow Connector 13"/>
            <p:cNvSpPr/>
            <p:nvPr/>
          </p:nvSpPr>
          <p:spPr>
            <a:xfrm flipV="1">
              <a:off x="1486813" y="746717"/>
              <a:ext cx="2807" cy="677310"/>
            </a:xfrm>
            <a:prstGeom prst="line">
              <a:avLst/>
            </a:prstGeom>
            <a:noFill/>
            <a:ln w="9525" cap="flat">
              <a:solidFill>
                <a:srgbClr val="000000"/>
              </a:solidFill>
              <a:prstDash val="solid"/>
              <a:round/>
              <a:tailEnd type="triangle" w="med" len="med"/>
            </a:ln>
            <a:effectLst/>
          </p:spPr>
          <p:txBody>
            <a:bodyPr wrap="square" lIns="45719" tIns="45719" rIns="45719" bIns="45719" numCol="1" anchor="t">
              <a:noAutofit/>
            </a:bodyPr>
            <a:lstStyle/>
            <a:p>
              <a:pPr/>
            </a:p>
          </p:txBody>
        </p:sp>
        <p:sp>
          <p:nvSpPr>
            <p:cNvPr id="2330" name="TextBox 14"/>
            <p:cNvSpPr txBox="1"/>
            <p:nvPr/>
          </p:nvSpPr>
          <p:spPr>
            <a:xfrm>
              <a:off x="707802" y="0"/>
              <a:ext cx="255841" cy="181964"/>
            </a:xfrm>
            <a:prstGeom prst="rect">
              <a:avLst/>
            </a:prstGeom>
            <a:noFill/>
            <a:ln w="12700" cap="flat">
              <a:noFill/>
              <a:miter lim="400000"/>
            </a:ln>
            <a:effectLst/>
          </p:spPr>
          <p:txBody>
            <a:bodyPr wrap="none" lIns="0" tIns="0" rIns="0" bIns="0">
              <a:spAutoFit/>
            </a:bodyPr>
            <a:lstStyle/>
            <a:p>
              <a:pPr defTabSz="914400" latinLnBrk="1">
                <a:defRPr sz="1800"/>
              </a:pPr>
              <a14:m>
                <m:oMathPara>
                  <m:oMathParaPr>
                    <m:jc m:val="centerGroup"/>
                  </m:oMathParaPr>
                  <m:oMath>
                    <m:sSub>
                      <m:e>
                        <m:r>
                          <a:rPr xmlns:a="http://schemas.openxmlformats.org/drawingml/2006/main" sz="2000" i="1">
                            <a:solidFill>
                              <a:srgbClr val="000000"/>
                            </a:solidFill>
                            <a:latin typeface="Cambria Math" panose="02040503050406030204" pitchFamily="18" charset="0"/>
                          </a:rPr>
                          <m:t>𝑤</m:t>
                        </m:r>
                      </m:e>
                      <m:sub>
                        <m:r>
                          <a:rPr xmlns:a="http://schemas.openxmlformats.org/drawingml/2006/main" sz="2000" i="1">
                            <a:solidFill>
                              <a:srgbClr val="000000"/>
                            </a:solidFill>
                            <a:latin typeface="Cambria Math" panose="02040503050406030204" pitchFamily="18" charset="0"/>
                          </a:rPr>
                          <m:t>h</m:t>
                        </m:r>
                      </m:sub>
                    </m:sSub>
                  </m:oMath>
                </m:oMathPara>
              </a14:m>
              <a:endParaRPr sz="2000"/>
            </a:p>
          </p:txBody>
        </p:sp>
        <p:sp>
          <p:nvSpPr>
            <p:cNvPr id="2331" name="TextBox 15"/>
            <p:cNvSpPr txBox="1"/>
            <p:nvPr/>
          </p:nvSpPr>
          <p:spPr>
            <a:xfrm>
              <a:off x="1133574" y="835024"/>
              <a:ext cx="261612" cy="181964"/>
            </a:xfrm>
            <a:prstGeom prst="rect">
              <a:avLst/>
            </a:prstGeom>
            <a:noFill/>
            <a:ln w="12700" cap="flat">
              <a:noFill/>
              <a:miter lim="400000"/>
            </a:ln>
            <a:effectLst/>
          </p:spPr>
          <p:txBody>
            <a:bodyPr wrap="none" lIns="0" tIns="0" rIns="0" bIns="0">
              <a:spAutoFit/>
            </a:bodyPr>
            <a:lstStyle/>
            <a:p>
              <a:pPr defTabSz="914400" latinLnBrk="1">
                <a:defRPr sz="1800"/>
              </a:pPr>
              <a14:m>
                <m:oMathPara>
                  <m:oMathParaPr>
                    <m:jc m:val="centerGroup"/>
                  </m:oMathParaPr>
                  <m:oMath>
                    <m:sSub>
                      <m:e>
                        <m:r>
                          <a:rPr xmlns:a="http://schemas.openxmlformats.org/drawingml/2006/main" sz="2000" i="1">
                            <a:solidFill>
                              <a:srgbClr val="000000"/>
                            </a:solidFill>
                            <a:latin typeface="Cambria Math" panose="02040503050406030204" pitchFamily="18" charset="0"/>
                          </a:rPr>
                          <m:t>𝑤</m:t>
                        </m:r>
                      </m:e>
                      <m:sub>
                        <m:r>
                          <a:rPr xmlns:a="http://schemas.openxmlformats.org/drawingml/2006/main" sz="2000" i="1">
                            <a:solidFill>
                              <a:srgbClr val="000000"/>
                            </a:solidFill>
                            <a:latin typeface="Cambria Math" panose="02040503050406030204" pitchFamily="18" charset="0"/>
                          </a:rPr>
                          <m:t>𝑥</m:t>
                        </m:r>
                      </m:sub>
                    </m:sSub>
                  </m:oMath>
                </m:oMathPara>
              </a14:m>
              <a:endParaRPr sz="2000"/>
            </a:p>
          </p:txBody>
        </p:sp>
        <p:sp>
          <p:nvSpPr>
            <p:cNvPr id="2332" name="TextBox 16"/>
            <p:cNvSpPr txBox="1"/>
            <p:nvPr/>
          </p:nvSpPr>
          <p:spPr>
            <a:xfrm>
              <a:off x="2161495" y="275453"/>
              <a:ext cx="546274" cy="371188"/>
            </a:xfrm>
            <a:prstGeom prst="rect">
              <a:avLst/>
            </a:prstGeom>
            <a:solidFill>
              <a:srgbClr val="FFFFFF"/>
            </a:solidFill>
            <a:ln w="38100" cap="flat">
              <a:solidFill>
                <a:srgbClr val="C00000"/>
              </a:solidFill>
              <a:prstDash val="solid"/>
              <a:round/>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lgn="ctr">
                <a:defRPr sz="1800"/>
              </a:lvl1pPr>
            </a:lstStyle>
            <a:p>
              <a:pPr/>
              <a:r>
                <a:t>h1</a:t>
              </a:r>
            </a:p>
          </p:txBody>
        </p:sp>
        <p:sp>
          <p:nvSpPr>
            <p:cNvPr id="2333" name="Straight Arrow Connector 17"/>
            <p:cNvSpPr/>
            <p:nvPr/>
          </p:nvSpPr>
          <p:spPr>
            <a:xfrm flipV="1">
              <a:off x="1808341" y="460119"/>
              <a:ext cx="353156" cy="5574"/>
            </a:xfrm>
            <a:prstGeom prst="line">
              <a:avLst/>
            </a:prstGeom>
            <a:noFill/>
            <a:ln w="9525" cap="flat">
              <a:solidFill>
                <a:srgbClr val="000000"/>
              </a:solidFill>
              <a:prstDash val="solid"/>
              <a:round/>
              <a:tailEnd type="triangle" w="med" len="med"/>
            </a:ln>
            <a:effectLst/>
          </p:spPr>
          <p:txBody>
            <a:bodyPr wrap="square" lIns="45719" tIns="45719" rIns="45719" bIns="45719" numCol="1" anchor="t">
              <a:noAutofit/>
            </a:bodyPr>
            <a:lstStyle/>
            <a:p>
              <a:pPr/>
            </a:p>
          </p:txBody>
        </p:sp>
      </p:grpSp>
      <p:grpSp>
        <p:nvGrpSpPr>
          <p:cNvPr id="2345" name="Group 23"/>
          <p:cNvGrpSpPr/>
          <p:nvPr/>
        </p:nvGrpSpPr>
        <p:grpSpPr>
          <a:xfrm>
            <a:off x="3580820" y="5071383"/>
            <a:ext cx="2178458" cy="1795215"/>
            <a:chOff x="0" y="0"/>
            <a:chExt cx="2178457" cy="1795213"/>
          </a:xfrm>
        </p:grpSpPr>
        <p:sp>
          <p:nvSpPr>
            <p:cNvPr id="2335" name="TextBox 24"/>
            <p:cNvSpPr txBox="1"/>
            <p:nvPr/>
          </p:nvSpPr>
          <p:spPr>
            <a:xfrm>
              <a:off x="693149" y="1424026"/>
              <a:ext cx="528703" cy="371188"/>
            </a:xfrm>
            <a:prstGeom prst="rect">
              <a:avLst/>
            </a:prstGeom>
            <a:solidFill>
              <a:srgbClr val="FFFFFF"/>
            </a:solidFill>
            <a:ln w="38100" cap="flat">
              <a:solidFill>
                <a:srgbClr val="C00000"/>
              </a:solidFill>
              <a:prstDash val="solid"/>
              <a:round/>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lgn="ctr">
                <a:defRPr sz="1800"/>
              </a:lvl1pPr>
            </a:lstStyle>
            <a:p>
              <a:pPr/>
              <a:r>
                <a:t>x2</a:t>
              </a:r>
            </a:p>
          </p:txBody>
        </p:sp>
        <p:grpSp>
          <p:nvGrpSpPr>
            <p:cNvPr id="2338" name="Group 25"/>
            <p:cNvGrpSpPr/>
            <p:nvPr/>
          </p:nvGrpSpPr>
          <p:grpSpPr>
            <a:xfrm>
              <a:off x="641583" y="184665"/>
              <a:ext cx="637448" cy="562054"/>
              <a:chOff x="0" y="0"/>
              <a:chExt cx="637446" cy="562052"/>
            </a:xfrm>
          </p:grpSpPr>
          <p:sp>
            <p:nvSpPr>
              <p:cNvPr id="2336" name="Oval 32"/>
              <p:cNvSpPr/>
              <p:nvPr/>
            </p:nvSpPr>
            <p:spPr>
              <a:xfrm>
                <a:off x="-1" y="-1"/>
                <a:ext cx="637448" cy="562054"/>
              </a:xfrm>
              <a:prstGeom prst="ellipse">
                <a:avLst/>
              </a:prstGeom>
              <a:solidFill>
                <a:srgbClr val="C00000"/>
              </a:solidFill>
              <a:ln w="9525" cap="flat">
                <a:solidFill>
                  <a:srgbClr val="C00000"/>
                </a:solidFill>
                <a:prstDash val="solid"/>
                <a:round/>
              </a:ln>
              <a:effectLst/>
            </p:spPr>
            <p:txBody>
              <a:bodyPr wrap="square" lIns="45719" tIns="45719" rIns="45719" bIns="45719" numCol="1" anchor="t">
                <a:noAutofit/>
              </a:bodyPr>
              <a:lstStyle/>
              <a:p>
                <a:pPr defTabSz="914400">
                  <a:defRPr sz="2400">
                    <a:latin typeface="Arial"/>
                    <a:ea typeface="Arial"/>
                    <a:cs typeface="Arial"/>
                    <a:sym typeface="Arial"/>
                  </a:defRPr>
                </a:pPr>
              </a:p>
            </p:txBody>
          </p:sp>
          <p:sp>
            <p:nvSpPr>
              <p:cNvPr id="2337" name="TextBox 33"/>
              <p:cNvSpPr txBox="1"/>
              <p:nvPr/>
            </p:nvSpPr>
            <p:spPr>
              <a:xfrm>
                <a:off x="76252" y="96359"/>
                <a:ext cx="520554" cy="362526"/>
              </a:xfrm>
              <a:prstGeom prst="rect">
                <a:avLst/>
              </a:prstGeom>
              <a:solidFill>
                <a:srgbClr val="C00000"/>
              </a:solid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p>
                <a:pPr>
                  <a:defRPr>
                    <a:solidFill>
                      <a:srgbClr val="FFFFFF"/>
                    </a:solidFill>
                    <a:latin typeface="Arial"/>
                    <a:ea typeface="Arial"/>
                    <a:cs typeface="Arial"/>
                    <a:sym typeface="Arial"/>
                  </a:defRPr>
                </a:pPr>
                <a14:m>
                  <m:oMath>
                    <m:sSub>
                      <m:e>
                        <m:r>
                          <a:rPr xmlns:a="http://schemas.openxmlformats.org/drawingml/2006/main" sz="2400" i="1">
                            <a:solidFill>
                              <a:srgbClr val="FFFFFF"/>
                            </a:solidFill>
                            <a:latin typeface="Cambria Math" panose="02040503050406030204" pitchFamily="18" charset="0"/>
                          </a:rPr>
                          <m:t>𝑓</m:t>
                        </m:r>
                      </m:e>
                      <m:sub>
                        <m:r>
                          <a:rPr xmlns:a="http://schemas.openxmlformats.org/drawingml/2006/main" sz="2400" i="1">
                            <a:solidFill>
                              <a:srgbClr val="FFFFFF"/>
                            </a:solidFill>
                            <a:latin typeface="Cambria Math" panose="02040503050406030204" pitchFamily="18" charset="0"/>
                          </a:rPr>
                          <m:t>h</m:t>
                        </m:r>
                      </m:sub>
                    </m:sSub>
                  </m:oMath>
                </a14:m>
                <a:r>
                  <a:rPr>
                    <a:latin typeface="+mj-lt"/>
                    <a:ea typeface="+mj-ea"/>
                    <a:cs typeface="+mj-cs"/>
                    <a:sym typeface="Calibri"/>
                  </a:rPr>
                  <a:t>(</a:t>
                </a:r>
                <a:r>
                  <a:t>·</a:t>
                </a:r>
                <a:r>
                  <a:rPr>
                    <a:latin typeface="+mj-lt"/>
                    <a:ea typeface="+mj-ea"/>
                    <a:cs typeface="+mj-cs"/>
                    <a:sym typeface="Calibri"/>
                  </a:rPr>
                  <a:t>)</a:t>
                </a:r>
              </a:p>
            </p:txBody>
          </p:sp>
        </p:grpSp>
        <p:sp>
          <p:nvSpPr>
            <p:cNvPr id="2339" name="Straight Arrow Connector 26"/>
            <p:cNvSpPr/>
            <p:nvPr/>
          </p:nvSpPr>
          <p:spPr>
            <a:xfrm>
              <a:off x="0" y="460118"/>
              <a:ext cx="641585" cy="5575"/>
            </a:xfrm>
            <a:prstGeom prst="line">
              <a:avLst/>
            </a:prstGeom>
            <a:noFill/>
            <a:ln w="9525" cap="flat">
              <a:solidFill>
                <a:srgbClr val="000000"/>
              </a:solidFill>
              <a:prstDash val="solid"/>
              <a:round/>
              <a:tailEnd type="triangle" w="med" len="med"/>
            </a:ln>
            <a:effectLst/>
          </p:spPr>
          <p:txBody>
            <a:bodyPr wrap="square" lIns="45719" tIns="45719" rIns="45719" bIns="45719" numCol="1" anchor="t">
              <a:noAutofit/>
            </a:bodyPr>
            <a:lstStyle/>
            <a:p>
              <a:pPr/>
            </a:p>
          </p:txBody>
        </p:sp>
        <p:sp>
          <p:nvSpPr>
            <p:cNvPr id="2340" name="Straight Arrow Connector 27"/>
            <p:cNvSpPr/>
            <p:nvPr/>
          </p:nvSpPr>
          <p:spPr>
            <a:xfrm flipV="1">
              <a:off x="957501" y="746717"/>
              <a:ext cx="2806" cy="677310"/>
            </a:xfrm>
            <a:prstGeom prst="line">
              <a:avLst/>
            </a:prstGeom>
            <a:noFill/>
            <a:ln w="9525" cap="flat">
              <a:solidFill>
                <a:srgbClr val="000000"/>
              </a:solidFill>
              <a:prstDash val="solid"/>
              <a:round/>
              <a:tailEnd type="triangle" w="med" len="med"/>
            </a:ln>
            <a:effectLst/>
          </p:spPr>
          <p:txBody>
            <a:bodyPr wrap="square" lIns="45719" tIns="45719" rIns="45719" bIns="45719" numCol="1" anchor="t">
              <a:noAutofit/>
            </a:bodyPr>
            <a:lstStyle/>
            <a:p>
              <a:pPr/>
            </a:p>
          </p:txBody>
        </p:sp>
        <p:sp>
          <p:nvSpPr>
            <p:cNvPr id="2341" name="TextBox 28"/>
            <p:cNvSpPr txBox="1"/>
            <p:nvPr/>
          </p:nvSpPr>
          <p:spPr>
            <a:xfrm>
              <a:off x="178490" y="0"/>
              <a:ext cx="255841" cy="181964"/>
            </a:xfrm>
            <a:prstGeom prst="rect">
              <a:avLst/>
            </a:prstGeom>
            <a:noFill/>
            <a:ln w="12700" cap="flat">
              <a:noFill/>
              <a:miter lim="400000"/>
            </a:ln>
            <a:effectLst/>
          </p:spPr>
          <p:txBody>
            <a:bodyPr wrap="none" lIns="0" tIns="0" rIns="0" bIns="0">
              <a:spAutoFit/>
            </a:bodyPr>
            <a:lstStyle/>
            <a:p>
              <a:pPr defTabSz="914400" latinLnBrk="1">
                <a:defRPr sz="1800"/>
              </a:pPr>
              <a14:m>
                <m:oMathPara>
                  <m:oMathParaPr>
                    <m:jc m:val="centerGroup"/>
                  </m:oMathParaPr>
                  <m:oMath>
                    <m:sSub>
                      <m:e>
                        <m:r>
                          <a:rPr xmlns:a="http://schemas.openxmlformats.org/drawingml/2006/main" sz="2000" i="1">
                            <a:solidFill>
                              <a:srgbClr val="000000"/>
                            </a:solidFill>
                            <a:latin typeface="Cambria Math" panose="02040503050406030204" pitchFamily="18" charset="0"/>
                          </a:rPr>
                          <m:t>𝑤</m:t>
                        </m:r>
                      </m:e>
                      <m:sub>
                        <m:r>
                          <a:rPr xmlns:a="http://schemas.openxmlformats.org/drawingml/2006/main" sz="2000" i="1">
                            <a:solidFill>
                              <a:srgbClr val="000000"/>
                            </a:solidFill>
                            <a:latin typeface="Cambria Math" panose="02040503050406030204" pitchFamily="18" charset="0"/>
                          </a:rPr>
                          <m:t>h</m:t>
                        </m:r>
                      </m:sub>
                    </m:sSub>
                  </m:oMath>
                </m:oMathPara>
              </a14:m>
              <a:endParaRPr sz="2000"/>
            </a:p>
          </p:txBody>
        </p:sp>
        <p:sp>
          <p:nvSpPr>
            <p:cNvPr id="2342" name="TextBox 29"/>
            <p:cNvSpPr txBox="1"/>
            <p:nvPr/>
          </p:nvSpPr>
          <p:spPr>
            <a:xfrm>
              <a:off x="604261" y="835024"/>
              <a:ext cx="261613" cy="181964"/>
            </a:xfrm>
            <a:prstGeom prst="rect">
              <a:avLst/>
            </a:prstGeom>
            <a:noFill/>
            <a:ln w="12700" cap="flat">
              <a:noFill/>
              <a:miter lim="400000"/>
            </a:ln>
            <a:effectLst/>
          </p:spPr>
          <p:txBody>
            <a:bodyPr wrap="none" lIns="0" tIns="0" rIns="0" bIns="0">
              <a:spAutoFit/>
            </a:bodyPr>
            <a:lstStyle/>
            <a:p>
              <a:pPr defTabSz="914400" latinLnBrk="1">
                <a:defRPr sz="1800"/>
              </a:pPr>
              <a14:m>
                <m:oMathPara>
                  <m:oMathParaPr>
                    <m:jc m:val="centerGroup"/>
                  </m:oMathParaPr>
                  <m:oMath>
                    <m:sSub>
                      <m:e>
                        <m:r>
                          <a:rPr xmlns:a="http://schemas.openxmlformats.org/drawingml/2006/main" sz="2000" i="1">
                            <a:solidFill>
                              <a:srgbClr val="000000"/>
                            </a:solidFill>
                            <a:latin typeface="Cambria Math" panose="02040503050406030204" pitchFamily="18" charset="0"/>
                          </a:rPr>
                          <m:t>𝑤</m:t>
                        </m:r>
                      </m:e>
                      <m:sub>
                        <m:r>
                          <a:rPr xmlns:a="http://schemas.openxmlformats.org/drawingml/2006/main" sz="2000" i="1">
                            <a:solidFill>
                              <a:srgbClr val="000000"/>
                            </a:solidFill>
                            <a:latin typeface="Cambria Math" panose="02040503050406030204" pitchFamily="18" charset="0"/>
                          </a:rPr>
                          <m:t>𝑥</m:t>
                        </m:r>
                      </m:sub>
                    </m:sSub>
                  </m:oMath>
                </m:oMathPara>
              </a14:m>
              <a:endParaRPr sz="2000"/>
            </a:p>
          </p:txBody>
        </p:sp>
        <p:sp>
          <p:nvSpPr>
            <p:cNvPr id="2343" name="TextBox 30"/>
            <p:cNvSpPr txBox="1"/>
            <p:nvPr/>
          </p:nvSpPr>
          <p:spPr>
            <a:xfrm>
              <a:off x="1632184" y="275453"/>
              <a:ext cx="546274" cy="371188"/>
            </a:xfrm>
            <a:prstGeom prst="rect">
              <a:avLst/>
            </a:prstGeom>
            <a:solidFill>
              <a:srgbClr val="FFFFFF"/>
            </a:solidFill>
            <a:ln w="38100" cap="flat">
              <a:solidFill>
                <a:srgbClr val="C00000"/>
              </a:solidFill>
              <a:prstDash val="solid"/>
              <a:round/>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lgn="ctr">
                <a:defRPr sz="1800"/>
              </a:lvl1pPr>
            </a:lstStyle>
            <a:p>
              <a:pPr/>
              <a:r>
                <a:t>h2</a:t>
              </a:r>
            </a:p>
          </p:txBody>
        </p:sp>
        <p:sp>
          <p:nvSpPr>
            <p:cNvPr id="2344" name="Straight Arrow Connector 31"/>
            <p:cNvSpPr/>
            <p:nvPr/>
          </p:nvSpPr>
          <p:spPr>
            <a:xfrm flipV="1">
              <a:off x="1279028" y="460119"/>
              <a:ext cx="353157" cy="5574"/>
            </a:xfrm>
            <a:prstGeom prst="line">
              <a:avLst/>
            </a:prstGeom>
            <a:noFill/>
            <a:ln w="9525" cap="flat">
              <a:solidFill>
                <a:srgbClr val="000000"/>
              </a:solidFill>
              <a:prstDash val="solid"/>
              <a:round/>
              <a:tailEnd type="triangle" w="med" len="med"/>
            </a:ln>
            <a:effectLst/>
          </p:spPr>
          <p:txBody>
            <a:bodyPr wrap="square" lIns="45719" tIns="45719" rIns="45719" bIns="45719" numCol="1" anchor="t">
              <a:noAutofit/>
            </a:bodyPr>
            <a:lstStyle/>
            <a:p>
              <a:pPr/>
            </a:p>
          </p:txBody>
        </p:sp>
      </p:grpSp>
      <p:grpSp>
        <p:nvGrpSpPr>
          <p:cNvPr id="2356" name="Group 34"/>
          <p:cNvGrpSpPr/>
          <p:nvPr/>
        </p:nvGrpSpPr>
        <p:grpSpPr>
          <a:xfrm>
            <a:off x="5766303" y="5071383"/>
            <a:ext cx="2178458" cy="1795215"/>
            <a:chOff x="0" y="0"/>
            <a:chExt cx="2178457" cy="1795213"/>
          </a:xfrm>
        </p:grpSpPr>
        <p:sp>
          <p:nvSpPr>
            <p:cNvPr id="2346" name="TextBox 35"/>
            <p:cNvSpPr txBox="1"/>
            <p:nvPr/>
          </p:nvSpPr>
          <p:spPr>
            <a:xfrm>
              <a:off x="693149" y="1424026"/>
              <a:ext cx="528703" cy="371188"/>
            </a:xfrm>
            <a:prstGeom prst="rect">
              <a:avLst/>
            </a:prstGeom>
            <a:solidFill>
              <a:srgbClr val="FFFFFF"/>
            </a:solidFill>
            <a:ln w="38100" cap="flat">
              <a:solidFill>
                <a:srgbClr val="C00000"/>
              </a:solidFill>
              <a:prstDash val="solid"/>
              <a:round/>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lgn="ctr">
                <a:defRPr sz="1800"/>
              </a:lvl1pPr>
            </a:lstStyle>
            <a:p>
              <a:pPr/>
              <a:r>
                <a:t>x3</a:t>
              </a:r>
            </a:p>
          </p:txBody>
        </p:sp>
        <p:grpSp>
          <p:nvGrpSpPr>
            <p:cNvPr id="2349" name="Group 36"/>
            <p:cNvGrpSpPr/>
            <p:nvPr/>
          </p:nvGrpSpPr>
          <p:grpSpPr>
            <a:xfrm>
              <a:off x="641583" y="184665"/>
              <a:ext cx="637448" cy="562054"/>
              <a:chOff x="0" y="0"/>
              <a:chExt cx="637446" cy="562052"/>
            </a:xfrm>
          </p:grpSpPr>
          <p:sp>
            <p:nvSpPr>
              <p:cNvPr id="2347" name="Oval 43"/>
              <p:cNvSpPr/>
              <p:nvPr/>
            </p:nvSpPr>
            <p:spPr>
              <a:xfrm>
                <a:off x="-1" y="-1"/>
                <a:ext cx="637448" cy="562054"/>
              </a:xfrm>
              <a:prstGeom prst="ellipse">
                <a:avLst/>
              </a:prstGeom>
              <a:solidFill>
                <a:srgbClr val="C00000"/>
              </a:solidFill>
              <a:ln w="9525" cap="flat">
                <a:solidFill>
                  <a:srgbClr val="C00000"/>
                </a:solidFill>
                <a:prstDash val="solid"/>
                <a:round/>
              </a:ln>
              <a:effectLst/>
            </p:spPr>
            <p:txBody>
              <a:bodyPr wrap="square" lIns="45719" tIns="45719" rIns="45719" bIns="45719" numCol="1" anchor="t">
                <a:noAutofit/>
              </a:bodyPr>
              <a:lstStyle/>
              <a:p>
                <a:pPr defTabSz="914400">
                  <a:defRPr sz="2400">
                    <a:latin typeface="Arial"/>
                    <a:ea typeface="Arial"/>
                    <a:cs typeface="Arial"/>
                    <a:sym typeface="Arial"/>
                  </a:defRPr>
                </a:pPr>
              </a:p>
            </p:txBody>
          </p:sp>
          <p:sp>
            <p:nvSpPr>
              <p:cNvPr id="2348" name="TextBox 44"/>
              <p:cNvSpPr txBox="1"/>
              <p:nvPr/>
            </p:nvSpPr>
            <p:spPr>
              <a:xfrm>
                <a:off x="76252" y="96359"/>
                <a:ext cx="520554" cy="362526"/>
              </a:xfrm>
              <a:prstGeom prst="rect">
                <a:avLst/>
              </a:prstGeom>
              <a:solidFill>
                <a:srgbClr val="C00000"/>
              </a:solid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p>
                <a:pPr>
                  <a:defRPr>
                    <a:solidFill>
                      <a:srgbClr val="FFFFFF"/>
                    </a:solidFill>
                    <a:latin typeface="Arial"/>
                    <a:ea typeface="Arial"/>
                    <a:cs typeface="Arial"/>
                    <a:sym typeface="Arial"/>
                  </a:defRPr>
                </a:pPr>
                <a14:m>
                  <m:oMath>
                    <m:sSub>
                      <m:e>
                        <m:r>
                          <a:rPr xmlns:a="http://schemas.openxmlformats.org/drawingml/2006/main" sz="2400" i="1">
                            <a:solidFill>
                              <a:srgbClr val="FFFFFF"/>
                            </a:solidFill>
                            <a:latin typeface="Cambria Math" panose="02040503050406030204" pitchFamily="18" charset="0"/>
                          </a:rPr>
                          <m:t>𝑓</m:t>
                        </m:r>
                      </m:e>
                      <m:sub>
                        <m:r>
                          <a:rPr xmlns:a="http://schemas.openxmlformats.org/drawingml/2006/main" sz="2400" i="1">
                            <a:solidFill>
                              <a:srgbClr val="FFFFFF"/>
                            </a:solidFill>
                            <a:latin typeface="Cambria Math" panose="02040503050406030204" pitchFamily="18" charset="0"/>
                          </a:rPr>
                          <m:t>h</m:t>
                        </m:r>
                      </m:sub>
                    </m:sSub>
                  </m:oMath>
                </a14:m>
                <a:r>
                  <a:rPr>
                    <a:latin typeface="+mj-lt"/>
                    <a:ea typeface="+mj-ea"/>
                    <a:cs typeface="+mj-cs"/>
                    <a:sym typeface="Calibri"/>
                  </a:rPr>
                  <a:t>(</a:t>
                </a:r>
                <a:r>
                  <a:t>·</a:t>
                </a:r>
                <a:r>
                  <a:rPr>
                    <a:latin typeface="+mj-lt"/>
                    <a:ea typeface="+mj-ea"/>
                    <a:cs typeface="+mj-cs"/>
                    <a:sym typeface="Calibri"/>
                  </a:rPr>
                  <a:t>)</a:t>
                </a:r>
              </a:p>
            </p:txBody>
          </p:sp>
        </p:grpSp>
        <p:sp>
          <p:nvSpPr>
            <p:cNvPr id="2350" name="Straight Arrow Connector 37"/>
            <p:cNvSpPr/>
            <p:nvPr/>
          </p:nvSpPr>
          <p:spPr>
            <a:xfrm>
              <a:off x="0" y="460118"/>
              <a:ext cx="641585" cy="5575"/>
            </a:xfrm>
            <a:prstGeom prst="line">
              <a:avLst/>
            </a:prstGeom>
            <a:noFill/>
            <a:ln w="9525" cap="flat">
              <a:solidFill>
                <a:srgbClr val="000000"/>
              </a:solidFill>
              <a:prstDash val="solid"/>
              <a:round/>
              <a:tailEnd type="triangle" w="med" len="med"/>
            </a:ln>
            <a:effectLst/>
          </p:spPr>
          <p:txBody>
            <a:bodyPr wrap="square" lIns="45719" tIns="45719" rIns="45719" bIns="45719" numCol="1" anchor="t">
              <a:noAutofit/>
            </a:bodyPr>
            <a:lstStyle/>
            <a:p>
              <a:pPr/>
            </a:p>
          </p:txBody>
        </p:sp>
        <p:sp>
          <p:nvSpPr>
            <p:cNvPr id="2351" name="Straight Arrow Connector 38"/>
            <p:cNvSpPr/>
            <p:nvPr/>
          </p:nvSpPr>
          <p:spPr>
            <a:xfrm flipV="1">
              <a:off x="957501" y="746717"/>
              <a:ext cx="2806" cy="677310"/>
            </a:xfrm>
            <a:prstGeom prst="line">
              <a:avLst/>
            </a:prstGeom>
            <a:noFill/>
            <a:ln w="9525" cap="flat">
              <a:solidFill>
                <a:srgbClr val="000000"/>
              </a:solidFill>
              <a:prstDash val="solid"/>
              <a:round/>
              <a:tailEnd type="triangle" w="med" len="med"/>
            </a:ln>
            <a:effectLst/>
          </p:spPr>
          <p:txBody>
            <a:bodyPr wrap="square" lIns="45719" tIns="45719" rIns="45719" bIns="45719" numCol="1" anchor="t">
              <a:noAutofit/>
            </a:bodyPr>
            <a:lstStyle/>
            <a:p>
              <a:pPr/>
            </a:p>
          </p:txBody>
        </p:sp>
        <p:sp>
          <p:nvSpPr>
            <p:cNvPr id="2352" name="TextBox 39"/>
            <p:cNvSpPr txBox="1"/>
            <p:nvPr/>
          </p:nvSpPr>
          <p:spPr>
            <a:xfrm>
              <a:off x="178490" y="0"/>
              <a:ext cx="255841" cy="181964"/>
            </a:xfrm>
            <a:prstGeom prst="rect">
              <a:avLst/>
            </a:prstGeom>
            <a:noFill/>
            <a:ln w="12700" cap="flat">
              <a:noFill/>
              <a:miter lim="400000"/>
            </a:ln>
            <a:effectLst/>
          </p:spPr>
          <p:txBody>
            <a:bodyPr wrap="none" lIns="0" tIns="0" rIns="0" bIns="0">
              <a:spAutoFit/>
            </a:bodyPr>
            <a:lstStyle/>
            <a:p>
              <a:pPr defTabSz="914400" latinLnBrk="1">
                <a:defRPr sz="1800"/>
              </a:pPr>
              <a14:m>
                <m:oMathPara>
                  <m:oMathParaPr>
                    <m:jc m:val="centerGroup"/>
                  </m:oMathParaPr>
                  <m:oMath>
                    <m:sSub>
                      <m:e>
                        <m:r>
                          <a:rPr xmlns:a="http://schemas.openxmlformats.org/drawingml/2006/main" sz="2000" i="1">
                            <a:solidFill>
                              <a:srgbClr val="000000"/>
                            </a:solidFill>
                            <a:latin typeface="Cambria Math" panose="02040503050406030204" pitchFamily="18" charset="0"/>
                          </a:rPr>
                          <m:t>𝑤</m:t>
                        </m:r>
                      </m:e>
                      <m:sub>
                        <m:r>
                          <a:rPr xmlns:a="http://schemas.openxmlformats.org/drawingml/2006/main" sz="2000" i="1">
                            <a:solidFill>
                              <a:srgbClr val="000000"/>
                            </a:solidFill>
                            <a:latin typeface="Cambria Math" panose="02040503050406030204" pitchFamily="18" charset="0"/>
                          </a:rPr>
                          <m:t>h</m:t>
                        </m:r>
                      </m:sub>
                    </m:sSub>
                  </m:oMath>
                </m:oMathPara>
              </a14:m>
              <a:endParaRPr sz="2000"/>
            </a:p>
          </p:txBody>
        </p:sp>
        <p:sp>
          <p:nvSpPr>
            <p:cNvPr id="2353" name="TextBox 40"/>
            <p:cNvSpPr txBox="1"/>
            <p:nvPr/>
          </p:nvSpPr>
          <p:spPr>
            <a:xfrm>
              <a:off x="604261" y="835024"/>
              <a:ext cx="261613" cy="181964"/>
            </a:xfrm>
            <a:prstGeom prst="rect">
              <a:avLst/>
            </a:prstGeom>
            <a:noFill/>
            <a:ln w="12700" cap="flat">
              <a:noFill/>
              <a:miter lim="400000"/>
            </a:ln>
            <a:effectLst/>
          </p:spPr>
          <p:txBody>
            <a:bodyPr wrap="none" lIns="0" tIns="0" rIns="0" bIns="0">
              <a:spAutoFit/>
            </a:bodyPr>
            <a:lstStyle/>
            <a:p>
              <a:pPr defTabSz="914400" latinLnBrk="1">
                <a:defRPr sz="1800"/>
              </a:pPr>
              <a14:m>
                <m:oMathPara>
                  <m:oMathParaPr>
                    <m:jc m:val="centerGroup"/>
                  </m:oMathParaPr>
                  <m:oMath>
                    <m:sSub>
                      <m:e>
                        <m:r>
                          <a:rPr xmlns:a="http://schemas.openxmlformats.org/drawingml/2006/main" sz="2000" i="1">
                            <a:solidFill>
                              <a:srgbClr val="000000"/>
                            </a:solidFill>
                            <a:latin typeface="Cambria Math" panose="02040503050406030204" pitchFamily="18" charset="0"/>
                          </a:rPr>
                          <m:t>𝑤</m:t>
                        </m:r>
                      </m:e>
                      <m:sub>
                        <m:r>
                          <a:rPr xmlns:a="http://schemas.openxmlformats.org/drawingml/2006/main" sz="2000" i="1">
                            <a:solidFill>
                              <a:srgbClr val="000000"/>
                            </a:solidFill>
                            <a:latin typeface="Cambria Math" panose="02040503050406030204" pitchFamily="18" charset="0"/>
                          </a:rPr>
                          <m:t>𝑥</m:t>
                        </m:r>
                      </m:sub>
                    </m:sSub>
                  </m:oMath>
                </m:oMathPara>
              </a14:m>
              <a:endParaRPr sz="2000"/>
            </a:p>
          </p:txBody>
        </p:sp>
        <p:sp>
          <p:nvSpPr>
            <p:cNvPr id="2354" name="TextBox 41"/>
            <p:cNvSpPr txBox="1"/>
            <p:nvPr/>
          </p:nvSpPr>
          <p:spPr>
            <a:xfrm>
              <a:off x="1632184" y="275453"/>
              <a:ext cx="546274" cy="371188"/>
            </a:xfrm>
            <a:prstGeom prst="rect">
              <a:avLst/>
            </a:prstGeom>
            <a:solidFill>
              <a:srgbClr val="FFFFFF"/>
            </a:solidFill>
            <a:ln w="38100" cap="flat">
              <a:solidFill>
                <a:srgbClr val="C00000"/>
              </a:solidFill>
              <a:prstDash val="solid"/>
              <a:round/>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lgn="ctr">
                <a:defRPr sz="1800"/>
              </a:lvl1pPr>
            </a:lstStyle>
            <a:p>
              <a:pPr/>
              <a:r>
                <a:t>h3</a:t>
              </a:r>
            </a:p>
          </p:txBody>
        </p:sp>
        <p:sp>
          <p:nvSpPr>
            <p:cNvPr id="2355" name="Straight Arrow Connector 42"/>
            <p:cNvSpPr/>
            <p:nvPr/>
          </p:nvSpPr>
          <p:spPr>
            <a:xfrm flipV="1">
              <a:off x="1279028" y="460119"/>
              <a:ext cx="353157" cy="5574"/>
            </a:xfrm>
            <a:prstGeom prst="line">
              <a:avLst/>
            </a:prstGeom>
            <a:noFill/>
            <a:ln w="9525" cap="flat">
              <a:solidFill>
                <a:srgbClr val="000000"/>
              </a:solidFill>
              <a:prstDash val="solid"/>
              <a:round/>
              <a:tailEnd type="triangle" w="med" len="med"/>
            </a:ln>
            <a:effectLst/>
          </p:spPr>
          <p:txBody>
            <a:bodyPr wrap="square" lIns="45719" tIns="45719" rIns="45719" bIns="45719" numCol="1" anchor="t">
              <a:noAutofit/>
            </a:bodyPr>
            <a:lstStyle/>
            <a:p>
              <a:pPr/>
            </a:p>
          </p:txBody>
        </p:sp>
      </p:grpSp>
      <p:sp>
        <p:nvSpPr>
          <p:cNvPr id="2357" name="Oval 45"/>
          <p:cNvSpPr/>
          <p:nvPr/>
        </p:nvSpPr>
        <p:spPr>
          <a:xfrm>
            <a:off x="8402411" y="5229357"/>
            <a:ext cx="695575" cy="562053"/>
          </a:xfrm>
          <a:prstGeom prst="ellipse">
            <a:avLst/>
          </a:prstGeom>
          <a:solidFill>
            <a:srgbClr val="C00000"/>
          </a:solidFill>
          <a:ln>
            <a:solidFill>
              <a:srgbClr val="C00000"/>
            </a:solidFill>
          </a:ln>
        </p:spPr>
        <p:txBody>
          <a:bodyPr lIns="45719" rIns="45719"/>
          <a:lstStyle/>
          <a:p>
            <a:pPr defTabSz="914400">
              <a:defRPr sz="2400">
                <a:latin typeface="Arial"/>
                <a:ea typeface="Arial"/>
                <a:cs typeface="Arial"/>
                <a:sym typeface="Arial"/>
              </a:defRPr>
            </a:pPr>
          </a:p>
        </p:txBody>
      </p:sp>
      <p:sp>
        <p:nvSpPr>
          <p:cNvPr id="2358" name="TextBox 46"/>
          <p:cNvSpPr txBox="1"/>
          <p:nvPr/>
        </p:nvSpPr>
        <p:spPr>
          <a:xfrm>
            <a:off x="8490549" y="5320143"/>
            <a:ext cx="519298" cy="400544"/>
          </a:xfrm>
          <a:prstGeom prst="rect">
            <a:avLst/>
          </a:prstGeom>
          <a:solidFill>
            <a:srgbClr val="C00000"/>
          </a:solidFill>
          <a:ln w="12700">
            <a:miter lim="400000"/>
          </a:ln>
          <a:extLst>
            <a:ext uri="{C572A759-6A51-4108-AA02-DFA0A04FC94B}">
              <ma14:wrappingTextBoxFlag xmlns:ma14="http://schemas.microsoft.com/office/mac/drawingml/2011/main" val="1"/>
            </a:ext>
          </a:extLst>
        </p:spPr>
        <p:txBody>
          <a:bodyPr lIns="0" tIns="0" rIns="0" bIns="0">
            <a:spAutoFit/>
          </a:bodyPr>
          <a:lstStyle/>
          <a:p>
            <a:pPr>
              <a:defRPr>
                <a:solidFill>
                  <a:srgbClr val="FFFFFF"/>
                </a:solidFill>
                <a:latin typeface="Arial"/>
                <a:ea typeface="Arial"/>
                <a:cs typeface="Arial"/>
                <a:sym typeface="Arial"/>
              </a:defRPr>
            </a:pPr>
            <a14:m>
              <m:oMath>
                <m:sSub>
                  <m:e>
                    <m:r>
                      <a:rPr xmlns:a="http://schemas.openxmlformats.org/drawingml/2006/main" sz="2400" i="1">
                        <a:solidFill>
                          <a:srgbClr val="FFFFFF"/>
                        </a:solidFill>
                        <a:latin typeface="Cambria Math" panose="02040503050406030204" pitchFamily="18" charset="0"/>
                      </a:rPr>
                      <m:t>𝑓</m:t>
                    </m:r>
                  </m:e>
                  <m:sub>
                    <m:r>
                      <a:rPr xmlns:a="http://schemas.openxmlformats.org/drawingml/2006/main" sz="2400" i="1">
                        <a:solidFill>
                          <a:srgbClr val="FFFFFF"/>
                        </a:solidFill>
                        <a:latin typeface="Cambria Math" panose="02040503050406030204" pitchFamily="18" charset="0"/>
                      </a:rPr>
                      <m:t>𝑦</m:t>
                    </m:r>
                  </m:sub>
                </m:sSub>
              </m:oMath>
            </a14:m>
            <a:r>
              <a:rPr>
                <a:latin typeface="+mj-lt"/>
                <a:ea typeface="+mj-ea"/>
                <a:cs typeface="+mj-cs"/>
                <a:sym typeface="Calibri"/>
              </a:rPr>
              <a:t>(</a:t>
            </a:r>
            <a:r>
              <a:t>·</a:t>
            </a:r>
            <a:r>
              <a:rPr>
                <a:latin typeface="+mj-lt"/>
                <a:ea typeface="+mj-ea"/>
                <a:cs typeface="+mj-cs"/>
                <a:sym typeface="Calibri"/>
              </a:rPr>
              <a:t>)</a:t>
            </a:r>
          </a:p>
        </p:txBody>
      </p:sp>
      <p:sp>
        <p:nvSpPr>
          <p:cNvPr id="2359" name="Straight Arrow Connector 47"/>
          <p:cNvSpPr/>
          <p:nvPr/>
        </p:nvSpPr>
        <p:spPr>
          <a:xfrm flipV="1">
            <a:off x="7944760" y="5530877"/>
            <a:ext cx="496711" cy="627"/>
          </a:xfrm>
          <a:prstGeom prst="line">
            <a:avLst/>
          </a:prstGeom>
          <a:ln>
            <a:solidFill>
              <a:srgbClr val="000000"/>
            </a:solidFill>
            <a:tailEnd type="triangle"/>
          </a:ln>
        </p:spPr>
        <p:txBody>
          <a:bodyPr lIns="45719" rIns="45719"/>
          <a:lstStyle/>
          <a:p>
            <a:pPr/>
          </a:p>
        </p:txBody>
      </p:sp>
      <p:sp>
        <p:nvSpPr>
          <p:cNvPr id="2360" name="Straight Arrow Connector 48"/>
          <p:cNvSpPr/>
          <p:nvPr/>
        </p:nvSpPr>
        <p:spPr>
          <a:xfrm flipV="1">
            <a:off x="8750196" y="4966320"/>
            <a:ext cx="1" cy="263039"/>
          </a:xfrm>
          <a:prstGeom prst="line">
            <a:avLst/>
          </a:prstGeom>
          <a:ln>
            <a:solidFill>
              <a:srgbClr val="000000"/>
            </a:solidFill>
            <a:tailEnd type="triangle"/>
          </a:ln>
        </p:spPr>
        <p:txBody>
          <a:bodyPr lIns="45719" rIns="45719"/>
          <a:lstStyle/>
          <a:p>
            <a:pPr/>
          </a:p>
        </p:txBody>
      </p:sp>
      <p:sp>
        <p:nvSpPr>
          <p:cNvPr id="2361" name="TextBox 49"/>
          <p:cNvSpPr txBox="1"/>
          <p:nvPr/>
        </p:nvSpPr>
        <p:spPr>
          <a:xfrm>
            <a:off x="8046662" y="5071717"/>
            <a:ext cx="259087" cy="213343"/>
          </a:xfrm>
          <a:prstGeom prst="rect">
            <a:avLst/>
          </a:prstGeom>
          <a:ln w="12700">
            <a:miter lim="400000"/>
          </a:ln>
        </p:spPr>
        <p:txBody>
          <a:bodyPr wrap="none" lIns="0" tIns="0" rIns="0" bIns="0">
            <a:spAutoFit/>
          </a:bodyPr>
          <a:lstStyle/>
          <a:p>
            <a:pPr defTabSz="914400" latinLnBrk="1">
              <a:defRPr sz="1800"/>
            </a:pPr>
            <a14:m>
              <m:oMathPara>
                <m:oMathParaPr>
                  <m:jc m:val="centerGroup"/>
                </m:oMathParaPr>
                <m:oMath>
                  <m:sSub>
                    <m:e>
                      <m:r>
                        <a:rPr xmlns:a="http://schemas.openxmlformats.org/drawingml/2006/main" sz="2000" i="1">
                          <a:solidFill>
                            <a:srgbClr val="000000"/>
                          </a:solidFill>
                          <a:latin typeface="Cambria Math" panose="02040503050406030204" pitchFamily="18" charset="0"/>
                        </a:rPr>
                        <m:t>𝑤</m:t>
                      </m:r>
                    </m:e>
                    <m:sub>
                      <m:r>
                        <a:rPr xmlns:a="http://schemas.openxmlformats.org/drawingml/2006/main" sz="2000" i="1">
                          <a:solidFill>
                            <a:srgbClr val="000000"/>
                          </a:solidFill>
                          <a:latin typeface="Cambria Math" panose="02040503050406030204" pitchFamily="18" charset="0"/>
                        </a:rPr>
                        <m:t>𝑦</m:t>
                      </m:r>
                    </m:sub>
                  </m:sSub>
                </m:oMath>
              </m:oMathPara>
            </a14:m>
            <a:endParaRPr sz="2000"/>
          </a:p>
        </p:txBody>
      </p:sp>
      <p:sp>
        <p:nvSpPr>
          <p:cNvPr id="2362" name="TextBox 50"/>
          <p:cNvSpPr txBox="1"/>
          <p:nvPr/>
        </p:nvSpPr>
        <p:spPr>
          <a:xfrm>
            <a:off x="8078706" y="4596988"/>
            <a:ext cx="1342983" cy="371188"/>
          </a:xfrm>
          <a:prstGeom prst="rect">
            <a:avLst/>
          </a:prstGeom>
          <a:solidFill>
            <a:srgbClr val="FFFFFF"/>
          </a:solidFill>
          <a:ln w="38100">
            <a:solidFill>
              <a:srgbClr val="C00000"/>
            </a:solidFill>
          </a:ln>
          <a:extLst>
            <a:ext uri="{C572A759-6A51-4108-AA02-DFA0A04FC94B}">
              <ma14:wrappingTextBoxFlag xmlns:ma14="http://schemas.microsoft.com/office/mac/drawingml/2011/main" val="1"/>
            </a:ext>
          </a:extLst>
        </p:spPr>
        <p:txBody>
          <a:bodyPr lIns="45719" rIns="45719">
            <a:spAutoFit/>
          </a:bodyPr>
          <a:lstStyle>
            <a:lvl1pPr algn="ctr">
              <a:defRPr sz="1800"/>
            </a:lvl1pPr>
          </a:lstStyle>
          <a:p>
            <a:pPr/>
            <a:r>
              <a:t>OUTPUT</a:t>
            </a:r>
          </a:p>
        </p:txBody>
      </p:sp>
      <p:sp>
        <p:nvSpPr>
          <p:cNvPr id="2363" name="TextBox 52"/>
          <p:cNvSpPr txBox="1"/>
          <p:nvPr/>
        </p:nvSpPr>
        <p:spPr>
          <a:xfrm>
            <a:off x="1546527" y="7526179"/>
            <a:ext cx="6821329" cy="22851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sz="1000"/>
            </a:lvl1pPr>
          </a:lstStyle>
          <a:p>
            <a:pPr/>
            <a:r>
              <a:t>Slide credit: Param Vir Singh – Deep Learning</a:t>
            </a:r>
          </a:p>
        </p:txBody>
      </p:sp>
      <p:sp>
        <p:nvSpPr>
          <p:cNvPr id="2364" name="TextBox 53"/>
          <p:cNvSpPr txBox="1"/>
          <p:nvPr/>
        </p:nvSpPr>
        <p:spPr>
          <a:xfrm>
            <a:off x="2601934" y="6982544"/>
            <a:ext cx="3708368" cy="407393"/>
          </a:xfrm>
          <a:prstGeom prst="rect">
            <a:avLst/>
          </a:prstGeom>
          <a:solidFill>
            <a:srgbClr val="FFFFFF"/>
          </a:solidFill>
          <a:ln w="38100">
            <a:solidFill>
              <a:srgbClr val="C00000"/>
            </a:solidFill>
          </a:ln>
          <a:extLst>
            <a:ext uri="{C572A759-6A51-4108-AA02-DFA0A04FC94B}">
              <ma14:wrappingTextBoxFlag xmlns:ma14="http://schemas.microsoft.com/office/mac/drawingml/2011/main" val="1"/>
            </a:ext>
          </a:extLst>
        </p:spPr>
        <p:txBody>
          <a:bodyPr lIns="45719" rIns="45719">
            <a:spAutoFit/>
          </a:bodyPr>
          <a:lstStyle/>
          <a:p>
            <a:pPr>
              <a:defRPr sz="1800"/>
            </a:pPr>
            <a:r>
              <a:t>INPUT SEQUENCE: </a:t>
            </a:r>
            <a14:m>
              <m:oMath>
                <m:sSub>
                  <m:e>
                    <m:r>
                      <a:rPr xmlns:a="http://schemas.openxmlformats.org/drawingml/2006/main" sz="1950" i="1">
                        <a:solidFill>
                          <a:srgbClr val="000000"/>
                        </a:solidFill>
                        <a:latin typeface="Cambria Math" panose="02040503050406030204" pitchFamily="18" charset="0"/>
                      </a:rPr>
                      <m:t>𝑥</m:t>
                    </m:r>
                  </m:e>
                  <m:sub>
                    <m:r>
                      <a:rPr xmlns:a="http://schemas.openxmlformats.org/drawingml/2006/main" sz="1950" i="1">
                        <a:solidFill>
                          <a:srgbClr val="000000"/>
                        </a:solidFill>
                        <a:latin typeface="Cambria Math" panose="02040503050406030204" pitchFamily="18" charset="0"/>
                      </a:rPr>
                      <m:t>1</m:t>
                    </m:r>
                  </m:sub>
                </m:sSub>
                <m:r>
                  <a:rPr xmlns:a="http://schemas.openxmlformats.org/drawingml/2006/main" sz="1950" i="1">
                    <a:solidFill>
                      <a:srgbClr val="000000"/>
                    </a:solidFill>
                    <a:latin typeface="Cambria Math" panose="02040503050406030204" pitchFamily="18" charset="0"/>
                  </a:rPr>
                  <m:t>,</m:t>
                </m:r>
                <m:sSub>
                  <m:e>
                    <m:r>
                      <a:rPr xmlns:a="http://schemas.openxmlformats.org/drawingml/2006/main" sz="1950" i="1">
                        <a:solidFill>
                          <a:srgbClr val="000000"/>
                        </a:solidFill>
                        <a:latin typeface="Cambria Math" panose="02040503050406030204" pitchFamily="18" charset="0"/>
                      </a:rPr>
                      <m:t>𝑥</m:t>
                    </m:r>
                  </m:e>
                  <m:sub>
                    <m:r>
                      <a:rPr xmlns:a="http://schemas.openxmlformats.org/drawingml/2006/main" sz="1950" i="1">
                        <a:solidFill>
                          <a:srgbClr val="000000"/>
                        </a:solidFill>
                        <a:latin typeface="Cambria Math" panose="02040503050406030204" pitchFamily="18" charset="0"/>
                      </a:rPr>
                      <m:t>2</m:t>
                    </m:r>
                  </m:sub>
                </m:sSub>
                <m:r>
                  <a:rPr xmlns:a="http://schemas.openxmlformats.org/drawingml/2006/main" sz="1950" i="1">
                    <a:solidFill>
                      <a:srgbClr val="000000"/>
                    </a:solidFill>
                    <a:latin typeface="Cambria Math" panose="02040503050406030204" pitchFamily="18" charset="0"/>
                  </a:rPr>
                  <m:t>,</m:t>
                </m:r>
                <m:sSub>
                  <m:e>
                    <m:r>
                      <a:rPr xmlns:a="http://schemas.openxmlformats.org/drawingml/2006/main" sz="1950" i="1">
                        <a:solidFill>
                          <a:srgbClr val="000000"/>
                        </a:solidFill>
                        <a:latin typeface="Cambria Math" panose="02040503050406030204" pitchFamily="18" charset="0"/>
                      </a:rPr>
                      <m:t>𝑥</m:t>
                    </m:r>
                  </m:e>
                  <m:sub>
                    <m:r>
                      <a:rPr xmlns:a="http://schemas.openxmlformats.org/drawingml/2006/main" sz="1950" i="1">
                        <a:solidFill>
                          <a:srgbClr val="000000"/>
                        </a:solidFill>
                        <a:latin typeface="Cambria Math" panose="02040503050406030204" pitchFamily="18" charset="0"/>
                      </a:rPr>
                      <m:t>3</m:t>
                    </m:r>
                  </m:sub>
                </m:sSub>
                <m:r>
                  <a:rPr xmlns:a="http://schemas.openxmlformats.org/drawingml/2006/main" sz="1950" i="1">
                    <a:solidFill>
                      <a:srgbClr val="000000"/>
                    </a:solidFill>
                    <a:latin typeface="Cambria Math" panose="02040503050406030204" pitchFamily="18" charset="0"/>
                  </a:rPr>
                  <m:t>,</m:t>
                </m:r>
                <m:r>
                  <a:rPr xmlns:a="http://schemas.openxmlformats.org/drawingml/2006/main" sz="1950" i="1">
                    <a:solidFill>
                      <a:srgbClr val="000000"/>
                    </a:solidFill>
                    <a:latin typeface="Cambria Math" panose="02040503050406030204" pitchFamily="18" charset="0"/>
                  </a:rPr>
                  <m:t/>
                </m:r>
                <m:r>
                  <a:rPr xmlns:a="http://schemas.openxmlformats.org/drawingml/2006/main" sz="1950" i="1">
                    <a:solidFill>
                      <a:srgbClr val="000000"/>
                    </a:solidFill>
                    <a:latin typeface="Cambria Math" panose="02040503050406030204" pitchFamily="18" charset="0"/>
                  </a:rPr>
                  <m:t>…</m:t>
                </m:r>
                <m:r>
                  <a:rPr xmlns:a="http://schemas.openxmlformats.org/drawingml/2006/main" sz="1950" i="1">
                    <a:solidFill>
                      <a:srgbClr val="000000"/>
                    </a:solidFill>
                    <a:latin typeface="Cambria Math" panose="02040503050406030204" pitchFamily="18" charset="0"/>
                  </a:rPr>
                  <m:t>.</m:t>
                </m:r>
              </m:oMath>
            </a14:m>
          </a:p>
        </p:txBody>
      </p:sp>
      <p:sp>
        <p:nvSpPr>
          <p:cNvPr id="2365" name="TextBox 54"/>
          <p:cNvSpPr txBox="1"/>
          <p:nvPr/>
        </p:nvSpPr>
        <p:spPr>
          <a:xfrm>
            <a:off x="1716832" y="4596988"/>
            <a:ext cx="4474760" cy="457237"/>
          </a:xfrm>
          <a:prstGeom prst="rect">
            <a:avLst/>
          </a:prstGeom>
          <a:solidFill>
            <a:srgbClr val="FFFFFF"/>
          </a:solidFill>
          <a:ln w="38100">
            <a:solidFill>
              <a:srgbClr val="C00000"/>
            </a:solidFill>
          </a:ln>
          <a:extLst>
            <a:ext uri="{C572A759-6A51-4108-AA02-DFA0A04FC94B}">
              <ma14:wrappingTextBoxFlag xmlns:ma14="http://schemas.microsoft.com/office/mac/drawingml/2011/main" val="1"/>
            </a:ext>
          </a:extLst>
        </p:spPr>
        <p:txBody>
          <a:bodyPr lIns="45719" rIns="45719">
            <a:spAutoFit/>
          </a:bodyPr>
          <a:lstStyle/>
          <a:p>
            <a:pPr>
              <a:defRPr sz="1800"/>
            </a:pPr>
            <a:r>
              <a:t>HIDDEN STATES SEQUENCE: </a:t>
            </a:r>
            <a14:m>
              <m:oMath>
                <m:sSub>
                  <m:e>
                    <m:sSub>
                      <m:e>
                        <m:r>
                          <a:rPr xmlns:a="http://schemas.openxmlformats.org/drawingml/2006/main" sz="1950" i="1">
                            <a:solidFill>
                              <a:srgbClr val="000000"/>
                            </a:solidFill>
                            <a:latin typeface="Cambria Math" panose="02040503050406030204" pitchFamily="18" charset="0"/>
                          </a:rPr>
                          <m:t>h</m:t>
                        </m:r>
                      </m:e>
                      <m:sub>
                        <m:r>
                          <a:rPr xmlns:a="http://schemas.openxmlformats.org/drawingml/2006/main" sz="1950" i="1">
                            <a:solidFill>
                              <a:srgbClr val="000000"/>
                            </a:solidFill>
                            <a:latin typeface="Cambria Math" panose="02040503050406030204" pitchFamily="18" charset="0"/>
                          </a:rPr>
                          <m:t>𝑜</m:t>
                        </m:r>
                      </m:sub>
                    </m:sSub>
                    <m:r>
                      <a:rPr xmlns:a="http://schemas.openxmlformats.org/drawingml/2006/main" sz="1950" i="1">
                        <a:solidFill>
                          <a:srgbClr val="000000"/>
                        </a:solidFill>
                        <a:latin typeface="Cambria Math" panose="02040503050406030204" pitchFamily="18" charset="0"/>
                      </a:rPr>
                      <m:t>,</m:t>
                    </m:r>
                    <m:r>
                      <a:rPr xmlns:a="http://schemas.openxmlformats.org/drawingml/2006/main" sz="1950" i="1">
                        <a:solidFill>
                          <a:srgbClr val="000000"/>
                        </a:solidFill>
                        <a:latin typeface="Cambria Math" panose="02040503050406030204" pitchFamily="18" charset="0"/>
                      </a:rPr>
                      <m:t>h</m:t>
                    </m:r>
                  </m:e>
                  <m:sub>
                    <m:r>
                      <a:rPr xmlns:a="http://schemas.openxmlformats.org/drawingml/2006/main" sz="1950" i="1">
                        <a:solidFill>
                          <a:srgbClr val="000000"/>
                        </a:solidFill>
                        <a:latin typeface="Cambria Math" panose="02040503050406030204" pitchFamily="18" charset="0"/>
                      </a:rPr>
                      <m:t>1</m:t>
                    </m:r>
                  </m:sub>
                </m:sSub>
                <m:r>
                  <a:rPr xmlns:a="http://schemas.openxmlformats.org/drawingml/2006/main" sz="1950" i="1">
                    <a:solidFill>
                      <a:srgbClr val="000000"/>
                    </a:solidFill>
                    <a:latin typeface="Cambria Math" panose="02040503050406030204" pitchFamily="18" charset="0"/>
                  </a:rPr>
                  <m:t>,</m:t>
                </m:r>
                <m:sSub>
                  <m:e>
                    <m:r>
                      <a:rPr xmlns:a="http://schemas.openxmlformats.org/drawingml/2006/main" sz="1950" i="1">
                        <a:solidFill>
                          <a:srgbClr val="000000"/>
                        </a:solidFill>
                        <a:latin typeface="Cambria Math" panose="02040503050406030204" pitchFamily="18" charset="0"/>
                      </a:rPr>
                      <m:t>h</m:t>
                    </m:r>
                  </m:e>
                  <m:sub>
                    <m:r>
                      <a:rPr xmlns:a="http://schemas.openxmlformats.org/drawingml/2006/main" sz="1950" i="1">
                        <a:solidFill>
                          <a:srgbClr val="000000"/>
                        </a:solidFill>
                        <a:latin typeface="Cambria Math" panose="02040503050406030204" pitchFamily="18" charset="0"/>
                      </a:rPr>
                      <m:t>2</m:t>
                    </m:r>
                  </m:sub>
                </m:sSub>
                <m:r>
                  <a:rPr xmlns:a="http://schemas.openxmlformats.org/drawingml/2006/main" sz="1950" i="1">
                    <a:solidFill>
                      <a:srgbClr val="000000"/>
                    </a:solidFill>
                    <a:latin typeface="Cambria Math" panose="02040503050406030204" pitchFamily="18" charset="0"/>
                  </a:rPr>
                  <m:t>,</m:t>
                </m:r>
                <m:sSub>
                  <m:e>
                    <m:r>
                      <a:rPr xmlns:a="http://schemas.openxmlformats.org/drawingml/2006/main" sz="1950" i="1">
                        <a:solidFill>
                          <a:srgbClr val="000000"/>
                        </a:solidFill>
                        <a:latin typeface="Cambria Math" panose="02040503050406030204" pitchFamily="18" charset="0"/>
                      </a:rPr>
                      <m:t>h</m:t>
                    </m:r>
                  </m:e>
                  <m:sub>
                    <m:r>
                      <a:rPr xmlns:a="http://schemas.openxmlformats.org/drawingml/2006/main" sz="1950" i="1">
                        <a:solidFill>
                          <a:srgbClr val="000000"/>
                        </a:solidFill>
                        <a:latin typeface="Cambria Math" panose="02040503050406030204" pitchFamily="18" charset="0"/>
                      </a:rPr>
                      <m:t>3</m:t>
                    </m:r>
                  </m:sub>
                </m:sSub>
                <m:r>
                  <a:rPr xmlns:a="http://schemas.openxmlformats.org/drawingml/2006/main" sz="1950" i="1">
                    <a:solidFill>
                      <a:srgbClr val="000000"/>
                    </a:solidFill>
                    <a:latin typeface="Cambria Math" panose="02040503050406030204" pitchFamily="18" charset="0"/>
                  </a:rPr>
                  <m:t>,</m:t>
                </m:r>
                <m:r>
                  <a:rPr xmlns:a="http://schemas.openxmlformats.org/drawingml/2006/main" sz="1950" i="1">
                    <a:solidFill>
                      <a:srgbClr val="000000"/>
                    </a:solidFill>
                    <a:latin typeface="Cambria Math" panose="02040503050406030204" pitchFamily="18" charset="0"/>
                  </a:rPr>
                  <m:t/>
                </m:r>
                <m:r>
                  <a:rPr xmlns:a="http://schemas.openxmlformats.org/drawingml/2006/main" sz="1950" i="1">
                    <a:solidFill>
                      <a:srgbClr val="000000"/>
                    </a:solidFill>
                    <a:latin typeface="Cambria Math" panose="02040503050406030204" pitchFamily="18" charset="0"/>
                  </a:rPr>
                  <m:t>…</m:t>
                </m:r>
                <m:r>
                  <a:rPr xmlns:a="http://schemas.openxmlformats.org/drawingml/2006/main" sz="1950" i="1">
                    <a:solidFill>
                      <a:srgbClr val="000000"/>
                    </a:solidFill>
                    <a:latin typeface="Cambria Math" panose="02040503050406030204" pitchFamily="18" charset="0"/>
                  </a:rPr>
                  <m:t>.</m:t>
                </m:r>
              </m:oMath>
            </a14:m>
          </a:p>
        </p:txBody>
      </p:sp>
    </p:spTree>
  </p:cSld>
  <p:clrMapOvr>
    <a:masterClrMapping/>
  </p:clrMapOvr>
  <p:transition xmlns:p14="http://schemas.microsoft.com/office/powerpoint/2010/main" spd="med" advClick="1"/>
</p:sld>
</file>

<file path=ppt/slides/slide8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67" name="TextBox 3"/>
          <p:cNvSpPr txBox="1"/>
          <p:nvPr>
            <p:ph type="sldNum" sz="quarter" idx="2"/>
          </p:nvPr>
        </p:nvSpPr>
        <p:spPr>
          <a:xfrm>
            <a:off x="9760731" y="7458470"/>
            <a:ext cx="258625" cy="24830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368" name="Title 1"/>
          <p:cNvSpPr txBox="1"/>
          <p:nvPr>
            <p:ph type="title"/>
          </p:nvPr>
        </p:nvSpPr>
        <p:spPr>
          <a:prstGeom prst="rect">
            <a:avLst/>
          </a:prstGeom>
        </p:spPr>
        <p:txBody>
          <a:bodyPr/>
          <a:lstStyle/>
          <a:p>
            <a:pPr/>
            <a:r>
              <a:t>Recurrent Neural Networks (RNNs)</a:t>
            </a:r>
          </a:p>
        </p:txBody>
      </p:sp>
      <p:sp>
        <p:nvSpPr>
          <p:cNvPr id="2369" name="Content Placeholder 2"/>
          <p:cNvSpPr txBox="1"/>
          <p:nvPr>
            <p:ph type="body" idx="1"/>
          </p:nvPr>
        </p:nvSpPr>
        <p:spPr>
          <a:xfrm>
            <a:off x="276672" y="2090802"/>
            <a:ext cx="9584267" cy="5367668"/>
          </a:xfrm>
          <a:prstGeom prst="rect">
            <a:avLst/>
          </a:prstGeom>
        </p:spPr>
        <p:txBody>
          <a:bodyPr/>
          <a:lstStyle/>
          <a:p>
            <a:pPr/>
            <a:r>
              <a:t>RNNs can have one of many inputs and one of many outputs</a:t>
            </a:r>
          </a:p>
        </p:txBody>
      </p:sp>
      <p:sp>
        <p:nvSpPr>
          <p:cNvPr id="2370" name="Content Placeholder 10"/>
          <p:cNvSpPr txBox="1"/>
          <p:nvPr/>
        </p:nvSpPr>
        <p:spPr>
          <a:xfrm>
            <a:off x="322392" y="1509936"/>
            <a:ext cx="6101248" cy="350294"/>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defTabSz="914322">
              <a:spcBef>
                <a:spcPts val="300"/>
              </a:spcBef>
              <a:defRPr i="1" sz="1400">
                <a:latin typeface="Arial"/>
                <a:ea typeface="Arial"/>
                <a:cs typeface="Arial"/>
                <a:sym typeface="Arial"/>
              </a:defRPr>
            </a:lvl1pPr>
          </a:lstStyle>
          <a:p>
            <a:pPr/>
            <a:r>
              <a:t>Recurrent Neural Networks</a:t>
            </a:r>
          </a:p>
        </p:txBody>
      </p:sp>
      <p:pic>
        <p:nvPicPr>
          <p:cNvPr id="2371" name="Picture 4" descr="Picture 4"/>
          <p:cNvPicPr>
            <a:picLocks noChangeAspect="1"/>
          </p:cNvPicPr>
          <p:nvPr/>
        </p:nvPicPr>
        <p:blipFill>
          <a:blip r:embed="rId2">
            <a:extLst/>
          </a:blip>
          <a:stretch>
            <a:fillRect/>
          </a:stretch>
        </p:blipFill>
        <p:spPr>
          <a:xfrm>
            <a:off x="5465791" y="3178043"/>
            <a:ext cx="1874098" cy="1164283"/>
          </a:xfrm>
          <a:prstGeom prst="rect">
            <a:avLst/>
          </a:prstGeom>
          <a:ln w="12700">
            <a:miter lim="400000"/>
          </a:ln>
        </p:spPr>
      </p:pic>
      <p:pic>
        <p:nvPicPr>
          <p:cNvPr id="2372" name="Picture 4" descr="Picture 4"/>
          <p:cNvPicPr>
            <a:picLocks noChangeAspect="1"/>
          </p:cNvPicPr>
          <p:nvPr/>
        </p:nvPicPr>
        <p:blipFill>
          <a:blip r:embed="rId3">
            <a:extLst/>
          </a:blip>
          <a:srcRect l="15044" t="0" r="69027" b="0"/>
          <a:stretch>
            <a:fillRect/>
          </a:stretch>
        </p:blipFill>
        <p:spPr>
          <a:xfrm rot="5400000">
            <a:off x="965654" y="2377319"/>
            <a:ext cx="1299597" cy="2677561"/>
          </a:xfrm>
          <a:prstGeom prst="rect">
            <a:avLst/>
          </a:prstGeom>
          <a:ln w="12700">
            <a:miter lim="400000"/>
          </a:ln>
        </p:spPr>
      </p:pic>
      <p:sp>
        <p:nvSpPr>
          <p:cNvPr id="2373" name="TextBox 5"/>
          <p:cNvSpPr txBox="1"/>
          <p:nvPr/>
        </p:nvSpPr>
        <p:spPr>
          <a:xfrm>
            <a:off x="7912599" y="3295315"/>
            <a:ext cx="2069463" cy="94978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r>
              <a:t>A person riding a motorbike on dirt road</a:t>
            </a:r>
          </a:p>
        </p:txBody>
      </p:sp>
      <p:pic>
        <p:nvPicPr>
          <p:cNvPr id="2374" name="Picture 6" descr="Picture 6"/>
          <p:cNvPicPr>
            <a:picLocks noChangeAspect="1"/>
          </p:cNvPicPr>
          <p:nvPr/>
        </p:nvPicPr>
        <p:blipFill>
          <a:blip r:embed="rId3">
            <a:extLst/>
          </a:blip>
          <a:srcRect l="35398" t="0" r="49558" b="0"/>
          <a:stretch>
            <a:fillRect/>
          </a:stretch>
        </p:blipFill>
        <p:spPr>
          <a:xfrm rot="5400000">
            <a:off x="896467" y="3877159"/>
            <a:ext cx="1255573" cy="2739026"/>
          </a:xfrm>
          <a:prstGeom prst="rect">
            <a:avLst/>
          </a:prstGeom>
          <a:ln w="12700">
            <a:miter lim="400000"/>
          </a:ln>
        </p:spPr>
      </p:pic>
      <p:sp>
        <p:nvSpPr>
          <p:cNvPr id="2375" name="Rectangle 7"/>
          <p:cNvSpPr txBox="1"/>
          <p:nvPr/>
        </p:nvSpPr>
        <p:spPr>
          <a:xfrm>
            <a:off x="5216275" y="4919209"/>
            <a:ext cx="2604886" cy="66733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solidFill>
                  <a:srgbClr val="111111"/>
                </a:solidFill>
                <a:latin typeface="Arial"/>
                <a:ea typeface="Arial"/>
                <a:cs typeface="Arial"/>
                <a:sym typeface="Arial"/>
              </a:defRPr>
            </a:lvl1pPr>
          </a:lstStyle>
          <a:p>
            <a:pPr/>
            <a:r>
              <a:t>Awesome movie. Highly recommended.</a:t>
            </a:r>
          </a:p>
        </p:txBody>
      </p:sp>
      <p:sp>
        <p:nvSpPr>
          <p:cNvPr id="2376" name="Rectangle 8"/>
          <p:cNvSpPr txBox="1"/>
          <p:nvPr/>
        </p:nvSpPr>
        <p:spPr>
          <a:xfrm>
            <a:off x="8349715" y="5129055"/>
            <a:ext cx="1448769" cy="37523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solidFill>
                  <a:srgbClr val="111111"/>
                </a:solidFill>
                <a:latin typeface="Arial"/>
                <a:ea typeface="Arial"/>
                <a:cs typeface="Arial"/>
                <a:sym typeface="Arial"/>
              </a:defRPr>
            </a:lvl1pPr>
          </a:lstStyle>
          <a:p>
            <a:pPr/>
            <a:r>
              <a:t>Positive</a:t>
            </a:r>
          </a:p>
        </p:txBody>
      </p:sp>
      <p:pic>
        <p:nvPicPr>
          <p:cNvPr id="2377" name="Picture 9" descr="Picture 9"/>
          <p:cNvPicPr>
            <a:picLocks noChangeAspect="1"/>
          </p:cNvPicPr>
          <p:nvPr/>
        </p:nvPicPr>
        <p:blipFill>
          <a:blip r:embed="rId3">
            <a:extLst/>
          </a:blip>
          <a:srcRect l="53982" t="0" r="20354" b="0"/>
          <a:stretch>
            <a:fillRect/>
          </a:stretch>
        </p:blipFill>
        <p:spPr>
          <a:xfrm rot="5400000">
            <a:off x="632254" y="5852149"/>
            <a:ext cx="1594344" cy="2038860"/>
          </a:xfrm>
          <a:prstGeom prst="rect">
            <a:avLst/>
          </a:prstGeom>
          <a:ln w="12700">
            <a:miter lim="400000"/>
          </a:ln>
        </p:spPr>
      </p:pic>
      <p:sp>
        <p:nvSpPr>
          <p:cNvPr id="2378" name="TextBox 11"/>
          <p:cNvSpPr txBox="1"/>
          <p:nvPr/>
        </p:nvSpPr>
        <p:spPr>
          <a:xfrm>
            <a:off x="5511511" y="6493914"/>
            <a:ext cx="1765902" cy="38537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2200"/>
            </a:lvl1pPr>
          </a:lstStyle>
          <a:p>
            <a:pPr/>
            <a:r>
              <a:t>Happy Diwali</a:t>
            </a:r>
          </a:p>
        </p:txBody>
      </p:sp>
      <p:sp>
        <p:nvSpPr>
          <p:cNvPr id="2379" name="Rectangle 5"/>
          <p:cNvSpPr/>
          <p:nvPr/>
        </p:nvSpPr>
        <p:spPr>
          <a:xfrm>
            <a:off x="8330247" y="6570517"/>
            <a:ext cx="1487705" cy="602122"/>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lIns="0" tIns="0" rIns="0" bIns="0" anchor="ctr">
            <a:spAutoFit/>
          </a:bodyPr>
          <a:lstStyle/>
          <a:p>
            <a:pPr defTabSz="914400">
              <a:defRPr sz="1800">
                <a:solidFill>
                  <a:srgbClr val="212121"/>
                </a:solidFill>
                <a:latin typeface="inherit"/>
                <a:ea typeface="inherit"/>
                <a:cs typeface="inherit"/>
                <a:sym typeface="inherit"/>
              </a:defRPr>
            </a:pPr>
            <a:r>
              <a:rPr>
                <a:latin typeface="Arial"/>
                <a:ea typeface="Arial"/>
                <a:cs typeface="Arial"/>
                <a:sym typeface="Arial"/>
              </a:rPr>
              <a:t>शुभ</a:t>
            </a:r>
            <a:r>
              <a:rPr sz="400">
                <a:solidFill>
                  <a:srgbClr val="000000"/>
                </a:solidFill>
                <a:latin typeface="+mj-lt"/>
                <a:ea typeface="+mj-ea"/>
                <a:cs typeface="+mj-cs"/>
                <a:sym typeface="Calibri"/>
              </a:rPr>
              <a:t> </a:t>
            </a:r>
            <a:r>
              <a:rPr sz="400">
                <a:solidFill>
                  <a:srgbClr val="000000"/>
                </a:solidFill>
                <a:latin typeface="+mj-lt"/>
                <a:ea typeface="+mj-ea"/>
                <a:cs typeface="+mj-cs"/>
                <a:sym typeface="Calibri"/>
              </a:rPr>
              <a:t>       </a:t>
            </a:r>
            <a:r>
              <a:t>दीपावली</a:t>
            </a:r>
            <a:r>
              <a:rPr sz="400">
                <a:solidFill>
                  <a:srgbClr val="000000"/>
                </a:solidFill>
                <a:latin typeface="+mj-lt"/>
                <a:ea typeface="+mj-ea"/>
                <a:cs typeface="+mj-cs"/>
                <a:sym typeface="Calibri"/>
              </a:rPr>
              <a:t> </a:t>
            </a:r>
            <a:endParaRPr>
              <a:latin typeface="Arial"/>
              <a:ea typeface="Arial"/>
              <a:cs typeface="Arial"/>
              <a:sym typeface="Arial"/>
            </a:endParaRPr>
          </a:p>
        </p:txBody>
      </p:sp>
      <p:sp>
        <p:nvSpPr>
          <p:cNvPr id="2380" name="TextBox 15"/>
          <p:cNvSpPr txBox="1"/>
          <p:nvPr/>
        </p:nvSpPr>
        <p:spPr>
          <a:xfrm>
            <a:off x="3250821" y="3449204"/>
            <a:ext cx="1447801" cy="644983"/>
          </a:xfrm>
          <a:prstGeom prst="rect">
            <a:avLst/>
          </a:prstGeom>
          <a:solidFill>
            <a:srgbClr val="C00000"/>
          </a:solidFill>
          <a:ln w="12700">
            <a:miter lim="400000"/>
          </a:ln>
          <a:extLst>
            <a:ext uri="{C572A759-6A51-4108-AA02-DFA0A04FC94B}">
              <ma14:wrappingTextBoxFlag xmlns:ma14="http://schemas.microsoft.com/office/mac/drawingml/2011/main" val="1"/>
            </a:ext>
          </a:extLst>
        </p:spPr>
        <p:txBody>
          <a:bodyPr lIns="45719" rIns="45719">
            <a:spAutoFit/>
          </a:bodyPr>
          <a:lstStyle>
            <a:lvl1pPr algn="ctr">
              <a:defRPr>
                <a:solidFill>
                  <a:srgbClr val="FFFFFF"/>
                </a:solidFill>
              </a:defRPr>
            </a:lvl1pPr>
          </a:lstStyle>
          <a:p>
            <a:pPr/>
            <a:r>
              <a:t>Image Captioning</a:t>
            </a:r>
          </a:p>
        </p:txBody>
      </p:sp>
      <p:sp>
        <p:nvSpPr>
          <p:cNvPr id="2381" name="TextBox 16"/>
          <p:cNvSpPr txBox="1"/>
          <p:nvPr/>
        </p:nvSpPr>
        <p:spPr>
          <a:xfrm>
            <a:off x="3250821" y="4822176"/>
            <a:ext cx="1447801" cy="644983"/>
          </a:xfrm>
          <a:prstGeom prst="rect">
            <a:avLst/>
          </a:prstGeom>
          <a:solidFill>
            <a:srgbClr val="C00000"/>
          </a:solidFill>
          <a:ln w="12700">
            <a:miter lim="400000"/>
          </a:ln>
          <a:extLst>
            <a:ext uri="{C572A759-6A51-4108-AA02-DFA0A04FC94B}">
              <ma14:wrappingTextBoxFlag xmlns:ma14="http://schemas.microsoft.com/office/mac/drawingml/2011/main" val="1"/>
            </a:ext>
          </a:extLst>
        </p:spPr>
        <p:txBody>
          <a:bodyPr lIns="45719" rIns="45719">
            <a:spAutoFit/>
          </a:bodyPr>
          <a:lstStyle>
            <a:lvl1pPr algn="ctr">
              <a:defRPr>
                <a:solidFill>
                  <a:srgbClr val="FFFFFF"/>
                </a:solidFill>
              </a:defRPr>
            </a:lvl1pPr>
          </a:lstStyle>
          <a:p>
            <a:pPr/>
            <a:r>
              <a:t>Sentiment Analysis</a:t>
            </a:r>
          </a:p>
        </p:txBody>
      </p:sp>
      <p:sp>
        <p:nvSpPr>
          <p:cNvPr id="2382" name="TextBox 17"/>
          <p:cNvSpPr txBox="1"/>
          <p:nvPr/>
        </p:nvSpPr>
        <p:spPr>
          <a:xfrm>
            <a:off x="3352991" y="6380105"/>
            <a:ext cx="1447801" cy="644982"/>
          </a:xfrm>
          <a:prstGeom prst="rect">
            <a:avLst/>
          </a:prstGeom>
          <a:solidFill>
            <a:srgbClr val="C00000"/>
          </a:solidFill>
          <a:ln w="12700">
            <a:miter lim="400000"/>
          </a:ln>
          <a:extLst>
            <a:ext uri="{C572A759-6A51-4108-AA02-DFA0A04FC94B}">
              <ma14:wrappingTextBoxFlag xmlns:ma14="http://schemas.microsoft.com/office/mac/drawingml/2011/main" val="1"/>
            </a:ext>
          </a:extLst>
        </p:spPr>
        <p:txBody>
          <a:bodyPr lIns="45719" rIns="45719">
            <a:spAutoFit/>
          </a:bodyPr>
          <a:lstStyle>
            <a:lvl1pPr algn="ctr">
              <a:defRPr>
                <a:solidFill>
                  <a:srgbClr val="FFFFFF"/>
                </a:solidFill>
              </a:defRPr>
            </a:lvl1pPr>
          </a:lstStyle>
          <a:p>
            <a:pPr/>
            <a:r>
              <a:t>Machine Translation</a:t>
            </a:r>
          </a:p>
        </p:txBody>
      </p:sp>
      <p:sp>
        <p:nvSpPr>
          <p:cNvPr id="2383" name="Straight Connector 19"/>
          <p:cNvSpPr/>
          <p:nvPr/>
        </p:nvSpPr>
        <p:spPr>
          <a:xfrm>
            <a:off x="136814" y="4534272"/>
            <a:ext cx="9860938" cy="1"/>
          </a:xfrm>
          <a:prstGeom prst="line">
            <a:avLst/>
          </a:prstGeom>
          <a:ln>
            <a:solidFill>
              <a:srgbClr val="4A7EBB"/>
            </a:solidFill>
          </a:ln>
        </p:spPr>
        <p:txBody>
          <a:bodyPr lIns="45719" rIns="45719"/>
          <a:lstStyle/>
          <a:p>
            <a:pPr/>
          </a:p>
        </p:txBody>
      </p:sp>
      <p:sp>
        <p:nvSpPr>
          <p:cNvPr id="2384" name="Straight Connector 20"/>
          <p:cNvSpPr/>
          <p:nvPr/>
        </p:nvSpPr>
        <p:spPr>
          <a:xfrm>
            <a:off x="64806" y="5974431"/>
            <a:ext cx="9860938" cy="1"/>
          </a:xfrm>
          <a:prstGeom prst="line">
            <a:avLst/>
          </a:prstGeom>
          <a:ln>
            <a:solidFill>
              <a:srgbClr val="4A7EBB"/>
            </a:solidFill>
          </a:ln>
        </p:spPr>
        <p:txBody>
          <a:bodyPr lIns="45719" rIns="45719"/>
          <a:lstStyle/>
          <a:p>
            <a:pPr/>
          </a:p>
        </p:txBody>
      </p:sp>
      <p:sp>
        <p:nvSpPr>
          <p:cNvPr id="2385" name="Straight Connector 21"/>
          <p:cNvSpPr/>
          <p:nvPr/>
        </p:nvSpPr>
        <p:spPr>
          <a:xfrm>
            <a:off x="64806" y="3094111"/>
            <a:ext cx="9860938" cy="1"/>
          </a:xfrm>
          <a:prstGeom prst="line">
            <a:avLst/>
          </a:prstGeom>
          <a:ln>
            <a:solidFill>
              <a:srgbClr val="4A7EBB"/>
            </a:solidFill>
          </a:ln>
        </p:spPr>
        <p:txBody>
          <a:bodyPr lIns="45719" rIns="45719"/>
          <a:lstStyle/>
          <a:p>
            <a:pPr/>
          </a:p>
        </p:txBody>
      </p:sp>
      <p:sp>
        <p:nvSpPr>
          <p:cNvPr id="2386" name="TextBox 22"/>
          <p:cNvSpPr txBox="1"/>
          <p:nvPr/>
        </p:nvSpPr>
        <p:spPr>
          <a:xfrm>
            <a:off x="564704" y="2662064"/>
            <a:ext cx="1296145" cy="349707"/>
          </a:xfrm>
          <a:prstGeom prst="rect">
            <a:avLst/>
          </a:prstGeom>
          <a:ln>
            <a:solidFill>
              <a:srgbClr val="E46C0A"/>
            </a:solidFill>
          </a:ln>
          <a:extLst>
            <a:ext uri="{C572A759-6A51-4108-AA02-DFA0A04FC94B}">
              <ma14:wrappingTextBoxFlag xmlns:ma14="http://schemas.microsoft.com/office/mac/drawingml/2011/main" val="1"/>
            </a:ext>
          </a:extLst>
        </p:spPr>
        <p:txBody>
          <a:bodyPr lIns="45719" rIns="45719">
            <a:spAutoFit/>
          </a:bodyPr>
          <a:lstStyle>
            <a:lvl1pPr algn="ctr">
              <a:defRPr>
                <a:solidFill>
                  <a:srgbClr val="E46C0A"/>
                </a:solidFill>
              </a:defRPr>
            </a:lvl1pPr>
          </a:lstStyle>
          <a:p>
            <a:pPr/>
            <a:r>
              <a:t>RNN</a:t>
            </a:r>
          </a:p>
        </p:txBody>
      </p:sp>
      <p:sp>
        <p:nvSpPr>
          <p:cNvPr id="2387" name="TextBox 23"/>
          <p:cNvSpPr txBox="1"/>
          <p:nvPr/>
        </p:nvSpPr>
        <p:spPr>
          <a:xfrm>
            <a:off x="3326657" y="2662064"/>
            <a:ext cx="1558528" cy="349707"/>
          </a:xfrm>
          <a:prstGeom prst="rect">
            <a:avLst/>
          </a:prstGeom>
          <a:ln>
            <a:solidFill>
              <a:srgbClr val="E46C0A"/>
            </a:solidFill>
          </a:ln>
          <a:extLst>
            <a:ext uri="{C572A759-6A51-4108-AA02-DFA0A04FC94B}">
              <ma14:wrappingTextBoxFlag xmlns:ma14="http://schemas.microsoft.com/office/mac/drawingml/2011/main" val="1"/>
            </a:ext>
          </a:extLst>
        </p:spPr>
        <p:txBody>
          <a:bodyPr lIns="45719" rIns="45719">
            <a:spAutoFit/>
          </a:bodyPr>
          <a:lstStyle>
            <a:lvl1pPr algn="ctr">
              <a:defRPr>
                <a:solidFill>
                  <a:srgbClr val="E46C0A"/>
                </a:solidFill>
              </a:defRPr>
            </a:lvl1pPr>
          </a:lstStyle>
          <a:p>
            <a:pPr/>
            <a:r>
              <a:t>Application</a:t>
            </a:r>
          </a:p>
        </p:txBody>
      </p:sp>
      <p:sp>
        <p:nvSpPr>
          <p:cNvPr id="2388" name="TextBox 24"/>
          <p:cNvSpPr txBox="1"/>
          <p:nvPr/>
        </p:nvSpPr>
        <p:spPr>
          <a:xfrm>
            <a:off x="5630912" y="2662064"/>
            <a:ext cx="1558528" cy="349707"/>
          </a:xfrm>
          <a:prstGeom prst="rect">
            <a:avLst/>
          </a:prstGeom>
          <a:ln>
            <a:solidFill>
              <a:srgbClr val="E46C0A"/>
            </a:solidFill>
          </a:ln>
          <a:extLst>
            <a:ext uri="{C572A759-6A51-4108-AA02-DFA0A04FC94B}">
              <ma14:wrappingTextBoxFlag xmlns:ma14="http://schemas.microsoft.com/office/mac/drawingml/2011/main" val="1"/>
            </a:ext>
          </a:extLst>
        </p:spPr>
        <p:txBody>
          <a:bodyPr lIns="45719" rIns="45719">
            <a:spAutoFit/>
          </a:bodyPr>
          <a:lstStyle>
            <a:lvl1pPr algn="ctr">
              <a:defRPr>
                <a:solidFill>
                  <a:srgbClr val="E46C0A"/>
                </a:solidFill>
              </a:defRPr>
            </a:lvl1pPr>
          </a:lstStyle>
          <a:p>
            <a:pPr/>
            <a:r>
              <a:t>Input</a:t>
            </a:r>
          </a:p>
        </p:txBody>
      </p:sp>
      <p:sp>
        <p:nvSpPr>
          <p:cNvPr id="2389" name="TextBox 25"/>
          <p:cNvSpPr txBox="1"/>
          <p:nvPr/>
        </p:nvSpPr>
        <p:spPr>
          <a:xfrm>
            <a:off x="7866880" y="2636554"/>
            <a:ext cx="1558528" cy="349708"/>
          </a:xfrm>
          <a:prstGeom prst="rect">
            <a:avLst/>
          </a:prstGeom>
          <a:ln>
            <a:solidFill>
              <a:srgbClr val="E46C0A"/>
            </a:solidFill>
          </a:ln>
          <a:extLst>
            <a:ext uri="{C572A759-6A51-4108-AA02-DFA0A04FC94B}">
              <ma14:wrappingTextBoxFlag xmlns:ma14="http://schemas.microsoft.com/office/mac/drawingml/2011/main" val="1"/>
            </a:ext>
          </a:extLst>
        </p:spPr>
        <p:txBody>
          <a:bodyPr lIns="45719" rIns="45719">
            <a:spAutoFit/>
          </a:bodyPr>
          <a:lstStyle>
            <a:lvl1pPr algn="ctr">
              <a:defRPr>
                <a:solidFill>
                  <a:srgbClr val="E46C0A"/>
                </a:solidFill>
              </a:defRPr>
            </a:lvl1pPr>
          </a:lstStyle>
          <a:p>
            <a:pPr/>
            <a:r>
              <a:t>Output</a:t>
            </a:r>
          </a:p>
        </p:txBody>
      </p:sp>
      <p:sp>
        <p:nvSpPr>
          <p:cNvPr id="2390" name="TextBox 26"/>
          <p:cNvSpPr txBox="1"/>
          <p:nvPr/>
        </p:nvSpPr>
        <p:spPr>
          <a:xfrm>
            <a:off x="1546527" y="7526179"/>
            <a:ext cx="6821329" cy="22851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sz="1000"/>
            </a:lvl1pPr>
          </a:lstStyle>
          <a:p>
            <a:pPr/>
            <a:r>
              <a:t>Slide credit: Param Vir SIngh– Deep Learning</a:t>
            </a:r>
          </a:p>
        </p:txBody>
      </p:sp>
    </p:spTree>
  </p:cSld>
  <p:clrMapOvr>
    <a:masterClrMapping/>
  </p:clrMapOvr>
  <p:transition xmlns:p14="http://schemas.microsoft.com/office/powerpoint/2010/main" spd="med" advClick="1"/>
</p:sld>
</file>

<file path=ppt/slides/slide8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92" name="TextBox 3"/>
          <p:cNvSpPr txBox="1"/>
          <p:nvPr>
            <p:ph type="sldNum" sz="quarter" idx="2"/>
          </p:nvPr>
        </p:nvSpPr>
        <p:spPr>
          <a:xfrm>
            <a:off x="9760731" y="7458470"/>
            <a:ext cx="258625" cy="24830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393" name="Title 1"/>
          <p:cNvSpPr txBox="1"/>
          <p:nvPr>
            <p:ph type="title"/>
          </p:nvPr>
        </p:nvSpPr>
        <p:spPr>
          <a:prstGeom prst="rect">
            <a:avLst/>
          </a:prstGeom>
        </p:spPr>
        <p:txBody>
          <a:bodyPr/>
          <a:lstStyle/>
          <a:p>
            <a:pPr/>
            <a:r>
              <a:t>Bidirectional RNNs</a:t>
            </a:r>
          </a:p>
        </p:txBody>
      </p:sp>
      <p:sp>
        <p:nvSpPr>
          <p:cNvPr id="2394" name="Content Placeholder 2"/>
          <p:cNvSpPr txBox="1"/>
          <p:nvPr>
            <p:ph type="body" idx="1"/>
          </p:nvPr>
        </p:nvSpPr>
        <p:spPr>
          <a:xfrm>
            <a:off x="276672" y="2090802"/>
            <a:ext cx="9584267" cy="5367668"/>
          </a:xfrm>
          <a:prstGeom prst="rect">
            <a:avLst/>
          </a:prstGeom>
        </p:spPr>
        <p:txBody>
          <a:bodyPr/>
          <a:lstStyle/>
          <a:p>
            <a:pPr>
              <a:defRPr b="1" i="1">
                <a:solidFill>
                  <a:srgbClr val="0070C0"/>
                </a:solidFill>
              </a:defRPr>
            </a:pPr>
            <a:r>
              <a:t>Bidirectional RNNs </a:t>
            </a:r>
            <a:r>
              <a:rPr b="0" i="0">
                <a:solidFill>
                  <a:srgbClr val="000000"/>
                </a:solidFill>
              </a:rPr>
              <a:t>incorporate both forward and backward passes through sequential data</a:t>
            </a:r>
            <a:endParaRPr b="0" i="0">
              <a:solidFill>
                <a:srgbClr val="000000"/>
              </a:solidFill>
            </a:endParaRPr>
          </a:p>
          <a:p>
            <a:pPr lvl="1" marL="631825" indent="-227013">
              <a:buFontTx/>
              <a:defRPr sz="1800"/>
            </a:pPr>
            <a:r>
              <a:t>The output may not only depend on the previous elements in the sequence,  but also on future elements in the sequence</a:t>
            </a:r>
          </a:p>
          <a:p>
            <a:pPr lvl="1" marL="631825" indent="-227013">
              <a:buFontTx/>
              <a:defRPr sz="1800"/>
            </a:pPr>
            <a:r>
              <a:t>It resembles two RNNs stacked on top of each other</a:t>
            </a:r>
          </a:p>
        </p:txBody>
      </p:sp>
      <p:sp>
        <p:nvSpPr>
          <p:cNvPr id="2395" name="Content Placeholder 11"/>
          <p:cNvSpPr txBox="1"/>
          <p:nvPr/>
        </p:nvSpPr>
        <p:spPr>
          <a:xfrm>
            <a:off x="322392" y="1509936"/>
            <a:ext cx="6101248" cy="350294"/>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defTabSz="914322">
              <a:spcBef>
                <a:spcPts val="300"/>
              </a:spcBef>
              <a:defRPr i="1" sz="1400">
                <a:latin typeface="Arial"/>
                <a:ea typeface="Arial"/>
                <a:cs typeface="Arial"/>
                <a:sym typeface="Arial"/>
              </a:defRPr>
            </a:lvl1pPr>
          </a:lstStyle>
          <a:p>
            <a:pPr/>
            <a:r>
              <a:t>Recurrent Neural Networks</a:t>
            </a:r>
          </a:p>
        </p:txBody>
      </p:sp>
      <p:sp>
        <p:nvSpPr>
          <p:cNvPr id="2396" name="Ορθογώνιο 17"/>
          <p:cNvSpPr txBox="1"/>
          <p:nvPr/>
        </p:nvSpPr>
        <p:spPr>
          <a:xfrm>
            <a:off x="845966" y="6293504"/>
            <a:ext cx="8193970" cy="375232"/>
          </a:xfrm>
          <a:prstGeom prst="rect">
            <a:avLst/>
          </a:prstGeom>
          <a:ln w="12700">
            <a:miter lim="400000"/>
          </a:ln>
        </p:spPr>
        <p:txBody>
          <a:bodyPr lIns="45719" rIns="45719">
            <a:spAutoFit/>
          </a:bodyPr>
          <a:lstStyle/>
          <a:p>
            <a:pPr defTabSz="914400">
              <a:defRPr>
                <a:latin typeface="Arial"/>
                <a:ea typeface="Arial"/>
                <a:cs typeface="Arial"/>
                <a:sym typeface="Arial"/>
              </a:defRPr>
            </a:pPr>
          </a:p>
        </p:txBody>
      </p:sp>
      <p:sp>
        <p:nvSpPr>
          <p:cNvPr id="2397" name="Ορθογώνιο 18"/>
          <p:cNvSpPr txBox="1"/>
          <p:nvPr/>
        </p:nvSpPr>
        <p:spPr>
          <a:xfrm>
            <a:off x="5830575" y="4826424"/>
            <a:ext cx="3101558" cy="410866"/>
          </a:xfrm>
          <a:prstGeom prst="rect">
            <a:avLst/>
          </a:prstGeom>
          <a:ln w="12700">
            <a:miter lim="400000"/>
          </a:ln>
        </p:spPr>
        <p:txBody>
          <a:bodyPr wrap="none" lIns="0" tIns="0" rIns="0" bIns="0">
            <a:spAutoFit/>
          </a:bodyPr>
          <a:lstStyle/>
          <a:p>
            <a:pPr defTabSz="914400" latinLnBrk="1">
              <a:defRPr sz="1800"/>
            </a:pPr>
            <a14:m>
              <m:oMathPara>
                <m:oMathParaPr>
                  <m:jc m:val="centerGroup"/>
                </m:oMathParaPr>
                <m:oMath>
                  <m:sSub>
                    <m:e>
                      <m:limUpp>
                        <m:e>
                          <m:r>
                            <a:rPr xmlns:a="http://schemas.openxmlformats.org/drawingml/2006/main" sz="2000" i="1">
                              <a:solidFill>
                                <a:srgbClr val="000000"/>
                              </a:solidFill>
                              <a:latin typeface="Cambria Math" panose="02040503050406030204" pitchFamily="18" charset="0"/>
                            </a:rPr>
                            <m:t>h</m:t>
                          </m:r>
                        </m:e>
                        <m:lim>
                          <m:r>
                            <m:rPr>
                              <m:sty m:val="p"/>
                            </m:rPr>
                            <a:rPr xmlns:a="http://schemas.openxmlformats.org/drawingml/2006/main" sz="2000" i="1">
                              <a:solidFill>
                                <a:srgbClr val="000000"/>
                              </a:solidFill>
                              <a:latin typeface="Cambria Math" panose="02040503050406030204" pitchFamily="18" charset="0"/>
                            </a:rPr>
                            <m:t>←</m:t>
                          </m:r>
                        </m:lim>
                      </m:limUpp>
                    </m:e>
                    <m:sub>
                      <m:r>
                        <a:rPr xmlns:a="http://schemas.openxmlformats.org/drawingml/2006/main" sz="2000" i="1">
                          <a:solidFill>
                            <a:srgbClr val="000000"/>
                          </a:solidFill>
                          <a:latin typeface="Cambria Math" panose="02040503050406030204" pitchFamily="18" charset="0"/>
                        </a:rPr>
                        <m:t>𝑡</m:t>
                      </m:r>
                    </m:sub>
                  </m:sSub>
                  <m:r>
                    <a:rPr xmlns:a="http://schemas.openxmlformats.org/drawingml/2006/main" sz="2000" i="1">
                      <a:solidFill>
                        <a:srgbClr val="000000"/>
                      </a:solidFill>
                      <a:latin typeface="Cambria Math" panose="02040503050406030204" pitchFamily="18" charset="0"/>
                    </a:rPr>
                    <m:t>=</m:t>
                  </m:r>
                  <m:r>
                    <a:rPr xmlns:a="http://schemas.openxmlformats.org/drawingml/2006/main" sz="2000" i="1">
                      <a:solidFill>
                        <a:srgbClr val="000000"/>
                      </a:solidFill>
                      <a:latin typeface="Cambria Math" panose="02040503050406030204" pitchFamily="18" charset="0"/>
                    </a:rPr>
                    <m:t/>
                  </m:r>
                  <m:r>
                    <a:rPr xmlns:a="http://schemas.openxmlformats.org/drawingml/2006/main" sz="2000" i="1">
                      <a:solidFill>
                        <a:srgbClr val="000000"/>
                      </a:solidFill>
                      <a:latin typeface="Cambria Math" panose="02040503050406030204" pitchFamily="18" charset="0"/>
                    </a:rPr>
                    <m:t/>
                  </m:r>
                  <m:r>
                    <a:rPr xmlns:a="http://schemas.openxmlformats.org/drawingml/2006/main" sz="2000" i="1">
                      <a:solidFill>
                        <a:srgbClr val="000000"/>
                      </a:solidFill>
                      <a:latin typeface="Cambria Math" panose="02040503050406030204" pitchFamily="18" charset="0"/>
                    </a:rPr>
                    <m:t>𝜎</m:t>
                  </m:r>
                  <m:r>
                    <a:rPr xmlns:a="http://schemas.openxmlformats.org/drawingml/2006/main" sz="2000" i="1">
                      <a:solidFill>
                        <a:srgbClr val="000000"/>
                      </a:solidFill>
                      <a:latin typeface="Cambria Math" panose="02040503050406030204" pitchFamily="18" charset="0"/>
                    </a:rPr>
                    <m:t>(</m:t>
                  </m:r>
                  <m:sSup>
                    <m:e>
                      <m:limUpp>
                        <m:e>
                          <m:r>
                            <a:rPr xmlns:a="http://schemas.openxmlformats.org/drawingml/2006/main" sz="2000" i="1">
                              <a:solidFill>
                                <a:srgbClr val="000000"/>
                              </a:solidFill>
                              <a:latin typeface="Cambria Math" panose="02040503050406030204" pitchFamily="18" charset="0"/>
                            </a:rPr>
                            <m:t>𝑊</m:t>
                          </m:r>
                        </m:e>
                        <m:lim>
                          <m:r>
                            <m:rPr>
                              <m:sty m:val="p"/>
                            </m:rPr>
                            <a:rPr xmlns:a="http://schemas.openxmlformats.org/drawingml/2006/main" sz="2000" i="1">
                              <a:solidFill>
                                <a:srgbClr val="000000"/>
                              </a:solidFill>
                              <a:latin typeface="Cambria Math" panose="02040503050406030204" pitchFamily="18" charset="0"/>
                            </a:rPr>
                            <m:t>←</m:t>
                          </m:r>
                        </m:lim>
                      </m:limUpp>
                    </m:e>
                    <m:sup>
                      <m:r>
                        <a:rPr xmlns:a="http://schemas.openxmlformats.org/drawingml/2006/main" sz="2000" i="1">
                          <a:solidFill>
                            <a:srgbClr val="000000"/>
                          </a:solidFill>
                          <a:latin typeface="Cambria Math" panose="02040503050406030204" pitchFamily="18" charset="0"/>
                        </a:rPr>
                        <m:t>(</m:t>
                      </m:r>
                      <m:r>
                        <a:rPr xmlns:a="http://schemas.openxmlformats.org/drawingml/2006/main" sz="2000" i="1">
                          <a:solidFill>
                            <a:srgbClr val="000000"/>
                          </a:solidFill>
                          <a:latin typeface="Cambria Math" panose="02040503050406030204" pitchFamily="18" charset="0"/>
                        </a:rPr>
                        <m:t>h</m:t>
                      </m:r>
                      <m:r>
                        <a:rPr xmlns:a="http://schemas.openxmlformats.org/drawingml/2006/main" sz="2000" i="1">
                          <a:solidFill>
                            <a:srgbClr val="000000"/>
                          </a:solidFill>
                          <a:latin typeface="Cambria Math" panose="02040503050406030204" pitchFamily="18" charset="0"/>
                        </a:rPr>
                        <m:t>h</m:t>
                      </m:r>
                      <m:r>
                        <a:rPr xmlns:a="http://schemas.openxmlformats.org/drawingml/2006/main" sz="2000" i="1">
                          <a:solidFill>
                            <a:srgbClr val="000000"/>
                          </a:solidFill>
                          <a:latin typeface="Cambria Math" panose="02040503050406030204" pitchFamily="18" charset="0"/>
                        </a:rPr>
                        <m:t>)</m:t>
                      </m:r>
                    </m:sup>
                  </m:sSup>
                  <m:sSub>
                    <m:e>
                      <m:limUpp>
                        <m:e>
                          <m:r>
                            <a:rPr xmlns:a="http://schemas.openxmlformats.org/drawingml/2006/main" sz="2000" i="1">
                              <a:solidFill>
                                <a:srgbClr val="000000"/>
                              </a:solidFill>
                              <a:latin typeface="Cambria Math" panose="02040503050406030204" pitchFamily="18" charset="0"/>
                            </a:rPr>
                            <m:t>h</m:t>
                          </m:r>
                        </m:e>
                        <m:lim>
                          <m:r>
                            <m:rPr>
                              <m:sty m:val="p"/>
                            </m:rPr>
                            <a:rPr xmlns:a="http://schemas.openxmlformats.org/drawingml/2006/main" sz="2000" i="1">
                              <a:solidFill>
                                <a:srgbClr val="000000"/>
                              </a:solidFill>
                              <a:latin typeface="Cambria Math" panose="02040503050406030204" pitchFamily="18" charset="0"/>
                            </a:rPr>
                            <m:t>←</m:t>
                          </m:r>
                        </m:lim>
                      </m:limUpp>
                    </m:e>
                    <m:sub>
                      <m:r>
                        <a:rPr xmlns:a="http://schemas.openxmlformats.org/drawingml/2006/main" sz="2000" i="1">
                          <a:solidFill>
                            <a:srgbClr val="000000"/>
                          </a:solidFill>
                          <a:latin typeface="Cambria Math" panose="02040503050406030204" pitchFamily="18" charset="0"/>
                        </a:rPr>
                        <m:t>𝑡</m:t>
                      </m:r>
                      <m:r>
                        <a:rPr xmlns:a="http://schemas.openxmlformats.org/drawingml/2006/main" sz="2000" i="1">
                          <a:solidFill>
                            <a:srgbClr val="000000"/>
                          </a:solidFill>
                          <a:latin typeface="Cambria Math" panose="02040503050406030204" pitchFamily="18" charset="0"/>
                        </a:rPr>
                        <m:t>+</m:t>
                      </m:r>
                      <m:r>
                        <a:rPr xmlns:a="http://schemas.openxmlformats.org/drawingml/2006/main" sz="2000" i="1">
                          <a:solidFill>
                            <a:srgbClr val="000000"/>
                          </a:solidFill>
                          <a:latin typeface="Cambria Math" panose="02040503050406030204" pitchFamily="18" charset="0"/>
                        </a:rPr>
                        <m:t>1</m:t>
                      </m:r>
                    </m:sub>
                  </m:sSub>
                  <m:r>
                    <a:rPr xmlns:a="http://schemas.openxmlformats.org/drawingml/2006/main" sz="2000" i="1">
                      <a:solidFill>
                        <a:srgbClr val="000000"/>
                      </a:solidFill>
                      <a:latin typeface="Cambria Math" panose="02040503050406030204" pitchFamily="18" charset="0"/>
                    </a:rPr>
                    <m:t>+</m:t>
                  </m:r>
                  <m:sSup>
                    <m:e>
                      <m:limUpp>
                        <m:e>
                          <m:r>
                            <a:rPr xmlns:a="http://schemas.openxmlformats.org/drawingml/2006/main" sz="2000" i="1">
                              <a:solidFill>
                                <a:srgbClr val="000000"/>
                              </a:solidFill>
                              <a:latin typeface="Cambria Math" panose="02040503050406030204" pitchFamily="18" charset="0"/>
                            </a:rPr>
                            <m:t>𝑊</m:t>
                          </m:r>
                        </m:e>
                        <m:lim>
                          <m:r>
                            <m:rPr>
                              <m:sty m:val="p"/>
                            </m:rPr>
                            <a:rPr xmlns:a="http://schemas.openxmlformats.org/drawingml/2006/main" sz="2000" i="1">
                              <a:solidFill>
                                <a:srgbClr val="000000"/>
                              </a:solidFill>
                              <a:latin typeface="Cambria Math" panose="02040503050406030204" pitchFamily="18" charset="0"/>
                            </a:rPr>
                            <m:t>←</m:t>
                          </m:r>
                        </m:lim>
                      </m:limUpp>
                    </m:e>
                    <m:sup>
                      <m:r>
                        <a:rPr xmlns:a="http://schemas.openxmlformats.org/drawingml/2006/main" sz="2000" i="1">
                          <a:solidFill>
                            <a:srgbClr val="000000"/>
                          </a:solidFill>
                          <a:latin typeface="Cambria Math" panose="02040503050406030204" pitchFamily="18" charset="0"/>
                        </a:rPr>
                        <m:t>(</m:t>
                      </m:r>
                      <m:r>
                        <a:rPr xmlns:a="http://schemas.openxmlformats.org/drawingml/2006/main" sz="2000" i="1">
                          <a:solidFill>
                            <a:srgbClr val="000000"/>
                          </a:solidFill>
                          <a:latin typeface="Cambria Math" panose="02040503050406030204" pitchFamily="18" charset="0"/>
                        </a:rPr>
                        <m:t>h</m:t>
                      </m:r>
                      <m:r>
                        <a:rPr xmlns:a="http://schemas.openxmlformats.org/drawingml/2006/main" sz="2000" i="1">
                          <a:solidFill>
                            <a:srgbClr val="000000"/>
                          </a:solidFill>
                          <a:latin typeface="Cambria Math" panose="02040503050406030204" pitchFamily="18" charset="0"/>
                        </a:rPr>
                        <m:t>𝑥</m:t>
                      </m:r>
                      <m:r>
                        <a:rPr xmlns:a="http://schemas.openxmlformats.org/drawingml/2006/main" sz="2000" i="1">
                          <a:solidFill>
                            <a:srgbClr val="000000"/>
                          </a:solidFill>
                          <a:latin typeface="Cambria Math" panose="02040503050406030204" pitchFamily="18" charset="0"/>
                        </a:rPr>
                        <m:t>)</m:t>
                      </m:r>
                    </m:sup>
                  </m:sSup>
                  <m:sSub>
                    <m:e>
                      <m:r>
                        <a:rPr xmlns:a="http://schemas.openxmlformats.org/drawingml/2006/main" sz="2000" i="1">
                          <a:solidFill>
                            <a:srgbClr val="000000"/>
                          </a:solidFill>
                          <a:latin typeface="Cambria Math" panose="02040503050406030204" pitchFamily="18" charset="0"/>
                        </a:rPr>
                        <m:t>𝑥</m:t>
                      </m:r>
                    </m:e>
                    <m:sub>
                      <m:r>
                        <a:rPr xmlns:a="http://schemas.openxmlformats.org/drawingml/2006/main" sz="2000" i="1">
                          <a:solidFill>
                            <a:srgbClr val="000000"/>
                          </a:solidFill>
                          <a:latin typeface="Cambria Math" panose="02040503050406030204" pitchFamily="18" charset="0"/>
                        </a:rPr>
                        <m:t>𝑡</m:t>
                      </m:r>
                    </m:sub>
                  </m:sSub>
                  <m:r>
                    <a:rPr xmlns:a="http://schemas.openxmlformats.org/drawingml/2006/main" sz="2000" i="1">
                      <a:solidFill>
                        <a:srgbClr val="000000"/>
                      </a:solidFill>
                      <a:latin typeface="Cambria Math" panose="02040503050406030204" pitchFamily="18" charset="0"/>
                    </a:rPr>
                    <m:t>)</m:t>
                  </m:r>
                </m:oMath>
              </m:oMathPara>
            </a14:m>
            <a:endParaRPr sz="2000"/>
          </a:p>
        </p:txBody>
      </p:sp>
      <p:sp>
        <p:nvSpPr>
          <p:cNvPr id="2398" name="Ορθογώνιο 19"/>
          <p:cNvSpPr txBox="1"/>
          <p:nvPr/>
        </p:nvSpPr>
        <p:spPr>
          <a:xfrm>
            <a:off x="5970669" y="4285319"/>
            <a:ext cx="2951168" cy="369780"/>
          </a:xfrm>
          <a:prstGeom prst="rect">
            <a:avLst/>
          </a:prstGeom>
          <a:ln w="12700">
            <a:miter lim="400000"/>
          </a:ln>
        </p:spPr>
        <p:txBody>
          <a:bodyPr wrap="none" lIns="0" tIns="0" rIns="0" bIns="0">
            <a:spAutoFit/>
          </a:bodyPr>
          <a:lstStyle/>
          <a:p>
            <a:pPr defTabSz="914400" latinLnBrk="1">
              <a:defRPr sz="1800"/>
            </a:pPr>
            <a14:m>
              <m:oMathPara>
                <m:oMathParaPr>
                  <m:jc m:val="centerGroup"/>
                </m:oMathParaPr>
                <m:oMath>
                  <m:sSub>
                    <m:e>
                      <m:limUpp>
                        <m:e>
                          <m:r>
                            <a:rPr xmlns:a="http://schemas.openxmlformats.org/drawingml/2006/main" sz="2000" i="1">
                              <a:solidFill>
                                <a:srgbClr val="000000"/>
                              </a:solidFill>
                              <a:latin typeface="Cambria Math" panose="02040503050406030204" pitchFamily="18" charset="0"/>
                            </a:rPr>
                            <m:t>h</m:t>
                          </m:r>
                        </m:e>
                        <m:lim>
                          <m:r>
                            <m:rPr>
                              <m:sty m:val="p"/>
                            </m:rPr>
                            <a:rPr xmlns:a="http://schemas.openxmlformats.org/drawingml/2006/main" sz="2000" i="1">
                              <a:solidFill>
                                <a:srgbClr val="000000"/>
                              </a:solidFill>
                              <a:latin typeface="Cambria Math" panose="02040503050406030204" pitchFamily="18" charset="0"/>
                            </a:rPr>
                            <m:t>⃑</m:t>
                          </m:r>
                        </m:lim>
                      </m:limUpp>
                    </m:e>
                    <m:sub>
                      <m:r>
                        <a:rPr xmlns:a="http://schemas.openxmlformats.org/drawingml/2006/main" sz="2000" i="1">
                          <a:solidFill>
                            <a:srgbClr val="000000"/>
                          </a:solidFill>
                          <a:latin typeface="Cambria Math" panose="02040503050406030204" pitchFamily="18" charset="0"/>
                        </a:rPr>
                        <m:t>𝑡</m:t>
                      </m:r>
                    </m:sub>
                  </m:sSub>
                  <m:r>
                    <a:rPr xmlns:a="http://schemas.openxmlformats.org/drawingml/2006/main" sz="2000" i="1">
                      <a:solidFill>
                        <a:srgbClr val="000000"/>
                      </a:solidFill>
                      <a:latin typeface="Cambria Math" panose="02040503050406030204" pitchFamily="18" charset="0"/>
                    </a:rPr>
                    <m:t>=</m:t>
                  </m:r>
                  <m:r>
                    <a:rPr xmlns:a="http://schemas.openxmlformats.org/drawingml/2006/main" sz="2000" i="1">
                      <a:solidFill>
                        <a:srgbClr val="000000"/>
                      </a:solidFill>
                      <a:latin typeface="Cambria Math" panose="02040503050406030204" pitchFamily="18" charset="0"/>
                    </a:rPr>
                    <m:t/>
                  </m:r>
                  <m:r>
                    <a:rPr xmlns:a="http://schemas.openxmlformats.org/drawingml/2006/main" sz="2000" i="1">
                      <a:solidFill>
                        <a:srgbClr val="000000"/>
                      </a:solidFill>
                      <a:latin typeface="Cambria Math" panose="02040503050406030204" pitchFamily="18" charset="0"/>
                    </a:rPr>
                    <m:t/>
                  </m:r>
                  <m:r>
                    <a:rPr xmlns:a="http://schemas.openxmlformats.org/drawingml/2006/main" sz="2000" i="1">
                      <a:solidFill>
                        <a:srgbClr val="000000"/>
                      </a:solidFill>
                      <a:latin typeface="Cambria Math" panose="02040503050406030204" pitchFamily="18" charset="0"/>
                    </a:rPr>
                    <m:t>𝜎</m:t>
                  </m:r>
                  <m:r>
                    <a:rPr xmlns:a="http://schemas.openxmlformats.org/drawingml/2006/main" sz="2000" i="1">
                      <a:solidFill>
                        <a:srgbClr val="000000"/>
                      </a:solidFill>
                      <a:latin typeface="Cambria Math" panose="02040503050406030204" pitchFamily="18" charset="0"/>
                    </a:rPr>
                    <m:t>(</m:t>
                  </m:r>
                  <m:sSup>
                    <m:e>
                      <m:limUpp>
                        <m:e>
                          <m:r>
                            <a:rPr xmlns:a="http://schemas.openxmlformats.org/drawingml/2006/main" sz="2000" i="1">
                              <a:solidFill>
                                <a:srgbClr val="000000"/>
                              </a:solidFill>
                              <a:latin typeface="Cambria Math" panose="02040503050406030204" pitchFamily="18" charset="0"/>
                            </a:rPr>
                            <m:t>𝑊</m:t>
                          </m:r>
                        </m:e>
                        <m:lim>
                          <m:r>
                            <m:rPr>
                              <m:sty m:val="p"/>
                            </m:rPr>
                            <a:rPr xmlns:a="http://schemas.openxmlformats.org/drawingml/2006/main" sz="2000" i="1">
                              <a:solidFill>
                                <a:srgbClr val="000000"/>
                              </a:solidFill>
                              <a:latin typeface="Cambria Math" panose="02040503050406030204" pitchFamily="18" charset="0"/>
                            </a:rPr>
                            <m:t>⃑</m:t>
                          </m:r>
                        </m:lim>
                      </m:limUpp>
                    </m:e>
                    <m:sup>
                      <m:r>
                        <a:rPr xmlns:a="http://schemas.openxmlformats.org/drawingml/2006/main" sz="2000" i="1">
                          <a:solidFill>
                            <a:srgbClr val="000000"/>
                          </a:solidFill>
                          <a:latin typeface="Cambria Math" panose="02040503050406030204" pitchFamily="18" charset="0"/>
                        </a:rPr>
                        <m:t>(</m:t>
                      </m:r>
                      <m:r>
                        <a:rPr xmlns:a="http://schemas.openxmlformats.org/drawingml/2006/main" sz="2000" i="1">
                          <a:solidFill>
                            <a:srgbClr val="000000"/>
                          </a:solidFill>
                          <a:latin typeface="Cambria Math" panose="02040503050406030204" pitchFamily="18" charset="0"/>
                        </a:rPr>
                        <m:t>h</m:t>
                      </m:r>
                      <m:r>
                        <a:rPr xmlns:a="http://schemas.openxmlformats.org/drawingml/2006/main" sz="2000" i="1">
                          <a:solidFill>
                            <a:srgbClr val="000000"/>
                          </a:solidFill>
                          <a:latin typeface="Cambria Math" panose="02040503050406030204" pitchFamily="18" charset="0"/>
                        </a:rPr>
                        <m:t>h</m:t>
                      </m:r>
                      <m:r>
                        <a:rPr xmlns:a="http://schemas.openxmlformats.org/drawingml/2006/main" sz="2000" i="1">
                          <a:solidFill>
                            <a:srgbClr val="000000"/>
                          </a:solidFill>
                          <a:latin typeface="Cambria Math" panose="02040503050406030204" pitchFamily="18" charset="0"/>
                        </a:rPr>
                        <m:t>)</m:t>
                      </m:r>
                    </m:sup>
                  </m:sSup>
                  <m:sSub>
                    <m:e>
                      <m:limUpp>
                        <m:e>
                          <m:r>
                            <a:rPr xmlns:a="http://schemas.openxmlformats.org/drawingml/2006/main" sz="2000" i="1">
                              <a:solidFill>
                                <a:srgbClr val="000000"/>
                              </a:solidFill>
                              <a:latin typeface="Cambria Math" panose="02040503050406030204" pitchFamily="18" charset="0"/>
                            </a:rPr>
                            <m:t>h</m:t>
                          </m:r>
                        </m:e>
                        <m:lim>
                          <m:r>
                            <m:rPr>
                              <m:sty m:val="p"/>
                            </m:rPr>
                            <a:rPr xmlns:a="http://schemas.openxmlformats.org/drawingml/2006/main" sz="2000" i="1">
                              <a:solidFill>
                                <a:srgbClr val="000000"/>
                              </a:solidFill>
                              <a:latin typeface="Cambria Math" panose="02040503050406030204" pitchFamily="18" charset="0"/>
                            </a:rPr>
                            <m:t>⃑</m:t>
                          </m:r>
                        </m:lim>
                      </m:limUpp>
                    </m:e>
                    <m:sub>
                      <m:r>
                        <a:rPr xmlns:a="http://schemas.openxmlformats.org/drawingml/2006/main" sz="2000" i="1">
                          <a:solidFill>
                            <a:srgbClr val="000000"/>
                          </a:solidFill>
                          <a:latin typeface="Cambria Math" panose="02040503050406030204" pitchFamily="18" charset="0"/>
                        </a:rPr>
                        <m:t>𝑡</m:t>
                      </m:r>
                      <m:r>
                        <a:rPr xmlns:a="http://schemas.openxmlformats.org/drawingml/2006/main" sz="2000" i="1">
                          <a:solidFill>
                            <a:srgbClr val="000000"/>
                          </a:solidFill>
                          <a:latin typeface="Cambria Math" panose="02040503050406030204" pitchFamily="18" charset="0"/>
                        </a:rPr>
                        <m:t>−</m:t>
                      </m:r>
                      <m:r>
                        <a:rPr xmlns:a="http://schemas.openxmlformats.org/drawingml/2006/main" sz="2000" i="1">
                          <a:solidFill>
                            <a:srgbClr val="000000"/>
                          </a:solidFill>
                          <a:latin typeface="Cambria Math" panose="02040503050406030204" pitchFamily="18" charset="0"/>
                        </a:rPr>
                        <m:t>1</m:t>
                      </m:r>
                    </m:sub>
                  </m:sSub>
                  <m:r>
                    <a:rPr xmlns:a="http://schemas.openxmlformats.org/drawingml/2006/main" sz="2000" i="1">
                      <a:solidFill>
                        <a:srgbClr val="000000"/>
                      </a:solidFill>
                      <a:latin typeface="Cambria Math" panose="02040503050406030204" pitchFamily="18" charset="0"/>
                    </a:rPr>
                    <m:t>+</m:t>
                  </m:r>
                  <m:sSup>
                    <m:e>
                      <m:limUpp>
                        <m:e>
                          <m:r>
                            <a:rPr xmlns:a="http://schemas.openxmlformats.org/drawingml/2006/main" sz="2000" i="1">
                              <a:solidFill>
                                <a:srgbClr val="000000"/>
                              </a:solidFill>
                              <a:latin typeface="Cambria Math" panose="02040503050406030204" pitchFamily="18" charset="0"/>
                            </a:rPr>
                            <m:t>𝑊</m:t>
                          </m:r>
                        </m:e>
                        <m:lim>
                          <m:r>
                            <m:rPr>
                              <m:sty m:val="p"/>
                            </m:rPr>
                            <a:rPr xmlns:a="http://schemas.openxmlformats.org/drawingml/2006/main" sz="2000" i="1">
                              <a:solidFill>
                                <a:srgbClr val="000000"/>
                              </a:solidFill>
                              <a:latin typeface="Cambria Math" panose="02040503050406030204" pitchFamily="18" charset="0"/>
                            </a:rPr>
                            <m:t>⃑</m:t>
                          </m:r>
                        </m:lim>
                      </m:limUpp>
                    </m:e>
                    <m:sup>
                      <m:r>
                        <a:rPr xmlns:a="http://schemas.openxmlformats.org/drawingml/2006/main" sz="2000" i="1">
                          <a:solidFill>
                            <a:srgbClr val="000000"/>
                          </a:solidFill>
                          <a:latin typeface="Cambria Math" panose="02040503050406030204" pitchFamily="18" charset="0"/>
                        </a:rPr>
                        <m:t>(</m:t>
                      </m:r>
                      <m:r>
                        <a:rPr xmlns:a="http://schemas.openxmlformats.org/drawingml/2006/main" sz="2000" i="1">
                          <a:solidFill>
                            <a:srgbClr val="000000"/>
                          </a:solidFill>
                          <a:latin typeface="Cambria Math" panose="02040503050406030204" pitchFamily="18" charset="0"/>
                        </a:rPr>
                        <m:t>h</m:t>
                      </m:r>
                      <m:r>
                        <a:rPr xmlns:a="http://schemas.openxmlformats.org/drawingml/2006/main" sz="2000" i="1">
                          <a:solidFill>
                            <a:srgbClr val="000000"/>
                          </a:solidFill>
                          <a:latin typeface="Cambria Math" panose="02040503050406030204" pitchFamily="18" charset="0"/>
                        </a:rPr>
                        <m:t>𝑥</m:t>
                      </m:r>
                      <m:r>
                        <a:rPr xmlns:a="http://schemas.openxmlformats.org/drawingml/2006/main" sz="2000" i="1">
                          <a:solidFill>
                            <a:srgbClr val="000000"/>
                          </a:solidFill>
                          <a:latin typeface="Cambria Math" panose="02040503050406030204" pitchFamily="18" charset="0"/>
                        </a:rPr>
                        <m:t>)</m:t>
                      </m:r>
                    </m:sup>
                  </m:sSup>
                  <m:sSub>
                    <m:e>
                      <m:r>
                        <a:rPr xmlns:a="http://schemas.openxmlformats.org/drawingml/2006/main" sz="2000" i="1">
                          <a:solidFill>
                            <a:srgbClr val="000000"/>
                          </a:solidFill>
                          <a:latin typeface="Cambria Math" panose="02040503050406030204" pitchFamily="18" charset="0"/>
                        </a:rPr>
                        <m:t>𝑥</m:t>
                      </m:r>
                    </m:e>
                    <m:sub>
                      <m:r>
                        <a:rPr xmlns:a="http://schemas.openxmlformats.org/drawingml/2006/main" sz="2000" i="1">
                          <a:solidFill>
                            <a:srgbClr val="000000"/>
                          </a:solidFill>
                          <a:latin typeface="Cambria Math" panose="02040503050406030204" pitchFamily="18" charset="0"/>
                        </a:rPr>
                        <m:t>𝑡</m:t>
                      </m:r>
                    </m:sub>
                  </m:sSub>
                  <m:r>
                    <a:rPr xmlns:a="http://schemas.openxmlformats.org/drawingml/2006/main" sz="2000" i="1">
                      <a:solidFill>
                        <a:srgbClr val="000000"/>
                      </a:solidFill>
                      <a:latin typeface="Cambria Math" panose="02040503050406030204" pitchFamily="18" charset="0"/>
                    </a:rPr>
                    <m:t>)</m:t>
                  </m:r>
                </m:oMath>
              </m:oMathPara>
            </a14:m>
            <a:endParaRPr sz="2000"/>
          </a:p>
        </p:txBody>
      </p:sp>
      <p:sp>
        <p:nvSpPr>
          <p:cNvPr id="2399" name="TextBox 7"/>
          <p:cNvSpPr txBox="1"/>
          <p:nvPr/>
        </p:nvSpPr>
        <p:spPr>
          <a:xfrm>
            <a:off x="5807023" y="5352345"/>
            <a:ext cx="1904944" cy="624841"/>
          </a:xfrm>
          <a:prstGeom prst="rect">
            <a:avLst/>
          </a:prstGeom>
          <a:ln w="12700">
            <a:miter lim="400000"/>
          </a:ln>
        </p:spPr>
        <p:txBody>
          <a:bodyPr wrap="none" lIns="0" tIns="0" rIns="0" bIns="0">
            <a:spAutoFit/>
          </a:bodyPr>
          <a:lstStyle/>
          <a:p>
            <a:pPr defTabSz="914400" latinLnBrk="1">
              <a:defRPr sz="1800"/>
            </a:pPr>
            <a14:m>
              <m:oMathPara>
                <m:oMathParaPr>
                  <m:jc m:val="centerGroup"/>
                </m:oMathParaPr>
                <m:oMath>
                  <m:sSub>
                    <m:e>
                      <m:r>
                        <a:rPr xmlns:a="http://schemas.openxmlformats.org/drawingml/2006/main" sz="2000" i="1">
                          <a:solidFill>
                            <a:srgbClr val="000000"/>
                          </a:solidFill>
                          <a:latin typeface="Cambria Math" panose="02040503050406030204" pitchFamily="18" charset="0"/>
                        </a:rPr>
                        <m:t>𝑦</m:t>
                      </m:r>
                    </m:e>
                    <m:sub>
                      <m:r>
                        <a:rPr xmlns:a="http://schemas.openxmlformats.org/drawingml/2006/main" sz="2000" i="1">
                          <a:solidFill>
                            <a:srgbClr val="000000"/>
                          </a:solidFill>
                          <a:latin typeface="Cambria Math" panose="02040503050406030204" pitchFamily="18" charset="0"/>
                        </a:rPr>
                        <m:t>𝑡</m:t>
                      </m:r>
                    </m:sub>
                  </m:sSub>
                  <m:r>
                    <a:rPr xmlns:a="http://schemas.openxmlformats.org/drawingml/2006/main" sz="2000" i="1">
                      <a:solidFill>
                        <a:srgbClr val="000000"/>
                      </a:solidFill>
                      <a:latin typeface="Cambria Math" panose="02040503050406030204" pitchFamily="18" charset="0"/>
                    </a:rPr>
                    <m:t>=</m:t>
                  </m:r>
                  <m:r>
                    <a:rPr xmlns:a="http://schemas.openxmlformats.org/drawingml/2006/main" sz="2000" i="1">
                      <a:solidFill>
                        <a:srgbClr val="000000"/>
                      </a:solidFill>
                      <a:latin typeface="Cambria Math" panose="02040503050406030204" pitchFamily="18" charset="0"/>
                    </a:rPr>
                    <m:t>𝑓</m:t>
                  </m:r>
                  <m:d>
                    <m:dPr>
                      <m:ctrlPr>
                        <a:rPr xmlns:a="http://schemas.openxmlformats.org/drawingml/2006/main" sz="2000" i="1">
                          <a:solidFill>
                            <a:srgbClr val="000000"/>
                          </a:solidFill>
                          <a:latin typeface="Cambria Math" panose="02040503050406030204" pitchFamily="18" charset="0"/>
                        </a:rPr>
                      </m:ctrlPr>
                    </m:dPr>
                    <m:e>
                      <m:r>
                        <a:rPr xmlns:a="http://schemas.openxmlformats.org/drawingml/2006/main" sz="2000" i="1">
                          <a:solidFill>
                            <a:srgbClr val="000000"/>
                          </a:solidFill>
                          <a:latin typeface="Cambria Math" panose="02040503050406030204" pitchFamily="18" charset="0"/>
                        </a:rPr>
                        <m:t/>
                      </m:r>
                      <m:d>
                        <m:dPr>
                          <m:ctrlPr>
                            <a:rPr xmlns:a="http://schemas.openxmlformats.org/drawingml/2006/main" sz="2000" i="1">
                              <a:solidFill>
                                <a:srgbClr val="000000"/>
                              </a:solidFill>
                              <a:latin typeface="Cambria Math" panose="02040503050406030204" pitchFamily="18" charset="0"/>
                            </a:rPr>
                          </m:ctrlPr>
                          <m:begChr m:val="["/>
                          <m:endChr m:val="]"/>
                        </m:dPr>
                        <m:e>
                          <m:sSub>
                            <m:e>
                              <m:limUpp>
                                <m:e>
                                  <m:r>
                                    <a:rPr xmlns:a="http://schemas.openxmlformats.org/drawingml/2006/main" sz="2000" i="1">
                                      <a:solidFill>
                                        <a:srgbClr val="000000"/>
                                      </a:solidFill>
                                      <a:latin typeface="Cambria Math" panose="02040503050406030204" pitchFamily="18" charset="0"/>
                                    </a:rPr>
                                    <m:t>h</m:t>
                                  </m:r>
                                </m:e>
                                <m:lim>
                                  <m:r>
                                    <m:rPr>
                                      <m:sty m:val="p"/>
                                    </m:rPr>
                                    <a:rPr xmlns:a="http://schemas.openxmlformats.org/drawingml/2006/main" sz="2000" i="1">
                                      <a:solidFill>
                                        <a:srgbClr val="000000"/>
                                      </a:solidFill>
                                      <a:latin typeface="Cambria Math" panose="02040503050406030204" pitchFamily="18" charset="0"/>
                                    </a:rPr>
                                    <m:t>⃑</m:t>
                                  </m:r>
                                </m:lim>
                              </m:limUpp>
                            </m:e>
                            <m:sub>
                              <m:r>
                                <a:rPr xmlns:a="http://schemas.openxmlformats.org/drawingml/2006/main" sz="2000" i="1">
                                  <a:solidFill>
                                    <a:srgbClr val="000000"/>
                                  </a:solidFill>
                                  <a:latin typeface="Cambria Math" panose="02040503050406030204" pitchFamily="18" charset="0"/>
                                </a:rPr>
                                <m:t>𝑡</m:t>
                              </m:r>
                            </m:sub>
                          </m:sSub>
                          <m:sSub>
                            <m:e>
                              <m:r>
                                <a:rPr xmlns:a="http://schemas.openxmlformats.org/drawingml/2006/main" sz="2000" i="1">
                                  <a:solidFill>
                                    <a:srgbClr val="000000"/>
                                  </a:solidFill>
                                  <a:latin typeface="Cambria Math" panose="02040503050406030204" pitchFamily="18" charset="0"/>
                                </a:rPr>
                                <m:t>;</m:t>
                              </m:r>
                              <m:limUpp>
                                <m:e>
                                  <m:r>
                                    <a:rPr xmlns:a="http://schemas.openxmlformats.org/drawingml/2006/main" sz="2000" i="1">
                                      <a:solidFill>
                                        <a:srgbClr val="000000"/>
                                      </a:solidFill>
                                      <a:latin typeface="Cambria Math" panose="02040503050406030204" pitchFamily="18" charset="0"/>
                                    </a:rPr>
                                    <m:t>h</m:t>
                                  </m:r>
                                </m:e>
                                <m:lim>
                                  <m:r>
                                    <m:rPr>
                                      <m:sty m:val="p"/>
                                    </m:rPr>
                                    <a:rPr xmlns:a="http://schemas.openxmlformats.org/drawingml/2006/main" sz="2000" i="1">
                                      <a:solidFill>
                                        <a:srgbClr val="000000"/>
                                      </a:solidFill>
                                      <a:latin typeface="Cambria Math" panose="02040503050406030204" pitchFamily="18" charset="0"/>
                                    </a:rPr>
                                    <m:t>←</m:t>
                                  </m:r>
                                </m:lim>
                              </m:limUpp>
                            </m:e>
                            <m:sub>
                              <m:r>
                                <a:rPr xmlns:a="http://schemas.openxmlformats.org/drawingml/2006/main" sz="2000" i="1">
                                  <a:solidFill>
                                    <a:srgbClr val="000000"/>
                                  </a:solidFill>
                                  <a:latin typeface="Cambria Math" panose="02040503050406030204" pitchFamily="18" charset="0"/>
                                </a:rPr>
                                <m:t>𝑡</m:t>
                              </m:r>
                            </m:sub>
                          </m:sSub>
                        </m:e>
                      </m:d>
                      <m:r>
                        <a:rPr xmlns:a="http://schemas.openxmlformats.org/drawingml/2006/main" sz="2000" i="1">
                          <a:solidFill>
                            <a:srgbClr val="000000"/>
                          </a:solidFill>
                          <a:latin typeface="Cambria Math" panose="02040503050406030204" pitchFamily="18" charset="0"/>
                        </a:rPr>
                        <m:t/>
                      </m:r>
                    </m:e>
                  </m:d>
                </m:oMath>
              </m:oMathPara>
            </a14:m>
            <a:endParaRPr sz="2000"/>
          </a:p>
        </p:txBody>
      </p:sp>
      <p:sp>
        <p:nvSpPr>
          <p:cNvPr id="2400" name="TextBox 8"/>
          <p:cNvSpPr txBox="1"/>
          <p:nvPr/>
        </p:nvSpPr>
        <p:spPr>
          <a:xfrm>
            <a:off x="5670927" y="6221496"/>
            <a:ext cx="4137384" cy="340183"/>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Outputs both past and future elements</a:t>
            </a:r>
          </a:p>
        </p:txBody>
      </p:sp>
      <p:sp>
        <p:nvSpPr>
          <p:cNvPr id="2401" name="Ευθύγραμμο βέλος σύνδεσης 24"/>
          <p:cNvSpPr/>
          <p:nvPr/>
        </p:nvSpPr>
        <p:spPr>
          <a:xfrm flipH="1" flipV="1">
            <a:off x="7182091" y="5742038"/>
            <a:ext cx="1173176" cy="624471"/>
          </a:xfrm>
          <a:prstGeom prst="line">
            <a:avLst/>
          </a:prstGeom>
          <a:ln>
            <a:solidFill>
              <a:srgbClr val="4A7EBB"/>
            </a:solidFill>
            <a:tailEnd type="triangle"/>
          </a:ln>
        </p:spPr>
        <p:txBody>
          <a:bodyPr lIns="45719" rIns="45719"/>
          <a:lstStyle/>
          <a:p>
            <a:pPr/>
          </a:p>
        </p:txBody>
      </p:sp>
      <p:sp>
        <p:nvSpPr>
          <p:cNvPr id="2402" name="Ευθύγραμμο βέλος σύνδεσης 26"/>
          <p:cNvSpPr/>
          <p:nvPr/>
        </p:nvSpPr>
        <p:spPr>
          <a:xfrm flipH="1" flipV="1">
            <a:off x="6899454" y="5702426"/>
            <a:ext cx="282636" cy="580715"/>
          </a:xfrm>
          <a:prstGeom prst="line">
            <a:avLst/>
          </a:prstGeom>
          <a:ln>
            <a:solidFill>
              <a:srgbClr val="4A7EBB"/>
            </a:solidFill>
            <a:tailEnd type="triangle"/>
          </a:ln>
        </p:spPr>
        <p:txBody>
          <a:bodyPr lIns="45719" rIns="45719"/>
          <a:lstStyle/>
          <a:p>
            <a:pPr/>
          </a:p>
        </p:txBody>
      </p:sp>
      <p:sp>
        <p:nvSpPr>
          <p:cNvPr id="2403" name="TextBox 12"/>
          <p:cNvSpPr txBox="1"/>
          <p:nvPr/>
        </p:nvSpPr>
        <p:spPr>
          <a:xfrm>
            <a:off x="1546527" y="7526179"/>
            <a:ext cx="6821329" cy="22851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sz="1000"/>
            </a:lvl1pPr>
          </a:lstStyle>
          <a:p>
            <a:pPr/>
            <a:r>
              <a:t>Slide credit: Param Vir Singh – Deep Learning</a:t>
            </a:r>
          </a:p>
        </p:txBody>
      </p:sp>
      <p:pic>
        <p:nvPicPr>
          <p:cNvPr id="2404" name="Picture 8" descr="Picture 8"/>
          <p:cNvPicPr>
            <a:picLocks noChangeAspect="1"/>
          </p:cNvPicPr>
          <p:nvPr/>
        </p:nvPicPr>
        <p:blipFill>
          <a:blip r:embed="rId2">
            <a:extLst/>
          </a:blip>
          <a:srcRect l="0" t="6094" r="0" b="0"/>
          <a:stretch>
            <a:fillRect/>
          </a:stretch>
        </p:blipFill>
        <p:spPr>
          <a:xfrm>
            <a:off x="390842" y="3958207"/>
            <a:ext cx="4854382" cy="3149846"/>
          </a:xfrm>
          <a:prstGeom prst="rect">
            <a:avLst/>
          </a:prstGeom>
          <a:ln w="12700">
            <a:miter lim="400000"/>
          </a:ln>
        </p:spPr>
      </p:pic>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0" name="TextBox 3"/>
          <p:cNvSpPr txBox="1"/>
          <p:nvPr>
            <p:ph type="sldNum" sz="quarter" idx="2"/>
          </p:nvPr>
        </p:nvSpPr>
        <p:spPr>
          <a:xfrm>
            <a:off x="9837973" y="7458470"/>
            <a:ext cx="181383" cy="24830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61" name="Title 1"/>
          <p:cNvSpPr txBox="1"/>
          <p:nvPr>
            <p:ph type="title"/>
          </p:nvPr>
        </p:nvSpPr>
        <p:spPr>
          <a:prstGeom prst="rect">
            <a:avLst/>
          </a:prstGeom>
        </p:spPr>
        <p:txBody>
          <a:bodyPr/>
          <a:lstStyle/>
          <a:p>
            <a:pPr>
              <a:defRPr i="1"/>
            </a:pPr>
            <a:r>
              <a:t>k</a:t>
            </a:r>
            <a:r>
              <a:rPr i="0"/>
              <a:t>-Nearest Neighbors Classifier</a:t>
            </a:r>
          </a:p>
        </p:txBody>
      </p:sp>
      <p:sp>
        <p:nvSpPr>
          <p:cNvPr id="162" name="Content Placeholder 2"/>
          <p:cNvSpPr txBox="1"/>
          <p:nvPr>
            <p:ph type="body" idx="1"/>
          </p:nvPr>
        </p:nvSpPr>
        <p:spPr>
          <a:xfrm>
            <a:off x="276672" y="2090802"/>
            <a:ext cx="9584267" cy="5367668"/>
          </a:xfrm>
          <a:prstGeom prst="rect">
            <a:avLst/>
          </a:prstGeom>
        </p:spPr>
        <p:txBody>
          <a:bodyPr/>
          <a:lstStyle/>
          <a:p>
            <a:pPr>
              <a:defRPr b="1" i="1">
                <a:solidFill>
                  <a:srgbClr val="0070C0"/>
                </a:solidFill>
              </a:defRPr>
            </a:pPr>
            <a:r>
              <a:t>k-Nearest Neighbors </a:t>
            </a:r>
            <a:r>
              <a:rPr b="0" i="0">
                <a:solidFill>
                  <a:srgbClr val="000000"/>
                </a:solidFill>
              </a:rPr>
              <a:t>approach considers multiple neighboring data points to classify a test data point</a:t>
            </a:r>
            <a:endParaRPr b="0" i="0">
              <a:solidFill>
                <a:srgbClr val="000000"/>
              </a:solidFill>
            </a:endParaRPr>
          </a:p>
          <a:p>
            <a:pPr lvl="1" marL="631825" indent="-227013">
              <a:buFontTx/>
              <a:defRPr sz="1800"/>
            </a:pPr>
            <a:r>
              <a:t>E.g., 3-nearest neighbors </a:t>
            </a:r>
          </a:p>
          <a:p>
            <a:pPr lvl="2" marL="973137" indent="-231775">
              <a:spcBef>
                <a:spcPts val="300"/>
              </a:spcBef>
              <a:buFont typeface="Courier New"/>
              <a:defRPr sz="1600"/>
            </a:pPr>
            <a:r>
              <a:t>The test example in the figure is the + mark</a:t>
            </a:r>
          </a:p>
          <a:p>
            <a:pPr lvl="2" marL="973137" indent="-231775">
              <a:spcBef>
                <a:spcPts val="300"/>
              </a:spcBef>
              <a:buFont typeface="Courier New"/>
              <a:defRPr sz="1600"/>
            </a:pPr>
            <a:r>
              <a:t>The class of the test example is obtained by voting (based on the distance to the 3 closest points)</a:t>
            </a:r>
          </a:p>
        </p:txBody>
      </p:sp>
      <p:sp>
        <p:nvSpPr>
          <p:cNvPr id="163" name="Content Placeholder 3"/>
          <p:cNvSpPr txBox="1"/>
          <p:nvPr/>
        </p:nvSpPr>
        <p:spPr>
          <a:xfrm>
            <a:off x="322392" y="1509936"/>
            <a:ext cx="6101248" cy="350294"/>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defTabSz="914322">
              <a:spcBef>
                <a:spcPts val="300"/>
              </a:spcBef>
              <a:defRPr i="1" sz="1400">
                <a:latin typeface="Arial"/>
                <a:ea typeface="Arial"/>
                <a:cs typeface="Arial"/>
                <a:sym typeface="Arial"/>
              </a:defRPr>
            </a:lvl1pPr>
          </a:lstStyle>
          <a:p>
            <a:pPr/>
            <a:r>
              <a:t>Machine Learning Basics</a:t>
            </a:r>
          </a:p>
        </p:txBody>
      </p:sp>
      <p:grpSp>
        <p:nvGrpSpPr>
          <p:cNvPr id="191" name="Group 54"/>
          <p:cNvGrpSpPr/>
          <p:nvPr/>
        </p:nvGrpSpPr>
        <p:grpSpPr>
          <a:xfrm>
            <a:off x="2925907" y="4246240"/>
            <a:ext cx="3471445" cy="2869338"/>
            <a:chOff x="0" y="0"/>
            <a:chExt cx="3471443" cy="2869337"/>
          </a:xfrm>
        </p:grpSpPr>
        <p:grpSp>
          <p:nvGrpSpPr>
            <p:cNvPr id="186" name="Group 3"/>
            <p:cNvGrpSpPr/>
            <p:nvPr/>
          </p:nvGrpSpPr>
          <p:grpSpPr>
            <a:xfrm>
              <a:off x="0" y="0"/>
              <a:ext cx="3471444" cy="2869338"/>
              <a:chOff x="0" y="0"/>
              <a:chExt cx="3471444" cy="2869337"/>
            </a:xfrm>
          </p:grpSpPr>
          <p:sp>
            <p:nvSpPr>
              <p:cNvPr id="164" name="TextBox 4"/>
              <p:cNvSpPr txBox="1"/>
              <p:nvPr/>
            </p:nvSpPr>
            <p:spPr>
              <a:xfrm>
                <a:off x="1985974" y="724754"/>
                <a:ext cx="231278" cy="35066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lvl1pPr>
                  <a:defRPr b="1" sz="1800">
                    <a:solidFill>
                      <a:srgbClr val="FF0000"/>
                    </a:solidFill>
                    <a:latin typeface="Arial"/>
                    <a:ea typeface="Arial"/>
                    <a:cs typeface="Arial"/>
                    <a:sym typeface="Arial"/>
                  </a:defRPr>
                </a:lvl1pPr>
              </a:lstStyle>
              <a:p>
                <a:pPr/>
                <a:r>
                  <a:t>x</a:t>
                </a:r>
              </a:p>
            </p:txBody>
          </p:sp>
          <p:sp>
            <p:nvSpPr>
              <p:cNvPr id="165" name="TextBox 5"/>
              <p:cNvSpPr txBox="1"/>
              <p:nvPr/>
            </p:nvSpPr>
            <p:spPr>
              <a:xfrm>
                <a:off x="2451989" y="724754"/>
                <a:ext cx="231277" cy="35066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lvl1pPr>
                  <a:defRPr b="1" sz="1800">
                    <a:solidFill>
                      <a:srgbClr val="FF0000"/>
                    </a:solidFill>
                    <a:latin typeface="Arial"/>
                    <a:ea typeface="Arial"/>
                    <a:cs typeface="Arial"/>
                    <a:sym typeface="Arial"/>
                  </a:defRPr>
                </a:lvl1pPr>
              </a:lstStyle>
              <a:p>
                <a:pPr/>
                <a:r>
                  <a:t>x</a:t>
                </a:r>
              </a:p>
            </p:txBody>
          </p:sp>
          <p:sp>
            <p:nvSpPr>
              <p:cNvPr id="166" name="TextBox 6"/>
              <p:cNvSpPr txBox="1"/>
              <p:nvPr/>
            </p:nvSpPr>
            <p:spPr>
              <a:xfrm>
                <a:off x="2451989" y="1301502"/>
                <a:ext cx="231277" cy="35066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lvl1pPr>
                  <a:defRPr b="1" sz="1800">
                    <a:solidFill>
                      <a:srgbClr val="FF0000"/>
                    </a:solidFill>
                    <a:latin typeface="Arial"/>
                    <a:ea typeface="Arial"/>
                    <a:cs typeface="Arial"/>
                    <a:sym typeface="Arial"/>
                  </a:defRPr>
                </a:lvl1pPr>
              </a:lstStyle>
              <a:p>
                <a:pPr/>
                <a:r>
                  <a:t>x</a:t>
                </a:r>
              </a:p>
            </p:txBody>
          </p:sp>
          <p:sp>
            <p:nvSpPr>
              <p:cNvPr id="167" name="TextBox 7"/>
              <p:cNvSpPr txBox="1"/>
              <p:nvPr/>
            </p:nvSpPr>
            <p:spPr>
              <a:xfrm>
                <a:off x="2918003" y="1173336"/>
                <a:ext cx="108281" cy="35066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defRPr b="1" sz="1800">
                    <a:solidFill>
                      <a:srgbClr val="FF0000"/>
                    </a:solidFill>
                    <a:latin typeface="Arial"/>
                    <a:ea typeface="Arial"/>
                    <a:cs typeface="Arial"/>
                    <a:sym typeface="Arial"/>
                  </a:defRPr>
                </a:lvl1pPr>
              </a:lstStyle>
              <a:p>
                <a:pPr/>
                <a:r>
                  <a:t>x</a:t>
                </a:r>
              </a:p>
            </p:txBody>
          </p:sp>
          <p:sp>
            <p:nvSpPr>
              <p:cNvPr id="168" name="TextBox 8"/>
              <p:cNvSpPr txBox="1"/>
              <p:nvPr/>
            </p:nvSpPr>
            <p:spPr>
              <a:xfrm>
                <a:off x="854226" y="212089"/>
                <a:ext cx="231277" cy="35066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lvl1pPr>
                  <a:defRPr b="1" sz="1800">
                    <a:solidFill>
                      <a:srgbClr val="FF0000"/>
                    </a:solidFill>
                    <a:latin typeface="Arial"/>
                    <a:ea typeface="Arial"/>
                    <a:cs typeface="Arial"/>
                    <a:sym typeface="Arial"/>
                  </a:defRPr>
                </a:lvl1pPr>
              </a:lstStyle>
              <a:p>
                <a:pPr/>
                <a:r>
                  <a:t>x</a:t>
                </a:r>
              </a:p>
            </p:txBody>
          </p:sp>
          <p:sp>
            <p:nvSpPr>
              <p:cNvPr id="169" name="TextBox 9"/>
              <p:cNvSpPr txBox="1"/>
              <p:nvPr/>
            </p:nvSpPr>
            <p:spPr>
              <a:xfrm>
                <a:off x="854226" y="660671"/>
                <a:ext cx="231277" cy="35066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lvl1pPr>
                  <a:defRPr b="1" sz="1800">
                    <a:solidFill>
                      <a:srgbClr val="FF0000"/>
                    </a:solidFill>
                    <a:latin typeface="Arial"/>
                    <a:ea typeface="Arial"/>
                    <a:cs typeface="Arial"/>
                    <a:sym typeface="Arial"/>
                  </a:defRPr>
                </a:lvl1pPr>
              </a:lstStyle>
              <a:p>
                <a:pPr/>
                <a:r>
                  <a:t>x</a:t>
                </a:r>
              </a:p>
            </p:txBody>
          </p:sp>
          <p:sp>
            <p:nvSpPr>
              <p:cNvPr id="170" name="TextBox 10"/>
              <p:cNvSpPr txBox="1"/>
              <p:nvPr/>
            </p:nvSpPr>
            <p:spPr>
              <a:xfrm>
                <a:off x="1719681" y="340255"/>
                <a:ext cx="231277" cy="35066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lvl1pPr>
                  <a:defRPr b="1" sz="1800">
                    <a:solidFill>
                      <a:srgbClr val="FF0000"/>
                    </a:solidFill>
                    <a:latin typeface="Arial"/>
                    <a:ea typeface="Arial"/>
                    <a:cs typeface="Arial"/>
                    <a:sym typeface="Arial"/>
                  </a:defRPr>
                </a:lvl1pPr>
              </a:lstStyle>
              <a:p>
                <a:pPr/>
                <a:r>
                  <a:t>x</a:t>
                </a:r>
              </a:p>
            </p:txBody>
          </p:sp>
          <p:sp>
            <p:nvSpPr>
              <p:cNvPr id="171" name="TextBox 11"/>
              <p:cNvSpPr txBox="1"/>
              <p:nvPr/>
            </p:nvSpPr>
            <p:spPr>
              <a:xfrm>
                <a:off x="1253667" y="852920"/>
                <a:ext cx="231277" cy="35066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lvl1pPr>
                  <a:defRPr b="1" sz="1800">
                    <a:solidFill>
                      <a:srgbClr val="FF0000"/>
                    </a:solidFill>
                    <a:latin typeface="Arial"/>
                    <a:ea typeface="Arial"/>
                    <a:cs typeface="Arial"/>
                    <a:sym typeface="Arial"/>
                  </a:defRPr>
                </a:lvl1pPr>
              </a:lstStyle>
              <a:p>
                <a:pPr/>
                <a:r>
                  <a:t>x</a:t>
                </a:r>
              </a:p>
            </p:txBody>
          </p:sp>
          <p:sp>
            <p:nvSpPr>
              <p:cNvPr id="172" name="TextBox 12"/>
              <p:cNvSpPr txBox="1"/>
              <p:nvPr/>
            </p:nvSpPr>
            <p:spPr>
              <a:xfrm>
                <a:off x="1653107" y="596588"/>
                <a:ext cx="243779" cy="35066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lvl1pPr>
                  <a:defRPr b="1" sz="1800">
                    <a:solidFill>
                      <a:srgbClr val="00B050"/>
                    </a:solidFill>
                    <a:latin typeface="Arial"/>
                    <a:ea typeface="Arial"/>
                    <a:cs typeface="Arial"/>
                    <a:sym typeface="Arial"/>
                  </a:defRPr>
                </a:lvl1pPr>
              </a:lstStyle>
              <a:p>
                <a:pPr/>
                <a:r>
                  <a:t>o</a:t>
                </a:r>
              </a:p>
            </p:txBody>
          </p:sp>
          <p:sp>
            <p:nvSpPr>
              <p:cNvPr id="173" name="TextBox 13"/>
              <p:cNvSpPr txBox="1"/>
              <p:nvPr/>
            </p:nvSpPr>
            <p:spPr>
              <a:xfrm>
                <a:off x="1985974" y="1493752"/>
                <a:ext cx="243779" cy="35066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lvl1pPr>
                  <a:defRPr b="1" sz="1800">
                    <a:solidFill>
                      <a:srgbClr val="00B050"/>
                    </a:solidFill>
                    <a:latin typeface="Arial"/>
                    <a:ea typeface="Arial"/>
                    <a:cs typeface="Arial"/>
                    <a:sym typeface="Arial"/>
                  </a:defRPr>
                </a:lvl1pPr>
              </a:lstStyle>
              <a:p>
                <a:pPr/>
                <a:r>
                  <a:t>o</a:t>
                </a:r>
              </a:p>
            </p:txBody>
          </p:sp>
          <p:sp>
            <p:nvSpPr>
              <p:cNvPr id="174" name="TextBox 14"/>
              <p:cNvSpPr txBox="1"/>
              <p:nvPr/>
            </p:nvSpPr>
            <p:spPr>
              <a:xfrm>
                <a:off x="787652" y="1686001"/>
                <a:ext cx="243779" cy="35066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lvl1pPr>
                  <a:defRPr b="1" sz="1800">
                    <a:solidFill>
                      <a:srgbClr val="00B050"/>
                    </a:solidFill>
                    <a:latin typeface="Arial"/>
                    <a:ea typeface="Arial"/>
                    <a:cs typeface="Arial"/>
                    <a:sym typeface="Arial"/>
                  </a:defRPr>
                </a:lvl1pPr>
              </a:lstStyle>
              <a:p>
                <a:pPr/>
                <a:r>
                  <a:t>o</a:t>
                </a:r>
              </a:p>
            </p:txBody>
          </p:sp>
          <p:sp>
            <p:nvSpPr>
              <p:cNvPr id="175" name="TextBox 15"/>
              <p:cNvSpPr txBox="1"/>
              <p:nvPr/>
            </p:nvSpPr>
            <p:spPr>
              <a:xfrm>
                <a:off x="920799" y="1237419"/>
                <a:ext cx="243779" cy="35066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lvl1pPr>
                  <a:defRPr b="1" sz="1800">
                    <a:solidFill>
                      <a:srgbClr val="00B050"/>
                    </a:solidFill>
                    <a:latin typeface="Arial"/>
                    <a:ea typeface="Arial"/>
                    <a:cs typeface="Arial"/>
                    <a:sym typeface="Arial"/>
                  </a:defRPr>
                </a:lvl1pPr>
              </a:lstStyle>
              <a:p>
                <a:pPr/>
                <a:r>
                  <a:t>o</a:t>
                </a:r>
              </a:p>
            </p:txBody>
          </p:sp>
          <p:sp>
            <p:nvSpPr>
              <p:cNvPr id="176" name="TextBox 16"/>
              <p:cNvSpPr txBox="1"/>
              <p:nvPr/>
            </p:nvSpPr>
            <p:spPr>
              <a:xfrm>
                <a:off x="1453387" y="2006417"/>
                <a:ext cx="243779" cy="35066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lvl1pPr>
                  <a:defRPr b="1" sz="1800">
                    <a:solidFill>
                      <a:srgbClr val="00B050"/>
                    </a:solidFill>
                    <a:latin typeface="Arial"/>
                    <a:ea typeface="Arial"/>
                    <a:cs typeface="Arial"/>
                    <a:sym typeface="Arial"/>
                  </a:defRPr>
                </a:lvl1pPr>
              </a:lstStyle>
              <a:p>
                <a:pPr/>
                <a:r>
                  <a:t>o</a:t>
                </a:r>
              </a:p>
            </p:txBody>
          </p:sp>
          <p:sp>
            <p:nvSpPr>
              <p:cNvPr id="177" name="TextBox 17"/>
              <p:cNvSpPr txBox="1"/>
              <p:nvPr/>
            </p:nvSpPr>
            <p:spPr>
              <a:xfrm>
                <a:off x="1720415" y="1366253"/>
                <a:ext cx="243779" cy="35066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lvl1pPr>
                  <a:defRPr b="1" sz="1800">
                    <a:solidFill>
                      <a:srgbClr val="00B050"/>
                    </a:solidFill>
                    <a:latin typeface="Arial"/>
                    <a:ea typeface="Arial"/>
                    <a:cs typeface="Arial"/>
                    <a:sym typeface="Arial"/>
                  </a:defRPr>
                </a:lvl1pPr>
              </a:lstStyle>
              <a:p>
                <a:pPr/>
                <a:r>
                  <a:t>o</a:t>
                </a:r>
              </a:p>
            </p:txBody>
          </p:sp>
          <p:sp>
            <p:nvSpPr>
              <p:cNvPr id="178" name="TextBox 18"/>
              <p:cNvSpPr txBox="1"/>
              <p:nvPr/>
            </p:nvSpPr>
            <p:spPr>
              <a:xfrm>
                <a:off x="1519960" y="1109253"/>
                <a:ext cx="243779" cy="35066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lvl1pPr>
                  <a:defRPr b="1" sz="1800">
                    <a:solidFill>
                      <a:srgbClr val="00B050"/>
                    </a:solidFill>
                    <a:latin typeface="Arial"/>
                    <a:ea typeface="Arial"/>
                    <a:cs typeface="Arial"/>
                    <a:sym typeface="Arial"/>
                  </a:defRPr>
                </a:lvl1pPr>
              </a:lstStyle>
              <a:p>
                <a:pPr/>
                <a:r>
                  <a:t>o</a:t>
                </a:r>
              </a:p>
            </p:txBody>
          </p:sp>
          <p:sp>
            <p:nvSpPr>
              <p:cNvPr id="179" name="Straight Arrow Connector 43"/>
              <p:cNvSpPr/>
              <p:nvPr/>
            </p:nvSpPr>
            <p:spPr>
              <a:xfrm flipV="1">
                <a:off x="474253" y="19839"/>
                <a:ext cx="1387" cy="2500172"/>
              </a:xfrm>
              <a:prstGeom prst="line">
                <a:avLst/>
              </a:prstGeom>
              <a:noFill/>
              <a:ln w="9525" cap="flat">
                <a:solidFill>
                  <a:srgbClr val="000000"/>
                </a:solidFill>
                <a:prstDash val="solid"/>
                <a:round/>
                <a:tailEnd type="triangle" w="med" len="med"/>
              </a:ln>
              <a:effectLst/>
            </p:spPr>
            <p:txBody>
              <a:bodyPr wrap="square" lIns="45719" tIns="45719" rIns="45719" bIns="45719" numCol="1" anchor="t">
                <a:noAutofit/>
              </a:bodyPr>
              <a:lstStyle/>
              <a:p>
                <a:pPr/>
              </a:p>
            </p:txBody>
          </p:sp>
          <p:sp>
            <p:nvSpPr>
              <p:cNvPr id="180" name="Straight Arrow Connector 44"/>
              <p:cNvSpPr/>
              <p:nvPr/>
            </p:nvSpPr>
            <p:spPr>
              <a:xfrm flipV="1">
                <a:off x="475639" y="2518676"/>
                <a:ext cx="2995806" cy="1336"/>
              </a:xfrm>
              <a:prstGeom prst="line">
                <a:avLst/>
              </a:prstGeom>
              <a:noFill/>
              <a:ln w="9525" cap="flat">
                <a:solidFill>
                  <a:srgbClr val="000000"/>
                </a:solidFill>
                <a:prstDash val="solid"/>
                <a:round/>
                <a:tailEnd type="triangle" w="med" len="med"/>
              </a:ln>
              <a:effectLst/>
            </p:spPr>
            <p:txBody>
              <a:bodyPr wrap="square" lIns="45719" tIns="45719" rIns="45719" bIns="45719" numCol="1" anchor="t">
                <a:noAutofit/>
              </a:bodyPr>
              <a:lstStyle/>
              <a:p>
                <a:pPr/>
              </a:p>
            </p:txBody>
          </p:sp>
          <p:sp>
            <p:nvSpPr>
              <p:cNvPr id="181" name="TextBox 21"/>
              <p:cNvSpPr txBox="1"/>
              <p:nvPr/>
            </p:nvSpPr>
            <p:spPr>
              <a:xfrm>
                <a:off x="0" y="0"/>
                <a:ext cx="345577" cy="35066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lvl1pPr>
                  <a:defRPr sz="1800">
                    <a:latin typeface="Arial"/>
                    <a:ea typeface="Arial"/>
                    <a:cs typeface="Arial"/>
                    <a:sym typeface="Arial"/>
                  </a:defRPr>
                </a:lvl1pPr>
              </a:lstStyle>
              <a:p>
                <a:pPr/>
                <a:r>
                  <a:t>x2</a:t>
                </a:r>
              </a:p>
            </p:txBody>
          </p:sp>
          <p:sp>
            <p:nvSpPr>
              <p:cNvPr id="182" name="TextBox 22"/>
              <p:cNvSpPr txBox="1"/>
              <p:nvPr/>
            </p:nvSpPr>
            <p:spPr>
              <a:xfrm>
                <a:off x="2970899" y="2518676"/>
                <a:ext cx="345577" cy="35066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lvl1pPr>
                  <a:defRPr sz="1800">
                    <a:latin typeface="Arial"/>
                    <a:ea typeface="Arial"/>
                    <a:cs typeface="Arial"/>
                    <a:sym typeface="Arial"/>
                  </a:defRPr>
                </a:lvl1pPr>
              </a:lstStyle>
              <a:p>
                <a:pPr/>
                <a:r>
                  <a:t>x1</a:t>
                </a:r>
              </a:p>
            </p:txBody>
          </p:sp>
          <p:sp>
            <p:nvSpPr>
              <p:cNvPr id="183" name="TextBox 16"/>
              <p:cNvSpPr txBox="1"/>
              <p:nvPr/>
            </p:nvSpPr>
            <p:spPr>
              <a:xfrm>
                <a:off x="1341481" y="1657831"/>
                <a:ext cx="243779" cy="35066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lvl1pPr>
                  <a:defRPr b="1" sz="1800">
                    <a:solidFill>
                      <a:srgbClr val="00B050"/>
                    </a:solidFill>
                    <a:latin typeface="Arial"/>
                    <a:ea typeface="Arial"/>
                    <a:cs typeface="Arial"/>
                    <a:sym typeface="Arial"/>
                  </a:defRPr>
                </a:lvl1pPr>
              </a:lstStyle>
              <a:p>
                <a:pPr/>
                <a:r>
                  <a:t>o</a:t>
                </a:r>
              </a:p>
            </p:txBody>
          </p:sp>
          <p:sp>
            <p:nvSpPr>
              <p:cNvPr id="184" name="TextBox 16"/>
              <p:cNvSpPr txBox="1"/>
              <p:nvPr/>
            </p:nvSpPr>
            <p:spPr>
              <a:xfrm>
                <a:off x="1784896" y="1850145"/>
                <a:ext cx="243779" cy="35066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lvl1pPr>
                  <a:defRPr b="1" sz="1800">
                    <a:solidFill>
                      <a:srgbClr val="00B050"/>
                    </a:solidFill>
                    <a:latin typeface="Arial"/>
                    <a:ea typeface="Arial"/>
                    <a:cs typeface="Arial"/>
                    <a:sym typeface="Arial"/>
                  </a:defRPr>
                </a:lvl1pPr>
              </a:lstStyle>
              <a:p>
                <a:pPr/>
                <a:r>
                  <a:t>o</a:t>
                </a:r>
              </a:p>
            </p:txBody>
          </p:sp>
          <p:sp>
            <p:nvSpPr>
              <p:cNvPr id="185" name="TextBox 8"/>
              <p:cNvSpPr txBox="1"/>
              <p:nvPr/>
            </p:nvSpPr>
            <p:spPr>
              <a:xfrm>
                <a:off x="1833182" y="933667"/>
                <a:ext cx="231278" cy="35066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lvl1pPr>
                  <a:defRPr b="1" sz="1800">
                    <a:solidFill>
                      <a:srgbClr val="FF0000"/>
                    </a:solidFill>
                    <a:latin typeface="Arial"/>
                    <a:ea typeface="Arial"/>
                    <a:cs typeface="Arial"/>
                    <a:sym typeface="Arial"/>
                  </a:defRPr>
                </a:lvl1pPr>
              </a:lstStyle>
              <a:p>
                <a:pPr/>
                <a:r>
                  <a:t>x</a:t>
                </a:r>
              </a:p>
            </p:txBody>
          </p:sp>
        </p:grpSp>
        <p:sp>
          <p:nvSpPr>
            <p:cNvPr id="187" name="TextBox 23"/>
            <p:cNvSpPr txBox="1"/>
            <p:nvPr/>
          </p:nvSpPr>
          <p:spPr>
            <a:xfrm>
              <a:off x="1187093" y="1045003"/>
              <a:ext cx="237640" cy="35066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lvl1pPr>
                <a:defRPr b="1" sz="1800">
                  <a:latin typeface="Arial"/>
                  <a:ea typeface="Arial"/>
                  <a:cs typeface="Arial"/>
                  <a:sym typeface="Arial"/>
                </a:defRPr>
              </a:lvl1pPr>
            </a:lstStyle>
            <a:p>
              <a:pPr/>
              <a:r>
                <a:t>+</a:t>
              </a:r>
            </a:p>
          </p:txBody>
        </p:sp>
        <p:sp>
          <p:nvSpPr>
            <p:cNvPr id="188" name="TextBox 28"/>
            <p:cNvSpPr txBox="1"/>
            <p:nvPr/>
          </p:nvSpPr>
          <p:spPr>
            <a:xfrm>
              <a:off x="2173213" y="1429439"/>
              <a:ext cx="237639" cy="35066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lvl1pPr>
                <a:defRPr b="1" sz="1800">
                  <a:latin typeface="Arial"/>
                  <a:ea typeface="Arial"/>
                  <a:cs typeface="Arial"/>
                  <a:sym typeface="Arial"/>
                </a:defRPr>
              </a:lvl1pPr>
            </a:lstStyle>
            <a:p>
              <a:pPr/>
              <a:r>
                <a:t>+</a:t>
              </a:r>
            </a:p>
          </p:txBody>
        </p:sp>
        <p:sp>
          <p:nvSpPr>
            <p:cNvPr id="189" name="Oval 49"/>
            <p:cNvSpPr/>
            <p:nvPr/>
          </p:nvSpPr>
          <p:spPr>
            <a:xfrm>
              <a:off x="875079" y="939682"/>
              <a:ext cx="864097" cy="714603"/>
            </a:xfrm>
            <a:prstGeom prst="ellipse">
              <a:avLst/>
            </a:prstGeom>
            <a:noFill/>
            <a:ln w="25400" cap="flat">
              <a:solidFill>
                <a:srgbClr val="00B050"/>
              </a:solidFill>
              <a:prstDash val="solid"/>
              <a:round/>
            </a:ln>
            <a:effectLst/>
          </p:spPr>
          <p:txBody>
            <a:bodyPr wrap="square" lIns="45719" tIns="45719" rIns="45719" bIns="45719" numCol="1" anchor="ctr">
              <a:noAutofit/>
            </a:bodyPr>
            <a:lstStyle/>
            <a:p>
              <a:pPr algn="ctr">
                <a:defRPr>
                  <a:solidFill>
                    <a:srgbClr val="FFFFFF"/>
                  </a:solidFill>
                </a:defRPr>
              </a:pPr>
            </a:p>
          </p:txBody>
        </p:sp>
        <p:sp>
          <p:nvSpPr>
            <p:cNvPr id="190" name="Oval 50"/>
            <p:cNvSpPr/>
            <p:nvPr/>
          </p:nvSpPr>
          <p:spPr>
            <a:xfrm>
              <a:off x="1673961" y="1324181"/>
              <a:ext cx="1065177" cy="553767"/>
            </a:xfrm>
            <a:prstGeom prst="ellipse">
              <a:avLst/>
            </a:prstGeom>
            <a:noFill/>
            <a:ln w="25400" cap="flat">
              <a:solidFill>
                <a:srgbClr val="00B050"/>
              </a:solidFill>
              <a:prstDash val="solid"/>
              <a:round/>
            </a:ln>
            <a:effectLst/>
          </p:spPr>
          <p:txBody>
            <a:bodyPr wrap="square" lIns="45719" tIns="45719" rIns="45719" bIns="45719" numCol="1" anchor="ctr">
              <a:noAutofit/>
            </a:bodyPr>
            <a:lstStyle/>
            <a:p>
              <a:pPr algn="ctr">
                <a:defRPr>
                  <a:solidFill>
                    <a:srgbClr val="FFFFFF"/>
                  </a:solidFill>
                </a:defRPr>
              </a:pPr>
            </a:p>
          </p:txBody>
        </p:sp>
      </p:grpSp>
      <p:sp>
        <p:nvSpPr>
          <p:cNvPr id="192" name="TextBox 51"/>
          <p:cNvSpPr txBox="1"/>
          <p:nvPr/>
        </p:nvSpPr>
        <p:spPr>
          <a:xfrm>
            <a:off x="1546527" y="7526179"/>
            <a:ext cx="6821329" cy="22851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sz="1000"/>
            </a:lvl1pPr>
          </a:lstStyle>
          <a:p>
            <a:pPr/>
            <a:r>
              <a:t>Picture from: James Hays – Machine Learning Overview</a:t>
            </a:r>
          </a:p>
        </p:txBody>
      </p:sp>
    </p:spTree>
  </p:cSld>
  <p:clrMapOvr>
    <a:masterClrMapping/>
  </p:clrMapOvr>
  <p:transition xmlns:p14="http://schemas.microsoft.com/office/powerpoint/2010/main" spd="med" advClick="1"/>
</p:sld>
</file>

<file path=ppt/slides/slide9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06" name="TextBox 3"/>
          <p:cNvSpPr txBox="1"/>
          <p:nvPr>
            <p:ph type="sldNum" sz="quarter" idx="2"/>
          </p:nvPr>
        </p:nvSpPr>
        <p:spPr>
          <a:xfrm>
            <a:off x="9760731" y="7458470"/>
            <a:ext cx="258625" cy="24830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407" name="Title 1"/>
          <p:cNvSpPr txBox="1"/>
          <p:nvPr>
            <p:ph type="title"/>
          </p:nvPr>
        </p:nvSpPr>
        <p:spPr>
          <a:prstGeom prst="rect">
            <a:avLst/>
          </a:prstGeom>
        </p:spPr>
        <p:txBody>
          <a:bodyPr/>
          <a:lstStyle/>
          <a:p>
            <a:pPr/>
            <a:r>
              <a:t>LSTM Networks</a:t>
            </a:r>
          </a:p>
        </p:txBody>
      </p:sp>
      <p:sp>
        <p:nvSpPr>
          <p:cNvPr id="2408" name="Content Placeholder 2"/>
          <p:cNvSpPr txBox="1"/>
          <p:nvPr>
            <p:ph type="body" idx="1"/>
          </p:nvPr>
        </p:nvSpPr>
        <p:spPr>
          <a:xfrm>
            <a:off x="276672" y="2090802"/>
            <a:ext cx="9584267" cy="5367668"/>
          </a:xfrm>
          <a:prstGeom prst="rect">
            <a:avLst/>
          </a:prstGeom>
        </p:spPr>
        <p:txBody>
          <a:bodyPr/>
          <a:lstStyle/>
          <a:p>
            <a:pPr>
              <a:defRPr b="1" i="1">
                <a:solidFill>
                  <a:srgbClr val="0070C0"/>
                </a:solidFill>
              </a:defRPr>
            </a:pPr>
            <a:r>
              <a:t>Long Short-Term Memory (LSTM) </a:t>
            </a:r>
            <a:r>
              <a:rPr b="0" i="0">
                <a:solidFill>
                  <a:srgbClr val="000000"/>
                </a:solidFill>
              </a:rPr>
              <a:t>networks are a variant of RNNs</a:t>
            </a:r>
            <a:endParaRPr b="0" i="0">
              <a:solidFill>
                <a:srgbClr val="000000"/>
              </a:solidFill>
            </a:endParaRPr>
          </a:p>
          <a:p>
            <a:pPr/>
            <a:r>
              <a:t>LSTM mitigates the vanishing/exploding gradient problem</a:t>
            </a:r>
          </a:p>
          <a:p>
            <a:pPr lvl="1" marL="631825" indent="-227013">
              <a:buFontTx/>
              <a:defRPr sz="1800"/>
            </a:pPr>
            <a:r>
              <a:t>Solution: a </a:t>
            </a:r>
            <a:r>
              <a:rPr>
                <a:solidFill>
                  <a:srgbClr val="FF0000"/>
                </a:solidFill>
              </a:rPr>
              <a:t>Memory Cell</a:t>
            </a:r>
            <a:r>
              <a:t>, updated at each step in the sequence</a:t>
            </a:r>
          </a:p>
          <a:p>
            <a:pPr/>
            <a:r>
              <a:t>Three gates control the flow of information to and from the Memory Cell</a:t>
            </a:r>
          </a:p>
          <a:p>
            <a:pPr lvl="1" marL="631825" indent="-227013">
              <a:buFontTx/>
              <a:defRPr sz="1800">
                <a:solidFill>
                  <a:srgbClr val="FF0000"/>
                </a:solidFill>
              </a:defRPr>
            </a:pPr>
            <a:r>
              <a:t>Input Gate</a:t>
            </a:r>
            <a:r>
              <a:rPr>
                <a:solidFill>
                  <a:srgbClr val="000000"/>
                </a:solidFill>
              </a:rPr>
              <a:t>: protects the current step from irrelevant inputs</a:t>
            </a:r>
          </a:p>
          <a:p>
            <a:pPr lvl="1" marL="631825" indent="-227013">
              <a:buFontTx/>
              <a:defRPr sz="1800">
                <a:solidFill>
                  <a:srgbClr val="FF0000"/>
                </a:solidFill>
              </a:defRPr>
            </a:pPr>
            <a:r>
              <a:t>Output Gate</a:t>
            </a:r>
            <a:r>
              <a:rPr>
                <a:solidFill>
                  <a:srgbClr val="000000"/>
                </a:solidFill>
              </a:rPr>
              <a:t>: prevents current step from passing irrelevant information to later steps</a:t>
            </a:r>
          </a:p>
          <a:p>
            <a:pPr lvl="1" marL="631825" indent="-227013">
              <a:buFontTx/>
              <a:defRPr sz="1800">
                <a:solidFill>
                  <a:srgbClr val="FF0000"/>
                </a:solidFill>
              </a:defRPr>
            </a:pPr>
            <a:r>
              <a:t>Forget Gate</a:t>
            </a:r>
            <a:r>
              <a:rPr>
                <a:solidFill>
                  <a:srgbClr val="000000"/>
                </a:solidFill>
              </a:rPr>
              <a:t>: limits information passed from one cell to the next</a:t>
            </a:r>
          </a:p>
          <a:p>
            <a:pPr/>
            <a:r>
              <a:t>Most modern RNN models use either LSTM units or other more advanced types of recurrent units (e.g., GRU units)</a:t>
            </a:r>
          </a:p>
        </p:txBody>
      </p:sp>
      <p:sp>
        <p:nvSpPr>
          <p:cNvPr id="2409" name="Content Placeholder 3"/>
          <p:cNvSpPr txBox="1"/>
          <p:nvPr/>
        </p:nvSpPr>
        <p:spPr>
          <a:xfrm>
            <a:off x="322392" y="1509936"/>
            <a:ext cx="6101248" cy="350294"/>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defTabSz="914322">
              <a:spcBef>
                <a:spcPts val="300"/>
              </a:spcBef>
              <a:defRPr i="1" sz="1400">
                <a:latin typeface="Arial"/>
                <a:ea typeface="Arial"/>
                <a:cs typeface="Arial"/>
                <a:sym typeface="Arial"/>
              </a:defRPr>
            </a:lvl1pPr>
          </a:lstStyle>
          <a:p>
            <a:pPr/>
            <a:r>
              <a:t>Recurrent Neural Networks</a:t>
            </a:r>
          </a:p>
        </p:txBody>
      </p:sp>
    </p:spTree>
  </p:cSld>
  <p:clrMapOvr>
    <a:masterClrMapping/>
  </p:clrMapOvr>
  <p:transition xmlns:p14="http://schemas.microsoft.com/office/powerpoint/2010/main" spd="med" advClick="1"/>
</p:sld>
</file>

<file path=ppt/slides/slide9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11" name="TextBox 3"/>
          <p:cNvSpPr txBox="1"/>
          <p:nvPr>
            <p:ph type="sldNum" sz="quarter" idx="2"/>
          </p:nvPr>
        </p:nvSpPr>
        <p:spPr>
          <a:xfrm>
            <a:off x="9760731" y="7458470"/>
            <a:ext cx="258625" cy="24830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412" name="Title 1"/>
          <p:cNvSpPr txBox="1"/>
          <p:nvPr>
            <p:ph type="title"/>
          </p:nvPr>
        </p:nvSpPr>
        <p:spPr>
          <a:prstGeom prst="rect">
            <a:avLst/>
          </a:prstGeom>
        </p:spPr>
        <p:txBody>
          <a:bodyPr/>
          <a:lstStyle/>
          <a:p>
            <a:pPr/>
            <a:r>
              <a:t>LSTM Networks</a:t>
            </a:r>
          </a:p>
        </p:txBody>
      </p:sp>
      <p:sp>
        <p:nvSpPr>
          <p:cNvPr id="2413" name="Content Placeholder 2"/>
          <p:cNvSpPr txBox="1"/>
          <p:nvPr>
            <p:ph type="body" idx="1"/>
          </p:nvPr>
        </p:nvSpPr>
        <p:spPr>
          <a:xfrm>
            <a:off x="276672" y="2090802"/>
            <a:ext cx="9584267" cy="5367668"/>
          </a:xfrm>
          <a:prstGeom prst="rect">
            <a:avLst/>
          </a:prstGeom>
        </p:spPr>
        <p:txBody>
          <a:bodyPr/>
          <a:lstStyle/>
          <a:p>
            <a:pPr/>
            <a:r>
              <a:t>LSTM cell</a:t>
            </a:r>
          </a:p>
          <a:p>
            <a:pPr lvl="1" marL="631825" indent="-227013">
              <a:buFontTx/>
              <a:defRPr sz="1800"/>
            </a:pPr>
            <a:r>
              <a:t>Input gate, output gate, forget gate, memory cell </a:t>
            </a:r>
          </a:p>
          <a:p>
            <a:pPr lvl="1" marL="631825" indent="-227013">
              <a:buFontTx/>
              <a:defRPr sz="1800"/>
            </a:pPr>
            <a:r>
              <a:t>LSTM can learn long-term correlations within data sequences</a:t>
            </a:r>
          </a:p>
        </p:txBody>
      </p:sp>
      <p:sp>
        <p:nvSpPr>
          <p:cNvPr id="2414" name="Content Placeholder 3"/>
          <p:cNvSpPr txBox="1"/>
          <p:nvPr/>
        </p:nvSpPr>
        <p:spPr>
          <a:xfrm>
            <a:off x="322392" y="1509936"/>
            <a:ext cx="6101248" cy="350294"/>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defTabSz="914322">
              <a:spcBef>
                <a:spcPts val="300"/>
              </a:spcBef>
              <a:defRPr i="1" sz="1400">
                <a:latin typeface="Arial"/>
                <a:ea typeface="Arial"/>
                <a:cs typeface="Arial"/>
                <a:sym typeface="Arial"/>
              </a:defRPr>
            </a:lvl1pPr>
          </a:lstStyle>
          <a:p>
            <a:pPr/>
            <a:r>
              <a:t>Recurrent Neural Networks</a:t>
            </a:r>
          </a:p>
        </p:txBody>
      </p:sp>
      <p:pic>
        <p:nvPicPr>
          <p:cNvPr id="2415" name="Picture 4" descr="Picture 4"/>
          <p:cNvPicPr>
            <a:picLocks noChangeAspect="1"/>
          </p:cNvPicPr>
          <p:nvPr/>
        </p:nvPicPr>
        <p:blipFill>
          <a:blip r:embed="rId2">
            <a:extLst/>
          </a:blip>
          <a:stretch>
            <a:fillRect/>
          </a:stretch>
        </p:blipFill>
        <p:spPr>
          <a:xfrm>
            <a:off x="6541368" y="3850757"/>
            <a:ext cx="3353351" cy="1820175"/>
          </a:xfrm>
          <a:prstGeom prst="rect">
            <a:avLst/>
          </a:prstGeom>
          <a:ln w="12700">
            <a:miter lim="400000"/>
          </a:ln>
        </p:spPr>
      </p:pic>
      <p:pic>
        <p:nvPicPr>
          <p:cNvPr id="2416" name="Picture 5" descr="Picture 5"/>
          <p:cNvPicPr>
            <a:picLocks noChangeAspect="1"/>
          </p:cNvPicPr>
          <p:nvPr/>
        </p:nvPicPr>
        <p:blipFill>
          <a:blip r:embed="rId3">
            <a:extLst/>
          </a:blip>
          <a:srcRect l="2491" t="0" r="0" b="0"/>
          <a:stretch>
            <a:fillRect/>
          </a:stretch>
        </p:blipFill>
        <p:spPr>
          <a:xfrm>
            <a:off x="204664" y="3238127"/>
            <a:ext cx="5637040" cy="4160997"/>
          </a:xfrm>
          <a:prstGeom prst="rect">
            <a:avLst/>
          </a:prstGeom>
          <a:ln w="12700">
            <a:miter lim="400000"/>
          </a:ln>
        </p:spPr>
      </p:pic>
    </p:spTree>
  </p:cSld>
  <p:clrMapOvr>
    <a:masterClrMapping/>
  </p:clrMapOvr>
  <p:transition xmlns:p14="http://schemas.microsoft.com/office/powerpoint/2010/main" spd="med" advClick="1"/>
</p:sld>
</file>

<file path=ppt/slides/slide9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18" name="TextBox 3"/>
          <p:cNvSpPr txBox="1"/>
          <p:nvPr>
            <p:ph type="sldNum" sz="quarter" idx="2"/>
          </p:nvPr>
        </p:nvSpPr>
        <p:spPr>
          <a:xfrm>
            <a:off x="9760731" y="7458470"/>
            <a:ext cx="258625" cy="24830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419" name="Title 3"/>
          <p:cNvSpPr txBox="1"/>
          <p:nvPr>
            <p:ph type="title"/>
          </p:nvPr>
        </p:nvSpPr>
        <p:spPr>
          <a:prstGeom prst="rect">
            <a:avLst/>
          </a:prstGeom>
        </p:spPr>
        <p:txBody>
          <a:bodyPr/>
          <a:lstStyle/>
          <a:p>
            <a:pPr/>
            <a:r>
              <a:t>References</a:t>
            </a:r>
          </a:p>
        </p:txBody>
      </p:sp>
      <p:sp>
        <p:nvSpPr>
          <p:cNvPr id="2420" name="Content Placeholder 4"/>
          <p:cNvSpPr txBox="1"/>
          <p:nvPr>
            <p:ph type="body" idx="1"/>
          </p:nvPr>
        </p:nvSpPr>
        <p:spPr>
          <a:xfrm>
            <a:off x="276672" y="2090802"/>
            <a:ext cx="9584267" cy="5367668"/>
          </a:xfrm>
          <a:prstGeom prst="rect">
            <a:avLst/>
          </a:prstGeom>
        </p:spPr>
        <p:txBody>
          <a:bodyPr/>
          <a:lstStyle/>
          <a:p>
            <a:pPr marL="457162" indent="-457162">
              <a:buFontTx/>
              <a:buAutoNum type="arabicPeriod" startAt="1"/>
            </a:pPr>
            <a:r>
              <a:t>Hung-yi Lee – Deep Learning Tutorial </a:t>
            </a:r>
          </a:p>
          <a:p>
            <a:pPr marL="457162" indent="-457162">
              <a:buFontTx/>
              <a:buAutoNum type="arabicPeriod" startAt="1"/>
            </a:pPr>
            <a:r>
              <a:t>Ismini Lourentzou – Introduction to Deep Learning</a:t>
            </a:r>
          </a:p>
          <a:p>
            <a:pPr marL="457162" indent="-457162">
              <a:buFontTx/>
              <a:buAutoNum type="arabicPeriod" startAt="1"/>
            </a:pPr>
            <a:r>
              <a:t>CS231n Convolutional Neural Networks for Visual Recognition (Stanford CS course) (</a:t>
            </a:r>
            <a:r>
              <a:rPr u="sng">
                <a:solidFill>
                  <a:srgbClr val="0000FF"/>
                </a:solidFill>
                <a:uFill>
                  <a:solidFill>
                    <a:srgbClr val="0000FF"/>
                  </a:solidFill>
                </a:uFill>
                <a:hlinkClick r:id="rId2" invalidUrl="" action="" tgtFrame="" tooltip="" history="1" highlightClick="0" endSnd="0"/>
              </a:rPr>
              <a:t>link</a:t>
            </a:r>
            <a:r>
              <a:t>)</a:t>
            </a:r>
          </a:p>
          <a:p>
            <a:pPr marL="457162" indent="-457162">
              <a:buFontTx/>
              <a:buAutoNum type="arabicPeriod" startAt="1"/>
            </a:pPr>
            <a:r>
              <a:t>James Hays, Brown – Machine Learning Overview</a:t>
            </a:r>
          </a:p>
          <a:p>
            <a:pPr marL="457162" indent="-457162">
              <a:buFontTx/>
              <a:buAutoNum type="arabicPeriod" startAt="1"/>
            </a:pPr>
            <a:r>
              <a:t>Param Vir Singh, Shunyuan Zhang, Nikhil Malik – Deep Learning</a:t>
            </a:r>
          </a:p>
          <a:p>
            <a:pPr marL="457162" indent="-457162">
              <a:buFontTx/>
              <a:buAutoNum type="arabicPeriod" startAt="1"/>
            </a:pPr>
            <a:r>
              <a:t>Sebastian Ruder – An Overview of Gradient Descent Optimization Algorithms (</a:t>
            </a:r>
            <a:r>
              <a:rPr u="sng">
                <a:solidFill>
                  <a:srgbClr val="0000FF"/>
                </a:solidFill>
                <a:uFill>
                  <a:solidFill>
                    <a:srgbClr val="0000FF"/>
                  </a:solidFill>
                </a:uFill>
                <a:hlinkClick r:id="rId3" invalidUrl="" action="" tgtFrame="" tooltip="" history="1" highlightClick="0" endSnd="0"/>
              </a:rPr>
              <a:t>link</a:t>
            </a:r>
            <a:r>
              <a:t>)</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45719" tIns="45719" rIns="45719" bIns="45719" numCol="1" spcCol="38100" rtlCol="0" anchor="ctr" upright="0">
        <a:spAutoFit/>
      </a:bodyPr>
      <a:lstStyle>
        <a:defPPr marL="0" marR="0" indent="0" algn="l" defTabSz="1018823" rtl="0" fontAlgn="auto" latinLnBrk="0" hangingPunct="0">
          <a:lnSpc>
            <a:spcPct val="100000"/>
          </a:lnSpc>
          <a:spcBef>
            <a:spcPts val="0"/>
          </a:spcBef>
          <a:spcAft>
            <a:spcPts val="0"/>
          </a:spcAft>
          <a:buClrTx/>
          <a:buSzTx/>
          <a:buFontTx/>
          <a:buNone/>
          <a:tabLst/>
          <a:defRPr b="0" baseline="0" cap="none" i="0" spc="0" strike="noStrike" sz="2000" u="none" kumimoji="0" normalizeH="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1018823" rtl="0" fontAlgn="auto" latinLnBrk="0" hangingPunct="0">
          <a:lnSpc>
            <a:spcPct val="100000"/>
          </a:lnSpc>
          <a:spcBef>
            <a:spcPts val="0"/>
          </a:spcBef>
          <a:spcAft>
            <a:spcPts val="0"/>
          </a:spcAft>
          <a:buClrTx/>
          <a:buSzTx/>
          <a:buFontTx/>
          <a:buNone/>
          <a:tabLst/>
          <a:defRPr b="0" baseline="0" cap="none" i="0" spc="0" strike="noStrike" sz="2000" u="none" kumimoji="0" normalizeH="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45719" tIns="45719" rIns="45719" bIns="45719" numCol="1" spcCol="38100" rtlCol="0" anchor="ctr" upright="0">
        <a:spAutoFit/>
      </a:bodyPr>
      <a:lstStyle>
        <a:defPPr marL="0" marR="0" indent="0" algn="l" defTabSz="1018823" rtl="0" fontAlgn="auto" latinLnBrk="0" hangingPunct="0">
          <a:lnSpc>
            <a:spcPct val="100000"/>
          </a:lnSpc>
          <a:spcBef>
            <a:spcPts val="0"/>
          </a:spcBef>
          <a:spcAft>
            <a:spcPts val="0"/>
          </a:spcAft>
          <a:buClrTx/>
          <a:buSzTx/>
          <a:buFontTx/>
          <a:buNone/>
          <a:tabLst/>
          <a:defRPr b="0" baseline="0" cap="none" i="0" spc="0" strike="noStrike" sz="2000" u="none" kumimoji="0" normalizeH="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1018823" rtl="0" fontAlgn="auto" latinLnBrk="0" hangingPunct="0">
          <a:lnSpc>
            <a:spcPct val="100000"/>
          </a:lnSpc>
          <a:spcBef>
            <a:spcPts val="0"/>
          </a:spcBef>
          <a:spcAft>
            <a:spcPts val="0"/>
          </a:spcAft>
          <a:buClrTx/>
          <a:buSzTx/>
          <a:buFontTx/>
          <a:buNone/>
          <a:tabLst/>
          <a:defRPr b="0" baseline="0" cap="none" i="0" spc="0" strike="noStrike" sz="2000" u="none" kumimoji="0" normalizeH="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